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56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289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0BD"/>
    <a:srgbClr val="73C92D"/>
    <a:srgbClr val="25B4FF"/>
    <a:srgbClr val="384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138" autoAdjust="0"/>
  </p:normalViewPr>
  <p:slideViewPr>
    <p:cSldViewPr>
      <p:cViewPr>
        <p:scale>
          <a:sx n="91" d="100"/>
          <a:sy n="91" d="100"/>
        </p:scale>
        <p:origin x="-77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4AD90E0-DDC5-484B-9655-225E2B90160B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0947751-B222-4E0B-89D3-FFD8D62AD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36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A555FC2-11EB-44AA-8D4C-C0890D0DE1A4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88E8C5-39AF-43A4-A1F7-D4B430799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9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8E8C5-39AF-43A4-A1F7-D4B4307998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7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B896A8-F4DC-DF44-BA1A-BAC4656730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4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3507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4648200"/>
            <a:ext cx="9144000" cy="381000"/>
          </a:xfrm>
          <a:prstGeom prst="rect">
            <a:avLst/>
          </a:prstGeom>
          <a:solidFill>
            <a:srgbClr val="384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 rot="10800000">
            <a:off x="4191000" y="5029200"/>
            <a:ext cx="838200" cy="1524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6200" y="4648200"/>
            <a:ext cx="9135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A Customized Solution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or…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200400" y="5257800"/>
            <a:ext cx="28956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905000"/>
            <a:ext cx="9135079" cy="1828800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651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0"/>
            <a:ext cx="64008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384E5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960" y="381000"/>
            <a:ext cx="913604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438912"/>
            <a:ext cx="1938528" cy="44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WS_logo_horiz4c_t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92" y="2474208"/>
            <a:ext cx="4152077" cy="1043951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587500" y="3810000"/>
            <a:ext cx="56356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20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gul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>
            <a:off x="0" y="6289509"/>
            <a:ext cx="9144000" cy="568491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WWS_logo_horiz4c_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4" y="5509641"/>
            <a:ext cx="2742755" cy="689607"/>
          </a:xfrm>
          <a:prstGeom prst="rect">
            <a:avLst/>
          </a:prstGeom>
        </p:spPr>
      </p:pic>
      <p:sp>
        <p:nvSpPr>
          <p:cNvPr id="15" name="Right Triangle 14"/>
          <p:cNvSpPr/>
          <p:nvPr userDrawn="1"/>
        </p:nvSpPr>
        <p:spPr>
          <a:xfrm flipH="1">
            <a:off x="0" y="6172512"/>
            <a:ext cx="9144000" cy="685488"/>
          </a:xfrm>
          <a:prstGeom prst="rtTriangle">
            <a:avLst/>
          </a:prstGeom>
          <a:solidFill>
            <a:srgbClr val="377C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52487"/>
          </a:xfrm>
          <a:noFill/>
          <a:ln>
            <a:noFill/>
          </a:ln>
          <a:effectLst/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377C29"/>
                </a:solidFill>
                <a:latin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079500"/>
            <a:ext cx="8229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6EB25386-E135-4947-A672-BF4DDCCBC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57200" y="1270000"/>
            <a:ext cx="8229600" cy="3984625"/>
          </a:xfrm>
        </p:spPr>
        <p:txBody>
          <a:bodyPr/>
          <a:lstStyle>
            <a:lvl1pPr>
              <a:defRPr>
                <a:latin typeface="Gill Sans"/>
              </a:defRPr>
            </a:lvl1pPr>
            <a:lvl2pPr>
              <a:defRPr>
                <a:latin typeface="Gill Sans"/>
              </a:defRPr>
            </a:lvl2pPr>
            <a:lvl3pPr>
              <a:defRPr>
                <a:latin typeface="Gill Sans"/>
              </a:defRPr>
            </a:lvl3pPr>
            <a:lvl4pPr>
              <a:defRPr>
                <a:latin typeface="Gill Sans"/>
              </a:defRPr>
            </a:lvl4pPr>
            <a:lvl5pPr>
              <a:defRPr>
                <a:latin typeface="Gill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5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gul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WS_logo_horiz4c_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77483"/>
            <a:ext cx="2266740" cy="569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52487"/>
          </a:xfrm>
          <a:noFill/>
          <a:ln>
            <a:noFill/>
          </a:ln>
          <a:effectLst/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377C29"/>
                </a:solidFill>
                <a:latin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079500"/>
            <a:ext cx="8229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57200" y="1270000"/>
            <a:ext cx="8229600" cy="3984625"/>
          </a:xfrm>
        </p:spPr>
        <p:txBody>
          <a:bodyPr/>
          <a:lstStyle>
            <a:lvl1pPr>
              <a:defRPr>
                <a:latin typeface="Gill Sans"/>
              </a:defRPr>
            </a:lvl1pPr>
            <a:lvl2pPr>
              <a:defRPr>
                <a:latin typeface="Gill Sans"/>
              </a:defRPr>
            </a:lvl2pPr>
            <a:lvl3pPr>
              <a:defRPr>
                <a:latin typeface="Gill Sans"/>
              </a:defRPr>
            </a:lvl3pPr>
            <a:lvl4pPr>
              <a:defRPr>
                <a:latin typeface="Gill Sans"/>
              </a:defRPr>
            </a:lvl4pPr>
            <a:lvl5pPr>
              <a:defRPr sz="2000">
                <a:latin typeface="Gill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B25386-E135-4947-A672-BF4DDCCBC2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4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gul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37" y="6477034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1608" y="5853786"/>
            <a:ext cx="9122392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43600"/>
            <a:ext cx="1754332" cy="44108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5018"/>
            <a:ext cx="1822270" cy="55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228600" y="1143000"/>
            <a:ext cx="8686800" cy="0"/>
          </a:xfrm>
          <a:prstGeom prst="line">
            <a:avLst/>
          </a:prstGeom>
          <a:ln>
            <a:solidFill>
              <a:srgbClr val="585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04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0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orldwidesupply.net/content/uploads/2015/02/slide5-1024x41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0"/>
            <a:ext cx="913507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4648200"/>
            <a:ext cx="9144000" cy="381000"/>
          </a:xfrm>
          <a:prstGeom prst="rect">
            <a:avLst/>
          </a:prstGeom>
          <a:solidFill>
            <a:srgbClr val="384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905000"/>
            <a:ext cx="9135079" cy="1828800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130425"/>
            <a:ext cx="4495800" cy="76517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048000"/>
            <a:ext cx="44958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384E5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960" y="381000"/>
            <a:ext cx="913604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438912"/>
            <a:ext cx="1938528" cy="44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orldwidesupply.net/content/uploads/2015/02/slide3-1024x41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990688"/>
            <a:ext cx="9134856" cy="36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4648200"/>
            <a:ext cx="9144000" cy="381000"/>
          </a:xfrm>
          <a:prstGeom prst="rect">
            <a:avLst/>
          </a:prstGeom>
          <a:solidFill>
            <a:srgbClr val="384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905000"/>
            <a:ext cx="9135079" cy="1828800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384E5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960" y="381000"/>
            <a:ext cx="913604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962400" y="2130425"/>
            <a:ext cx="4495800" cy="76517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3962400" y="3048000"/>
            <a:ext cx="44958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438912"/>
            <a:ext cx="1938528" cy="44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3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orldwidesupply.net/content/uploads/2015/02/slide2-1024x41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990688"/>
            <a:ext cx="9134856" cy="36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4648200"/>
            <a:ext cx="9144000" cy="381000"/>
          </a:xfrm>
          <a:prstGeom prst="rect">
            <a:avLst/>
          </a:prstGeom>
          <a:solidFill>
            <a:srgbClr val="384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905000"/>
            <a:ext cx="9135079" cy="1828800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384E5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960" y="381000"/>
            <a:ext cx="913604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962400" y="2130425"/>
            <a:ext cx="4495800" cy="76517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3962400" y="3048000"/>
            <a:ext cx="44958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438912"/>
            <a:ext cx="1938528" cy="44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6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orldwidesupply.net/content/uploads/2015/02/slide4-1024x41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3507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4648200"/>
            <a:ext cx="9144000" cy="381000"/>
          </a:xfrm>
          <a:prstGeom prst="rect">
            <a:avLst/>
          </a:prstGeom>
          <a:solidFill>
            <a:srgbClr val="384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905000"/>
            <a:ext cx="9135079" cy="1828800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384E5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960" y="381000"/>
            <a:ext cx="913604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962400" y="2130425"/>
            <a:ext cx="4495800" cy="76517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3962400" y="3048000"/>
            <a:ext cx="44958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438912"/>
            <a:ext cx="1938528" cy="44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73152"/>
            <a:ext cx="8842248" cy="114300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>
                <a:solidFill>
                  <a:srgbClr val="25B4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3657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800"/>
            </a:lvl1pPr>
          </a:lstStyle>
          <a:p>
            <a:fld id="{1BC3DF40-9C86-47C6-B950-EE9D80B59D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90600"/>
            <a:ext cx="8686800" cy="0"/>
          </a:xfrm>
          <a:prstGeom prst="line">
            <a:avLst/>
          </a:prstGeom>
          <a:ln w="28575">
            <a:solidFill>
              <a:srgbClr val="384E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6699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7296" y="5853752"/>
            <a:ext cx="9106107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5961888"/>
            <a:ext cx="1909268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5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MT" pitchFamily="34" charset="0"/>
              </a:defRPr>
            </a:lvl1pPr>
            <a:lvl2pPr>
              <a:defRPr sz="1800">
                <a:latin typeface="Gill Sans MT" pitchFamily="34" charset="0"/>
              </a:defRPr>
            </a:lvl2pPr>
            <a:lvl3pPr>
              <a:defRPr sz="1600">
                <a:latin typeface="Gill Sans MT" pitchFamily="34" charset="0"/>
              </a:defRPr>
            </a:lvl3pPr>
            <a:lvl4pPr>
              <a:defRPr sz="1400">
                <a:latin typeface="Gill Sans MT" pitchFamily="34" charset="0"/>
              </a:defRPr>
            </a:lvl4pPr>
            <a:lvl5pPr>
              <a:defRPr sz="12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MT" pitchFamily="34" charset="0"/>
              </a:defRPr>
            </a:lvl1pPr>
            <a:lvl2pPr>
              <a:defRPr sz="1800">
                <a:latin typeface="Gill Sans MT" pitchFamily="34" charset="0"/>
              </a:defRPr>
            </a:lvl2pPr>
            <a:lvl3pPr>
              <a:defRPr sz="1600">
                <a:latin typeface="Gill Sans MT" pitchFamily="34" charset="0"/>
              </a:defRPr>
            </a:lvl3pPr>
            <a:lvl4pPr>
              <a:defRPr sz="1400">
                <a:latin typeface="Gill Sans MT" pitchFamily="34" charset="0"/>
              </a:defRPr>
            </a:lvl4pPr>
            <a:lvl5pPr>
              <a:defRPr sz="12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800">
                <a:latin typeface="Gill Sans MT" pitchFamily="34" charset="0"/>
              </a:defRPr>
            </a:lvl1pPr>
          </a:lstStyle>
          <a:p>
            <a:fld id="{1BC3DF40-9C86-47C6-B950-EE9D80B59D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5448" y="73152"/>
            <a:ext cx="8842248" cy="114300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>
                <a:solidFill>
                  <a:srgbClr val="25B4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990600"/>
            <a:ext cx="8686800" cy="0"/>
          </a:xfrm>
          <a:prstGeom prst="line">
            <a:avLst/>
          </a:prstGeom>
          <a:ln w="28575">
            <a:solidFill>
              <a:srgbClr val="384E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69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87500" y="3810000"/>
            <a:ext cx="56356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2478024"/>
            <a:ext cx="4534516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2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WS_logo_horiz4c_t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" y="5331708"/>
            <a:ext cx="4152077" cy="104395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588126"/>
            <a:ext cx="9144000" cy="285750"/>
          </a:xfrm>
          <a:prstGeom prst="rect">
            <a:avLst/>
          </a:prstGeom>
          <a:solidFill>
            <a:srgbClr val="377C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8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50" r:id="rId6"/>
    <p:sldLayoutId id="2147483652" r:id="rId7"/>
    <p:sldLayoutId id="214748366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EB25386-E135-4947-A672-BF4DDCCBC2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4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tJ9pucY5NM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153400" cy="765175"/>
          </a:xfrm>
        </p:spPr>
        <p:txBody>
          <a:bodyPr/>
          <a:lstStyle/>
          <a:p>
            <a:r>
              <a:rPr lang="en-US" sz="3200" dirty="0" smtClean="0"/>
              <a:t>An Introduction to World Wide Supply B.V.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0612" y="2895600"/>
            <a:ext cx="4495800" cy="533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June 7, </a:t>
            </a:r>
            <a:r>
              <a:rPr lang="en-US" dirty="0" smtClean="0">
                <a:solidFill>
                  <a:schemeClr val="tx1"/>
                </a:solidFill>
              </a:rPr>
              <a:t>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6" descr="Afbeeldingsresultaat voor LK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Afbeeldingsresultaat voor LK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Afbeeldingsresultaat voor LK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Afbeeldingsresultaat voor LKT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media.search.lt/GetFile.php?OID=273859&amp;filetype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73151"/>
            <a:ext cx="205740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World Wide Supply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76400"/>
            <a:ext cx="6858000" cy="3657600"/>
          </a:xfrm>
        </p:spPr>
        <p:txBody>
          <a:bodyPr/>
          <a:lstStyle/>
          <a:p>
            <a:pPr marL="0" indent="0" algn="r">
              <a:buNone/>
            </a:pPr>
            <a:r>
              <a:rPr lang="en-US" sz="2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World Wide Supply </a:t>
            </a:r>
            <a:r>
              <a:rPr lang="en-US" sz="2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is a global technology products, solutions and services company that helps operators to save significant cost on networking equipment and services</a:t>
            </a:r>
            <a:endParaRPr lang="en-US" sz="2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69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World Wide Supply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76400"/>
            <a:ext cx="7315200" cy="3657600"/>
          </a:xfrm>
        </p:spPr>
        <p:txBody>
          <a:bodyPr/>
          <a:lstStyle/>
          <a:p>
            <a:pPr marL="0" indent="0" algn="r">
              <a:buNone/>
            </a:pPr>
            <a:r>
              <a:rPr lang="en-US" sz="2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Portfolio consists of new-surplus and certified pre-owned products from major manufacturers like Cisco, Juniper, Arris, Alcatel-Lucent, Ericsson, Nokia and more covered by an industry leading lifetime warranty</a:t>
            </a:r>
            <a:endParaRPr lang="en-US" sz="2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14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Focus areas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3657600"/>
          </a:xfrm>
        </p:spPr>
        <p:txBody>
          <a:bodyPr/>
          <a:lstStyle/>
          <a:p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CMTS / Broadband</a:t>
            </a:r>
          </a:p>
          <a:p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Core Routing &amp; Switching / Backbone IP Network</a:t>
            </a:r>
          </a:p>
          <a:p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Optical Transport / CWDM / DWDM</a:t>
            </a:r>
          </a:p>
          <a:p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Edge Network / Metro Ethernet / Mobile Backhaul</a:t>
            </a:r>
          </a:p>
          <a:p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Customer Premises / Subscriber Carrier / FTTx / DSLAM</a:t>
            </a:r>
          </a:p>
          <a:p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Residential &amp; Business Service Delivery</a:t>
            </a:r>
            <a:endParaRPr lang="en-US" sz="24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38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Today’s operator challenges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4676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World Wide Supply understands the challenges that today’s cable operators face such as:</a:t>
            </a:r>
          </a:p>
          <a:p>
            <a:pPr marL="0" indent="0">
              <a:buNone/>
            </a:pPr>
            <a:endParaRPr lang="en-US" sz="24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Fierce competition for business services subscriber growth</a:t>
            </a:r>
          </a:p>
          <a:p>
            <a:r>
              <a:rPr lang="en-US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Migrating the network from legacy DOCSIS to CCAP technology platforms</a:t>
            </a:r>
          </a:p>
          <a:p>
            <a:r>
              <a:rPr lang="en-US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Minimizing customer turnover for video services</a:t>
            </a:r>
          </a:p>
          <a:p>
            <a:r>
              <a:rPr lang="en-US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Deploying cost effective and reliable CPE devices</a:t>
            </a:r>
          </a:p>
          <a:p>
            <a:r>
              <a:rPr lang="en-US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Maintaining and supporting legacy DOCSIS infrastructure equipment</a:t>
            </a:r>
            <a:endParaRPr lang="en-US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64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World Wide Supply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47800"/>
            <a:ext cx="7162800" cy="36576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World Wide Supply can help you with these challenges!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53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Company Video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447800"/>
            <a:ext cx="7162800" cy="36576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en-US" sz="3200" u="sng" dirty="0">
                <a:hlinkClick r:id="rId2"/>
              </a:rPr>
              <a:t>https://</a:t>
            </a:r>
            <a:r>
              <a:rPr lang="en-US" sz="3200" u="sng" dirty="0" smtClean="0">
                <a:hlinkClick r:id="rId2"/>
              </a:rPr>
              <a:t>www.youtube.com/watch?v=LtJ9pucY5NM</a:t>
            </a:r>
            <a:endParaRPr lang="en-US" sz="3200" u="sng" dirty="0" smtClean="0"/>
          </a:p>
          <a:p>
            <a:pPr marL="0" indent="0" algn="ctr">
              <a:buNone/>
            </a:pPr>
            <a:endParaRPr lang="en-US" sz="32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03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Thank you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162800" cy="3657600"/>
          </a:xfrm>
        </p:spPr>
        <p:txBody>
          <a:bodyPr/>
          <a:lstStyle/>
          <a:p>
            <a:pPr marL="0" indent="0" algn="ctr">
              <a:buNone/>
            </a:pPr>
            <a:endParaRPr lang="en-US" sz="32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endParaRPr lang="en-US" sz="32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Thank you &amp;</a:t>
            </a:r>
          </a:p>
          <a:p>
            <a:pPr marL="0" indent="0" algn="ctr">
              <a:buNone/>
            </a:pPr>
            <a:r>
              <a:rPr lang="en-US" sz="3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Make it a great day!</a:t>
            </a:r>
          </a:p>
          <a:p>
            <a:pPr marL="0" indent="0" algn="ctr">
              <a:buNone/>
            </a:pPr>
            <a:r>
              <a:rPr lang="en-US" sz="3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71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051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3648" y="5853752"/>
            <a:ext cx="9107424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43600"/>
            <a:ext cx="1754332" cy="44108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28600" y="987552"/>
            <a:ext cx="8686800" cy="0"/>
          </a:xfrm>
          <a:prstGeom prst="line">
            <a:avLst/>
          </a:prstGeom>
          <a:ln>
            <a:solidFill>
              <a:srgbClr val="585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/>
          <p:cNvSpPr txBox="1">
            <a:spLocks/>
          </p:cNvSpPr>
          <p:nvPr/>
        </p:nvSpPr>
        <p:spPr>
          <a:xfrm>
            <a:off x="152400" y="762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25B4FF"/>
                </a:solidFill>
                <a:latin typeface="Montserrat" pitchFamily="50" charset="0"/>
              </a:rPr>
              <a:t>Thank You</a:t>
            </a:r>
            <a:endParaRPr lang="en-US" sz="2400" i="1" dirty="0">
              <a:solidFill>
                <a:srgbClr val="25B4FF"/>
              </a:solidFill>
              <a:latin typeface="Montserrat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199" y="4114800"/>
            <a:ext cx="3886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Marald van den Berg</a:t>
            </a:r>
          </a:p>
          <a:p>
            <a:r>
              <a:rPr lang="en-US" sz="1600" dirty="0"/>
              <a:t>Field Sales Director Europe</a:t>
            </a:r>
          </a:p>
          <a:p>
            <a:r>
              <a:rPr lang="en-US" sz="1600" dirty="0"/>
              <a:t>Tel: +31 612166442</a:t>
            </a:r>
          </a:p>
          <a:p>
            <a:r>
              <a:rPr lang="en-US" sz="1600" dirty="0"/>
              <a:t>Email:  mvandenberg@worldwidesupply.net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41148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Jason Barnes</a:t>
            </a:r>
            <a:endParaRPr lang="en-US" sz="1600" dirty="0"/>
          </a:p>
          <a:p>
            <a:r>
              <a:rPr lang="en-US" sz="1600" dirty="0"/>
              <a:t>Account Manager Europe	</a:t>
            </a:r>
          </a:p>
          <a:p>
            <a:r>
              <a:rPr lang="en-US" sz="1600" dirty="0"/>
              <a:t>Tel: +31 768080275</a:t>
            </a:r>
          </a:p>
          <a:p>
            <a:r>
              <a:rPr lang="en-US" sz="1600" dirty="0"/>
              <a:t>Email:  </a:t>
            </a:r>
            <a:r>
              <a:rPr lang="en-US" sz="1600" dirty="0" smtClean="0"/>
              <a:t>jbarnes@worldwidesupply.net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86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Custom 1">
      <a:dk1>
        <a:srgbClr val="384E59"/>
      </a:dk1>
      <a:lt1>
        <a:srgbClr val="F7F5F4"/>
      </a:lt1>
      <a:dk2>
        <a:srgbClr val="1C2980"/>
      </a:dk2>
      <a:lt2>
        <a:srgbClr val="B7C8CE"/>
      </a:lt2>
      <a:accent1>
        <a:srgbClr val="307526"/>
      </a:accent1>
      <a:accent2>
        <a:srgbClr val="297DFD"/>
      </a:accent2>
      <a:accent3>
        <a:srgbClr val="429538"/>
      </a:accent3>
      <a:accent4>
        <a:srgbClr val="25B4FF"/>
      </a:accent4>
      <a:accent5>
        <a:srgbClr val="73F52D"/>
      </a:accent5>
      <a:accent6>
        <a:srgbClr val="98ED2A"/>
      </a:accent6>
      <a:hlink>
        <a:srgbClr val="0000FF"/>
      </a:hlink>
      <a:folHlink>
        <a:srgbClr val="E36C09"/>
      </a:folHlink>
    </a:clrScheme>
    <a:fontScheme name="WWS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10954</TotalTime>
  <Words>228</Words>
  <Application>Microsoft Office PowerPoint</Application>
  <PresentationFormat>On-screen Show (4:3)</PresentationFormat>
  <Paragraphs>47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Presentation1</vt:lpstr>
      <vt:lpstr>2_Custom Design</vt:lpstr>
      <vt:lpstr>An Introduction to World Wide Supply B.V.</vt:lpstr>
      <vt:lpstr>World Wide Supply</vt:lpstr>
      <vt:lpstr>World Wide Supply</vt:lpstr>
      <vt:lpstr>Focus areas</vt:lpstr>
      <vt:lpstr>Today’s operator challenges</vt:lpstr>
      <vt:lpstr>World Wide Supply</vt:lpstr>
      <vt:lpstr>Company Video</vt:lpstr>
      <vt:lpstr>Thank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Kraut</dc:creator>
  <cp:lastModifiedBy>Marald van den Berg</cp:lastModifiedBy>
  <cp:revision>44</cp:revision>
  <cp:lastPrinted>2016-04-12T07:01:54Z</cp:lastPrinted>
  <dcterms:created xsi:type="dcterms:W3CDTF">2015-10-22T20:39:33Z</dcterms:created>
  <dcterms:modified xsi:type="dcterms:W3CDTF">2017-06-07T05:56:34Z</dcterms:modified>
</cp:coreProperties>
</file>