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1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8.xml" ContentType="application/vnd.openxmlformats-officedocument.theme+xml"/>
  <Override PartName="/ppt/slideLayouts/slideLayout69.xml" ContentType="application/vnd.openxmlformats-officedocument.presentationml.slideLayout+xml"/>
  <Override PartName="/ppt/theme/theme19.xml" ContentType="application/vnd.openxmlformats-officedocument.theme+xml"/>
  <Override PartName="/ppt/slideLayouts/slideLayout70.xml" ContentType="application/vnd.openxmlformats-officedocument.presentationml.slideLayout+xml"/>
  <Override PartName="/ppt/theme/theme2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6" r:id="rId6"/>
    <p:sldMasterId id="2147483678" r:id="rId7"/>
    <p:sldMasterId id="2147483682" r:id="rId8"/>
    <p:sldMasterId id="2147483686" r:id="rId9"/>
    <p:sldMasterId id="2147483690" r:id="rId10"/>
    <p:sldMasterId id="2147483693" r:id="rId11"/>
    <p:sldMasterId id="2147483698" r:id="rId12"/>
    <p:sldMasterId id="2147483703" r:id="rId13"/>
    <p:sldMasterId id="2147483708" r:id="rId14"/>
    <p:sldMasterId id="2147483713" r:id="rId15"/>
    <p:sldMasterId id="2147483718" r:id="rId16"/>
    <p:sldMasterId id="2147483721" r:id="rId17"/>
    <p:sldMasterId id="2147483724" r:id="rId18"/>
    <p:sldMasterId id="2147483727" r:id="rId19"/>
    <p:sldMasterId id="2147483745" r:id="rId20"/>
    <p:sldMasterId id="2147483748" r:id="rId21"/>
    <p:sldMasterId id="2147483753" r:id="rId22"/>
    <p:sldMasterId id="2147483757" r:id="rId23"/>
    <p:sldMasterId id="2147483766" r:id="rId24"/>
    <p:sldMasterId id="2147483770" r:id="rId25"/>
  </p:sldMasterIdLst>
  <p:notesMasterIdLst>
    <p:notesMasterId r:id="rId38"/>
  </p:notesMasterIdLst>
  <p:handoutMasterIdLst>
    <p:handoutMasterId r:id="rId39"/>
  </p:handoutMasterIdLst>
  <p:sldIdLst>
    <p:sldId id="283" r:id="rId26"/>
    <p:sldId id="419" r:id="rId27"/>
    <p:sldId id="420" r:id="rId28"/>
    <p:sldId id="421" r:id="rId29"/>
    <p:sldId id="418" r:id="rId30"/>
    <p:sldId id="413" r:id="rId31"/>
    <p:sldId id="412" r:id="rId32"/>
    <p:sldId id="404" r:id="rId33"/>
    <p:sldId id="376" r:id="rId34"/>
    <p:sldId id="392" r:id="rId35"/>
    <p:sldId id="406" r:id="rId36"/>
    <p:sldId id="326" r:id="rId37"/>
  </p:sldIdLst>
  <p:sldSz cx="9144000" cy="5715000" type="screen16x10"/>
  <p:notesSz cx="6811963" cy="9942513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16A"/>
    <a:srgbClr val="FF760B"/>
    <a:srgbClr val="9F1F90"/>
    <a:srgbClr val="14C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4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94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1.347058771165841E-2"/>
                  <c:y val="4.151333148173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350193068708457E-2"/>
                  <c:y val="-5.4491479678001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997062403677451E-2"/>
                  <c:y val="-5.4491479678001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351803721472223E-2"/>
                  <c:y val="5.5736266468366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70493438650332E-2"/>
                  <c:y val="4.5069065228395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8115846393863744E-2"/>
                  <c:y val="4.151333148173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876527054745253E-2"/>
                  <c:y val="3.905203578356052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DF8430-B5AC-45E3-9B7B-6D9DB664055D}" type="VALUE">
                      <a:rPr lang="en-US" sz="1100" b="1" dirty="0">
                        <a:solidFill>
                          <a:schemeClr val="tx2"/>
                        </a:solidFill>
                      </a:rPr>
                      <a:pPr>
                        <a:defRPr b="1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fr-FR" sz="16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A10DE3-074E-4084-9DF2-6696B0052907}" type="VALUE">
                      <a:rPr lang="en-US" b="1" dirty="0">
                        <a:solidFill>
                          <a:schemeClr val="bg1"/>
                        </a:solidFill>
                      </a:rPr>
                      <a:pPr algn="ctr">
                        <a:defRPr lang="fr-FR" sz="1600" b="1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fr-FR"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Feuil1!$A$2:$A$12</c:f>
              <c:numCache>
                <c:formatCode>0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Feuil1!$B$2:$B$12</c:f>
              <c:numCache>
                <c:formatCode>#,##0</c:formatCode>
                <c:ptCount val="11"/>
                <c:pt idx="0">
                  <c:v>193281</c:v>
                </c:pt>
                <c:pt idx="1">
                  <c:v>198936</c:v>
                </c:pt>
                <c:pt idx="2">
                  <c:v>255785</c:v>
                </c:pt>
                <c:pt idx="3">
                  <c:v>299598</c:v>
                </c:pt>
                <c:pt idx="4">
                  <c:v>333143</c:v>
                </c:pt>
                <c:pt idx="5">
                  <c:v>349533</c:v>
                </c:pt>
                <c:pt idx="6">
                  <c:v>383557</c:v>
                </c:pt>
                <c:pt idx="7">
                  <c:v>414740</c:v>
                </c:pt>
                <c:pt idx="8">
                  <c:v>422844</c:v>
                </c:pt>
                <c:pt idx="9">
                  <c:v>426053</c:v>
                </c:pt>
                <c:pt idx="10">
                  <c:v>434283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835120"/>
        <c:axId val="714841104"/>
      </c:lineChart>
      <c:catAx>
        <c:axId val="7148351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841104"/>
        <c:crosses val="autoZero"/>
        <c:auto val="1"/>
        <c:lblAlgn val="ctr"/>
        <c:lblOffset val="100"/>
        <c:noMultiLvlLbl val="0"/>
      </c:catAx>
      <c:valAx>
        <c:axId val="714841104"/>
        <c:scaling>
          <c:orientation val="minMax"/>
          <c:min val="100000"/>
        </c:scaling>
        <c:delete val="1"/>
        <c:axPos val="l"/>
        <c:numFmt formatCode="#,##0" sourceLinked="0"/>
        <c:majorTickMark val="none"/>
        <c:minorTickMark val="none"/>
        <c:tickLblPos val="nextTo"/>
        <c:crossAx val="714835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"/>
          <c:y val="0.19687499999999999"/>
          <c:w val="0.45833333333333331"/>
          <c:h val="0.68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explosion val="1"/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81-4867-A303-FF6E7333F06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81-4867-A303-FF6E7333F06B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81-4867-A303-FF6E7333F06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81-4867-A303-FF6E7333F06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81-4867-A303-FF6E7333F06B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B81-4867-A303-FF6E7333F06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81-4867-A303-FF6E7333F06B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81-4867-A303-FF6E7333F06B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81-4867-A303-FF6E7333F06B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81-4867-A303-FF6E7333F06B}"/>
              </c:ext>
            </c:extLst>
          </c:dPt>
          <c:dPt>
            <c:idx val="1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B81-4867-A303-FF6E7333F06B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81-4867-A303-FF6E7333F06B}"/>
              </c:ext>
            </c:extLst>
          </c:dPt>
          <c:dPt>
            <c:idx val="12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B81-4867-A303-FF6E7333F06B}"/>
              </c:ext>
            </c:extLst>
          </c:dPt>
          <c:dPt>
            <c:idx val="1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81-4867-A303-FF6E7333F06B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B81-4867-A303-FF6E7333F06B}"/>
              </c:ext>
            </c:extLst>
          </c:dPt>
          <c:dPt>
            <c:idx val="15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B81-4867-A303-FF6E7333F06B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B81-4867-A303-FF6E7333F06B}"/>
              </c:ext>
            </c:extLst>
          </c:dPt>
          <c:dPt>
            <c:idx val="17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8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9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8553724680625966"/>
                  <c:y val="-0.14041567391716323"/>
                </c:manualLayout>
              </c:layout>
              <c:spPr>
                <a:solidFill>
                  <a:schemeClr val="tx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26727029668381"/>
                      <c:h val="7.405156719192025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631942677921377"/>
                  <c:y val="-4.9674590039748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cap="small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dirty="0" smtClean="0"/>
                      <a:t>Markets</a:t>
                    </a:r>
                    <a:endParaRPr lang="en-US" sz="800" dirty="0"/>
                  </a:p>
                </c:rich>
              </c:tx>
              <c:spPr>
                <a:solidFill>
                  <a:schemeClr val="bg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B81-4867-A303-FF6E7333F0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207649741466301"/>
                  <c:y val="-1.6565585237530919E-3"/>
                </c:manualLayout>
              </c:layout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B81-4867-A303-FF6E7333F0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270833333333333"/>
                  <c:y val="6.8229166666666577E-2"/>
                </c:manualLayout>
              </c:layout>
              <c:spPr>
                <a:solidFill>
                  <a:schemeClr val="tx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B81-4867-A303-FF6E7333F0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6393794951427032"/>
                  <c:y val="7.2962290830913532E-2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81-4867-A303-FF6E7333F06B}"/>
                </c:ext>
                <c:ext xmlns:c15="http://schemas.microsoft.com/office/drawing/2012/chart" uri="{CE6537A1-D6FC-4f65-9D91-7224C49458BB}">
                  <c15:layout>
                    <c:manualLayout>
                      <c:w val="0.22179108017687893"/>
                      <c:h val="5.6680314525093915E-2"/>
                    </c:manualLayout>
                  </c15:layout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1174667858653938"/>
                  <c:y val="7.16865358289579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cap="small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0AEC60-A35C-442D-B156-C1ABE6673726}" type="CATEGORYNAME">
                      <a:rPr lang="en-US" sz="800" smtClean="0"/>
                      <a:pPr>
                        <a:defRPr sz="800" cap="small"/>
                      </a:pPr>
                      <a:t>[CATEGORY NAME]</a:t>
                    </a:fld>
                    <a:endParaRPr lang="en-US"/>
                  </a:p>
                </c:rich>
              </c:tx>
              <c:spPr>
                <a:solidFill>
                  <a:schemeClr val="bg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B81-4867-A303-FF6E7333F0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3"/>
              <c:layout>
                <c:manualLayout>
                  <c:x val="-0.12411686763234149"/>
                  <c:y val="1.30209580439574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cap="small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43B968-6BE1-4780-A716-4AA68C603523}" type="CATEGORYNAME">
                      <a:rPr lang="en-US" sz="800" smtClean="0"/>
                      <a:pPr>
                        <a:defRPr sz="800" cap="small"/>
                      </a:pPr>
                      <a:t>[CATEGORY NAME]</a:t>
                    </a:fld>
                    <a:endParaRPr lang="en-US"/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B81-4867-A303-FF6E7333F06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.22118055555555544"/>
                  <c:y val="0.569270833333333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cap="small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dirty="0" smtClean="0"/>
                      <a:t>No comment</a:t>
                    </a:r>
                    <a:endParaRPr lang="en-US" sz="800" dirty="0"/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B81-4867-A303-FF6E7333F0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3021964383931078"/>
                  <c:y val="-8.2771252957280009E-2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200341306633"/>
                      <c:h val="5.6680314525093915E-2"/>
                    </c:manualLayout>
                  </c15:layout>
                </c:ext>
              </c:extLst>
            </c:dLbl>
            <c:dLbl>
              <c:idx val="18"/>
              <c:layout>
                <c:manualLayout>
                  <c:x val="-1.4718630966119547E-3"/>
                  <c:y val="-0.160987395023466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cap="small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144922-4466-47DF-BFF2-45DD0852CC7E}" type="CATEGORYNAME">
                      <a:rPr lang="en-US" sz="800" smtClean="0"/>
                      <a:pPr>
                        <a:defRPr sz="800" cap="small"/>
                      </a:pPr>
                      <a:t>[CATEGORY NAME]</a:t>
                    </a:fld>
                    <a:endParaRPr lang="en-US"/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cap="small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Sheet1!$A$2:$A$21</c:f>
              <c:strCache>
                <c:ptCount val="20"/>
                <c:pt idx="0">
                  <c:v>News - Business - Sport</c:v>
                </c:pt>
                <c:pt idx="1">
                  <c:v>Ad break</c:v>
                </c:pt>
                <c:pt idx="2">
                  <c:v>Markets</c:v>
                </c:pt>
                <c:pt idx="3">
                  <c:v>Weather</c:v>
                </c:pt>
                <c:pt idx="4">
                  <c:v>Ad break</c:v>
                </c:pt>
                <c:pt idx="5">
                  <c:v>News - Sport</c:v>
                </c:pt>
                <c:pt idx="6">
                  <c:v>Ad Break</c:v>
                </c:pt>
                <c:pt idx="7">
                  <c:v>Short programme</c:v>
                </c:pt>
                <c:pt idx="8">
                  <c:v>No comment</c:v>
                </c:pt>
                <c:pt idx="9">
                  <c:v>Ad break</c:v>
                </c:pt>
                <c:pt idx="10">
                  <c:v>News - Business - Sport</c:v>
                </c:pt>
                <c:pt idx="11">
                  <c:v>Ad break</c:v>
                </c:pt>
                <c:pt idx="12">
                  <c:v>Markets</c:v>
                </c:pt>
                <c:pt idx="13">
                  <c:v>Weather</c:v>
                </c:pt>
                <c:pt idx="14">
                  <c:v>Ad break</c:v>
                </c:pt>
                <c:pt idx="15">
                  <c:v>News - Sport</c:v>
                </c:pt>
                <c:pt idx="16">
                  <c:v>Ad Break</c:v>
                </c:pt>
                <c:pt idx="17">
                  <c:v>Short programme</c:v>
                </c:pt>
                <c:pt idx="18">
                  <c:v>No comment</c:v>
                </c:pt>
                <c:pt idx="19">
                  <c:v>Ad break</c:v>
                </c:pt>
              </c:strCache>
            </c:strRef>
          </c:cat>
          <c:val>
            <c:numRef>
              <c:f>Sheet1!$B$2:$B$21</c:f>
              <c:numCache>
                <c:formatCode>h:mm</c:formatCode>
                <c:ptCount val="20"/>
                <c:pt idx="0">
                  <c:v>7.6388888888888886E-3</c:v>
                </c:pt>
                <c:pt idx="1">
                  <c:v>6.9444444444444447E-4</c:v>
                </c:pt>
                <c:pt idx="2">
                  <c:v>3.4722222222222224E-4</c:v>
                </c:pt>
                <c:pt idx="3">
                  <c:v>8.1018518518518516E-4</c:v>
                </c:pt>
                <c:pt idx="4">
                  <c:v>6.9444444444444447E-4</c:v>
                </c:pt>
                <c:pt idx="5">
                  <c:v>5.5555555555555558E-3</c:v>
                </c:pt>
                <c:pt idx="6">
                  <c:v>6.9444444444444447E-4</c:v>
                </c:pt>
                <c:pt idx="7">
                  <c:v>2.0833333333333333E-3</c:v>
                </c:pt>
                <c:pt idx="8">
                  <c:v>1.3888888888888889E-3</c:v>
                </c:pt>
                <c:pt idx="9">
                  <c:v>8.1018518518518516E-4</c:v>
                </c:pt>
                <c:pt idx="10">
                  <c:v>7.6388888888888886E-3</c:v>
                </c:pt>
                <c:pt idx="11">
                  <c:v>6.9444444444444447E-4</c:v>
                </c:pt>
                <c:pt idx="12">
                  <c:v>3.4722222222222224E-4</c:v>
                </c:pt>
                <c:pt idx="13">
                  <c:v>8.1018518518518516E-4</c:v>
                </c:pt>
                <c:pt idx="14">
                  <c:v>6.9444444444444447E-4</c:v>
                </c:pt>
                <c:pt idx="15">
                  <c:v>5.5555555555555558E-3</c:v>
                </c:pt>
                <c:pt idx="16">
                  <c:v>1.0416666666666667E-3</c:v>
                </c:pt>
                <c:pt idx="17">
                  <c:v>2.0833333333333333E-3</c:v>
                </c:pt>
                <c:pt idx="18">
                  <c:v>1.3888888888888889E-3</c:v>
                </c:pt>
                <c:pt idx="19">
                  <c:v>1.0185185185185186E-3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81-4867-A303-FF6E7333F0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"/>
          <c:y val="0.19687499999999999"/>
          <c:w val="0.45833333333333331"/>
          <c:h val="0.68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explosion val="1"/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81-4867-A303-FF6E7333F0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81-4867-A303-FF6E7333F06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81-4867-A303-FF6E7333F06B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81-4867-A303-FF6E7333F06B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81-4867-A303-FF6E7333F06B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B81-4867-A303-FF6E7333F06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81-4867-A303-FF6E7333F06B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81-4867-A303-FF6E7333F06B}"/>
              </c:ext>
            </c:extLst>
          </c:dPt>
          <c:dPt>
            <c:idx val="8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81-4867-A303-FF6E7333F06B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81-4867-A303-FF6E7333F06B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B81-4867-A303-FF6E7333F06B}"/>
              </c:ext>
            </c:extLst>
          </c:dPt>
          <c:dPt>
            <c:idx val="11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81-4867-A303-FF6E7333F06B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B81-4867-A303-FF6E7333F06B}"/>
              </c:ext>
            </c:extLst>
          </c:dPt>
          <c:dPt>
            <c:idx val="1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81-4867-A303-FF6E7333F06B}"/>
              </c:ext>
            </c:extLst>
          </c:dPt>
          <c:dPt>
            <c:idx val="14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B81-4867-A303-FF6E7333F06B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B81-4867-A303-FF6E7333F06B}"/>
              </c:ext>
            </c:extLst>
          </c:dPt>
          <c:dPt>
            <c:idx val="16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B81-4867-A303-FF6E7333F06B}"/>
              </c:ext>
            </c:extLst>
          </c:dPt>
          <c:dLbls>
            <c:dLbl>
              <c:idx val="0"/>
              <c:layout>
                <c:manualLayout>
                  <c:x val="0.19926256902063352"/>
                  <c:y val="-0.106314894610345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cap="small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85D26C-1B29-42DB-873C-BE273B3600A5}" type="CATEGORYNAME">
                      <a:rPr lang="en-US" sz="800"/>
                      <a:pPr>
                        <a:defRPr sz="800" cap="small"/>
                      </a:pPr>
                      <a:t>[CATEGORY NAME]</a:t>
                    </a:fld>
                    <a:endParaRPr lang="en-US"/>
                  </a:p>
                </c:rich>
              </c:tx>
              <c:spPr>
                <a:solidFill>
                  <a:schemeClr val="tx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B81-4867-A303-FF6E7333F06B}"/>
                </c:ext>
                <c:ext xmlns:c15="http://schemas.microsoft.com/office/drawing/2012/chart" uri="{CE6537A1-D6FC-4f65-9D91-7224C49458BB}">
                  <c15:layout>
                    <c:manualLayout>
                      <c:w val="0.28837353482514771"/>
                      <c:h val="7.159137612271529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583333333333318"/>
                  <c:y val="-6.25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B81-4867-A303-FF6E7333F0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541666666666666"/>
                  <c:y val="-3.7500000000000054E-2"/>
                </c:manualLayout>
              </c:layout>
              <c:spPr>
                <a:solidFill>
                  <a:schemeClr val="bg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B81-4867-A303-FF6E7333F0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973852447392985"/>
                  <c:y val="9.3751202853821127E-3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81-4867-A303-FF6E7333F06B}"/>
                </c:ext>
                <c:ext xmlns:c15="http://schemas.microsoft.com/office/drawing/2012/chart" uri="{CE6537A1-D6FC-4f65-9D91-7224C49458BB}">
                  <c15:layout>
                    <c:manualLayout>
                      <c:w val="0.21194232069632107"/>
                      <c:h val="6.6335034263485096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7163142981691368"/>
                  <c:y val="8.4022003792015978E-2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B81-4867-A303-FF6E7333F06B}"/>
                </c:ext>
                <c:ext xmlns:c15="http://schemas.microsoft.com/office/drawing/2012/chart" uri="{CE6537A1-D6FC-4f65-9D91-7224C49458BB}">
                  <c15:layout>
                    <c:manualLayout>
                      <c:w val="0.23211168872395657"/>
                      <c:h val="0.13366877348022393"/>
                    </c:manualLayout>
                  </c15:layout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8705863121185709"/>
                  <c:y val="0.1169714616334641"/>
                </c:manualLayout>
              </c:layout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81-4867-A303-FF6E7333F06B}"/>
                </c:ext>
                <c:ext xmlns:c15="http://schemas.microsoft.com/office/drawing/2012/chart" uri="{CE6537A1-D6FC-4f65-9D91-7224C49458BB}">
                  <c15:layout>
                    <c:manualLayout>
                      <c:w val="0.29863072750169523"/>
                      <c:h val="7.1591376122715294E-2"/>
                    </c:manualLayout>
                  </c15:layout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3435662333642834"/>
                  <c:y val="0.12072704081632653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0.19048871452097257"/>
                  <c:y val="-9.8862271012847433E-2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B81-4867-A303-FF6E7333F06B}"/>
                </c:ext>
                <c:ext xmlns:c15="http://schemas.microsoft.com/office/drawing/2012/chart" uri="{CE6537A1-D6FC-4f65-9D91-7224C49458BB}">
                  <c15:layout>
                    <c:manualLayout>
                      <c:w val="0.37801414317543353"/>
                      <c:h val="8.6361696747152161E-2"/>
                    </c:manualLayout>
                  </c15:layout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B81-4867-A303-FF6E7333F06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5271481158577936E-2"/>
                  <c:y val="-0.18075297304076066"/>
                </c:manualLayout>
              </c:layout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B81-4867-A303-FF6E7333F06B}"/>
                </c:ext>
                <c:ext xmlns:c15="http://schemas.microsoft.com/office/drawing/2012/chart" uri="{CE6537A1-D6FC-4f65-9D91-7224C49458BB}">
                  <c15:layout>
                    <c:manualLayout>
                      <c:w val="0.31093335270754624"/>
                      <c:h val="7.1591376122715294E-2"/>
                    </c:manualLayout>
                  </c15:layout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cap="small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Sheet1!$A$2:$A$18</c:f>
              <c:strCache>
                <c:ptCount val="17"/>
                <c:pt idx="0">
                  <c:v>News - Business - Sport</c:v>
                </c:pt>
                <c:pt idx="1">
                  <c:v>sports minute</c:v>
                </c:pt>
                <c:pt idx="2">
                  <c:v>ad break</c:v>
                </c:pt>
                <c:pt idx="3">
                  <c:v>Markets</c:v>
                </c:pt>
                <c:pt idx="4">
                  <c:v>coming up next</c:v>
                </c:pt>
                <c:pt idx="5">
                  <c:v>Sport &amp; Business magazines</c:v>
                </c:pt>
                <c:pt idx="6">
                  <c:v>ad break</c:v>
                </c:pt>
                <c:pt idx="7">
                  <c:v>No comment / weather</c:v>
                </c:pt>
                <c:pt idx="8">
                  <c:v>News </c:v>
                </c:pt>
                <c:pt idx="9">
                  <c:v>sports minute</c:v>
                </c:pt>
                <c:pt idx="10">
                  <c:v>ad break</c:v>
                </c:pt>
                <c:pt idx="11">
                  <c:v>Markets</c:v>
                </c:pt>
                <c:pt idx="12">
                  <c:v>coming up next</c:v>
                </c:pt>
                <c:pt idx="13">
                  <c:v>News </c:v>
                </c:pt>
                <c:pt idx="14">
                  <c:v>Culture &amp; Lifestyle magazines</c:v>
                </c:pt>
                <c:pt idx="15">
                  <c:v>ad break</c:v>
                </c:pt>
                <c:pt idx="16">
                  <c:v>No comment / weather</c:v>
                </c:pt>
              </c:strCache>
            </c:strRef>
          </c:cat>
          <c:val>
            <c:numRef>
              <c:f>Sheet1!$B$2:$B$18</c:f>
              <c:numCache>
                <c:formatCode>h:mm</c:formatCode>
                <c:ptCount val="17"/>
                <c:pt idx="0">
                  <c:v>8.3333333333333332E-3</c:v>
                </c:pt>
                <c:pt idx="1">
                  <c:v>6.9444444444444447E-4</c:v>
                </c:pt>
                <c:pt idx="2">
                  <c:v>6.9444444444444447E-4</c:v>
                </c:pt>
                <c:pt idx="3">
                  <c:v>6.9444444444444447E-4</c:v>
                </c:pt>
                <c:pt idx="4">
                  <c:v>1.1805555555555556E-3</c:v>
                </c:pt>
                <c:pt idx="5">
                  <c:v>2.7777777777777779E-3</c:v>
                </c:pt>
                <c:pt idx="6">
                  <c:v>1.3888888888888889E-3</c:v>
                </c:pt>
                <c:pt idx="7">
                  <c:v>1.3888888888888889E-3</c:v>
                </c:pt>
                <c:pt idx="8">
                  <c:v>8.3333333333333332E-3</c:v>
                </c:pt>
                <c:pt idx="9">
                  <c:v>6.9444444444444447E-4</c:v>
                </c:pt>
                <c:pt idx="10">
                  <c:v>6.9444444444444447E-4</c:v>
                </c:pt>
                <c:pt idx="11">
                  <c:v>6.9444444444444447E-4</c:v>
                </c:pt>
                <c:pt idx="12">
                  <c:v>1.1805555555555556E-3</c:v>
                </c:pt>
                <c:pt idx="13">
                  <c:v>8.3333333333333332E-3</c:v>
                </c:pt>
                <c:pt idx="14">
                  <c:v>2.7777777777777779E-3</c:v>
                </c:pt>
                <c:pt idx="15">
                  <c:v>1.0416666666666667E-3</c:v>
                </c:pt>
                <c:pt idx="16">
                  <c:v>8.3333333333333339E-4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81-4867-A303-FF6E7333F0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AE9A8-2158-4A56-8B8E-21B9D3E083F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8BDE-BB2D-4BB9-96D4-41F700B7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2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8C09E-B0C3-454B-977C-FF6812A0182C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243013"/>
            <a:ext cx="53705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A7DB4-4B61-4BAC-B5AA-DFB0DA1F3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90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" r="-1"/>
          <a:stretch/>
        </p:blipFill>
        <p:spPr>
          <a:xfrm>
            <a:off x="-9526" y="-7620"/>
            <a:ext cx="9168765" cy="573024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95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"/>
            <a:ext cx="9144000" cy="573024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913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0"/>
            <a:ext cx="915924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7330" y="3783330"/>
            <a:ext cx="64922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20" dirty="0">
                <a:solidFill>
                  <a:schemeClr val="bg1"/>
                </a:solidFill>
              </a:rPr>
              <a:t>To</a:t>
            </a:r>
            <a:r>
              <a:rPr lang="en-GB" sz="1620" baseline="0" dirty="0">
                <a:solidFill>
                  <a:schemeClr val="bg1"/>
                </a:solidFill>
              </a:rPr>
              <a:t> use the pre-set slide templates, right-click on a slide sorter (the left panel showing slides) and select layout. </a:t>
            </a:r>
          </a:p>
          <a:p>
            <a:r>
              <a:rPr lang="en-GB" sz="1620" baseline="0" dirty="0">
                <a:solidFill>
                  <a:schemeClr val="bg1"/>
                </a:solidFill>
              </a:rPr>
              <a:t>All slide templates are labelled.</a:t>
            </a:r>
            <a:endParaRPr lang="en-GB" sz="16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9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63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>
          <a:xfrm>
            <a:off x="4681332" y="2875382"/>
            <a:ext cx="3985591" cy="1152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70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ag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9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87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82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36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Main -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</p:spTree>
    <p:extLst>
      <p:ext uri="{BB962C8B-B14F-4D97-AF65-F5344CB8AC3E}">
        <p14:creationId xmlns:p14="http://schemas.microsoft.com/office/powerpoint/2010/main" val="158450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main - blu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01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"/>
            <a:ext cx="9144000" cy="573024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16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- main - whit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8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8" y="304800"/>
            <a:ext cx="8559832" cy="401523"/>
          </a:xfrm>
        </p:spPr>
        <p:txBody>
          <a:bodyPr anchor="t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8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49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</p:spTree>
    <p:extLst>
      <p:ext uri="{BB962C8B-B14F-4D97-AF65-F5344CB8AC3E}">
        <p14:creationId xmlns:p14="http://schemas.microsoft.com/office/powerpoint/2010/main" val="422271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main - gre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main - gre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26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</p:spTree>
    <p:extLst>
      <p:ext uri="{BB962C8B-B14F-4D97-AF65-F5344CB8AC3E}">
        <p14:creationId xmlns:p14="http://schemas.microsoft.com/office/powerpoint/2010/main" val="3510164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main - grey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985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main - 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948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main - whit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26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</p:spTree>
    <p:extLst>
      <p:ext uri="{BB962C8B-B14F-4D97-AF65-F5344CB8AC3E}">
        <p14:creationId xmlns:p14="http://schemas.microsoft.com/office/powerpoint/2010/main" val="257507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main - whit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489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092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6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- gre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31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318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2" name="Rectangle 31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50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- gre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26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149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-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2" name="Rectangle 31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49" y="706323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  <p:sp>
        <p:nvSpPr>
          <p:cNvPr id="1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624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- gre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635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57" name="Rectangle 56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27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- gre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tx2"/>
                </a:solidFill>
              </a:defRPr>
            </a:lvl1pPr>
            <a:lvl2pPr marL="411480" indent="0">
              <a:buNone/>
              <a:defRPr sz="1260">
                <a:solidFill>
                  <a:schemeClr val="tx2"/>
                </a:solidFill>
              </a:defRPr>
            </a:lvl2pPr>
            <a:lvl3pPr marL="822960" indent="0">
              <a:buNone/>
              <a:defRPr sz="1260">
                <a:solidFill>
                  <a:schemeClr val="tx2"/>
                </a:solidFill>
              </a:defRPr>
            </a:lvl3pPr>
            <a:lvl4pPr marL="1234440" indent="0">
              <a:buNone/>
              <a:defRPr sz="1260">
                <a:solidFill>
                  <a:schemeClr val="tx2"/>
                </a:solidFill>
              </a:defRPr>
            </a:lvl4pPr>
            <a:lvl5pPr marL="1645920" indent="0">
              <a:buNone/>
              <a:defRPr sz="126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573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-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57" name="Rectangle 56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98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ribution - gre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449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ribution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2" name="Rectangle 31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3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ribution - gre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26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"/>
            <a:ext cx="9144000" cy="573024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520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ribution -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2" name="Rectangle 31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49" y="706323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  <p:sp>
        <p:nvSpPr>
          <p:cNvPr id="1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95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 - gre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971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2" name="Rectangle 31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3295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2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 - gre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26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196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 -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2" name="Rectangle 31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3295"/>
            <a:ext cx="5940234" cy="3341382"/>
          </a:xfrm>
          <a:prstGeom prst="rect">
            <a:avLst/>
          </a:prstGeom>
        </p:spPr>
      </p:pic>
      <p:sp>
        <p:nvSpPr>
          <p:cNvPr id="1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44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- gre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289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56" name="Rectangle 55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88175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93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- gre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26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452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-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56" name="Rectangle 55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88175"/>
            <a:ext cx="5940234" cy="3341382"/>
          </a:xfrm>
          <a:prstGeom prst="rect">
            <a:avLst/>
          </a:prstGeom>
        </p:spPr>
      </p:pic>
      <p:sp>
        <p:nvSpPr>
          <p:cNvPr id="1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974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26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494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-7620"/>
            <a:ext cx="9136380" cy="573024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421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7" name="Rectangle 6"/>
          <p:cNvSpPr/>
          <p:nvPr userDrawn="1"/>
        </p:nvSpPr>
        <p:spPr>
          <a:xfrm>
            <a:off x="0" y="5416659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8"/>
            <a:ext cx="1727200" cy="3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46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641909"/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52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641909"/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</p:spTree>
    <p:extLst>
      <p:ext uri="{BB962C8B-B14F-4D97-AF65-F5344CB8AC3E}">
        <p14:creationId xmlns:p14="http://schemas.microsoft.com/office/powerpoint/2010/main" val="281382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85800"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241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85800"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257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641909">
              <a:defRPr/>
            </a:pPr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7695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641909">
              <a:defRPr/>
            </a:pPr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5194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>
          <a:xfrm>
            <a:off x="4681331" y="2875381"/>
            <a:ext cx="3985591" cy="1152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4127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- main - gre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8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8" y="304800"/>
            <a:ext cx="8559832" cy="401523"/>
          </a:xfrm>
        </p:spPr>
        <p:txBody>
          <a:bodyPr anchor="t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280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7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7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"/>
            <a:ext cx="9144000" cy="573024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158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0858" y="304800"/>
            <a:ext cx="8559832" cy="401523"/>
          </a:xfrm>
        </p:spPr>
        <p:txBody>
          <a:bodyPr anchor="t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858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2" y="5413437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6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8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49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067194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DE916088-36FC-6C45-AF61-BF05BF84353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74557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17788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177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417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9261D-6045-0149-8C07-3EFA16330F11}" type="slidenum">
              <a:rPr kumimoji="0" lang="fr-FR" sz="81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81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2000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9261D-6045-0149-8C07-3EFA16330F11}" type="slidenum">
              <a:rPr kumimoji="0" lang="fr-FR" sz="81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81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0426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889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Main -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</p:spTree>
    <p:extLst>
      <p:ext uri="{BB962C8B-B14F-4D97-AF65-F5344CB8AC3E}">
        <p14:creationId xmlns:p14="http://schemas.microsoft.com/office/powerpoint/2010/main" val="448990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main - blu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733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16658"/>
            <a:ext cx="9144000" cy="304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2" y="5413437"/>
            <a:ext cx="6015718" cy="311139"/>
          </a:xfr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6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8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9261D-6045-0149-8C07-3EFA16330F1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220858" y="304800"/>
            <a:ext cx="8559832" cy="401523"/>
          </a:xfrm>
        </p:spPr>
        <p:txBody>
          <a:bodyPr anchor="t"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20858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49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le </a:t>
            </a:r>
            <a:r>
              <a:rPr lang="fr-FR" dirty="0"/>
              <a:t>Sous-titre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5415427"/>
            <a:ext cx="1727200" cy="3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-3810"/>
            <a:ext cx="9159240" cy="572262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902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- main - gre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9261D-6045-0149-8C07-3EFA16330F11}" type="slidenum">
              <a:rPr kumimoji="0" lang="fr-FR" sz="81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81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/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26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</p:spTree>
    <p:extLst>
      <p:ext uri="{BB962C8B-B14F-4D97-AF65-F5344CB8AC3E}">
        <p14:creationId xmlns:p14="http://schemas.microsoft.com/office/powerpoint/2010/main" val="14346238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641909"/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21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641909"/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</p:spTree>
    <p:extLst>
      <p:ext uri="{BB962C8B-B14F-4D97-AF65-F5344CB8AC3E}">
        <p14:creationId xmlns:p14="http://schemas.microsoft.com/office/powerpoint/2010/main" val="664905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-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8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8" y="304800"/>
            <a:ext cx="8559832" cy="401523"/>
          </a:xfrm>
        </p:spPr>
        <p:txBody>
          <a:bodyPr anchor="t"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78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935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/>
          <a:lstStyle/>
          <a:p>
            <a:fld id="{28D9261D-6045-0149-8C07-3EFA16330F1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20859" y="304800"/>
            <a:ext cx="8559832" cy="401523"/>
          </a:xfrm>
        </p:spPr>
        <p:txBody>
          <a:bodyPr anchor="t"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0859" y="1320801"/>
            <a:ext cx="8559832" cy="3563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>
                <a:solidFill>
                  <a:schemeClr val="bg1"/>
                </a:solidFill>
              </a:defRPr>
            </a:lvl1pPr>
            <a:lvl2pPr marL="411480" indent="0">
              <a:buNone/>
              <a:defRPr sz="1260">
                <a:solidFill>
                  <a:schemeClr val="bg1"/>
                </a:solidFill>
              </a:defRPr>
            </a:lvl2pPr>
            <a:lvl3pPr marL="822960" indent="0">
              <a:buNone/>
              <a:defRPr sz="1260">
                <a:solidFill>
                  <a:schemeClr val="bg1"/>
                </a:solidFill>
              </a:defRPr>
            </a:lvl3pPr>
            <a:lvl4pPr marL="1234440" indent="0">
              <a:buNone/>
              <a:defRPr sz="1260">
                <a:solidFill>
                  <a:schemeClr val="bg1"/>
                </a:solidFill>
              </a:defRPr>
            </a:lvl4pPr>
            <a:lvl5pPr marL="1645920" indent="0">
              <a:buNone/>
              <a:defRPr sz="126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050" y="711201"/>
            <a:ext cx="8560642" cy="3810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4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 Sous-titre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4973" y="5413438"/>
            <a:ext cx="6015718" cy="311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kumimoji="0" lang="fr-FR" sz="144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"/>
                <a:cs typeface="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72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"/>
            <a:ext cx="9144000" cy="573024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49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" y="0"/>
            <a:ext cx="9151620" cy="5715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5411788"/>
            <a:ext cx="2057400" cy="303212"/>
          </a:xfrm>
          <a:prstGeom prst="rect">
            <a:avLst/>
          </a:prstGeom>
        </p:spPr>
        <p:txBody>
          <a:bodyPr/>
          <a:lstStyle/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74558" y="908959"/>
            <a:ext cx="5131019" cy="1325283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59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3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3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3.png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1068234"/>
            <a:ext cx="4961267" cy="12582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3D08FB31-1860-4836-9E0F-31488071E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28650" y="2326527"/>
            <a:ext cx="311139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8000">
                  <a:schemeClr val="bg1"/>
                </a:gs>
                <a:gs pos="6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8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0" y="0"/>
            <a:ext cx="9144000" cy="542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2120" y="541542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3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0" y="0"/>
            <a:ext cx="9144000" cy="542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2120" y="541542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3295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1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0" y="0"/>
            <a:ext cx="9144000" cy="542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2120" y="541542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88175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0" y="1"/>
            <a:ext cx="9144000" cy="544081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0858" y="304800"/>
            <a:ext cx="8294492" cy="1104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0858" y="1520825"/>
            <a:ext cx="8294492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15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kumimoji="0" lang="fr-FR" sz="1800" b="1" i="0" u="none" strike="noStrike" kern="1200" cap="none" spc="0" normalizeH="0" baseline="0" dirty="0">
          <a:ln>
            <a:noFill/>
          </a:ln>
          <a:solidFill>
            <a:srgbClr val="00416A"/>
          </a:solidFill>
          <a:effectLst/>
          <a:uLnTx/>
          <a:uFillTx/>
          <a:latin typeface="Century Gothic" panose="020F0302020204030204"/>
          <a:ea typeface=""/>
          <a:cs typeface=""/>
        </a:defRPr>
      </a:lvl1pPr>
    </p:titleStyle>
    <p:bodyStyle>
      <a:lvl1pPr marL="0" indent="0" algn="l" defTabSz="822960" rtl="0" eaLnBrk="1" latinLnBrk="0" hangingPunct="1">
        <a:lnSpc>
          <a:spcPct val="90000"/>
        </a:lnSpc>
        <a:spcBef>
          <a:spcPts val="900"/>
        </a:spcBef>
        <a:buFont typeface="Arial"/>
        <a:buNone/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0" algn="l" defTabSz="822960" rtl="0" eaLnBrk="1" latinLnBrk="0" hangingPunct="1">
        <a:lnSpc>
          <a:spcPct val="90000"/>
        </a:lnSpc>
        <a:spcBef>
          <a:spcPts val="450"/>
        </a:spcBef>
        <a:buFont typeface="Arial"/>
        <a:buNone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0" algn="l" defTabSz="822960" rtl="0" eaLnBrk="1" latinLnBrk="0" hangingPunct="1">
        <a:lnSpc>
          <a:spcPct val="90000"/>
        </a:lnSpc>
        <a:spcBef>
          <a:spcPts val="450"/>
        </a:spcBef>
        <a:buFont typeface="Arial"/>
        <a:buNone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0" algn="l" defTabSz="822960" rtl="0" eaLnBrk="1" latinLnBrk="0" hangingPunct="1">
        <a:lnSpc>
          <a:spcPct val="90000"/>
        </a:lnSpc>
        <a:spcBef>
          <a:spcPts val="450"/>
        </a:spcBef>
        <a:buFont typeface="Arial"/>
        <a:buNone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0" algn="l" defTabSz="822960" rtl="0" eaLnBrk="1" latinLnBrk="0" hangingPunct="1">
        <a:lnSpc>
          <a:spcPct val="90000"/>
        </a:lnSpc>
        <a:spcBef>
          <a:spcPts val="450"/>
        </a:spcBef>
        <a:buFont typeface="Arial"/>
        <a:buNone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619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6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7925" y="5415429"/>
            <a:ext cx="34769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pPr defTabSz="641909"/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/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85800"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7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6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pPr defTabSz="641909">
              <a:defRPr/>
            </a:pPr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3" r:id="rId4"/>
    <p:sldLayoutId id="2147483734" r:id="rId5"/>
    <p:sldLayoutId id="2147483735" r:id="rId6"/>
    <p:sldLayoutId id="2147483737" r:id="rId7"/>
    <p:sldLayoutId id="2147483741" r:id="rId8"/>
    <p:sldLayoutId id="2147483742" r:id="rId9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6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9261D-6045-0149-8C07-3EFA16330F11}" type="slidenum">
              <a:rPr kumimoji="0" lang="fr-FR" sz="81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81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6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19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7925" y="5415429"/>
            <a:ext cx="34769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1068234"/>
            <a:ext cx="4961267" cy="12582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8FB31-1860-4836-9E0F-31488071E37E}" type="slidenum">
              <a:rPr kumimoji="0" lang="en-US" sz="81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1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28650" y="2326527"/>
            <a:ext cx="311139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8000">
                  <a:schemeClr val="bg1"/>
                </a:gs>
                <a:gs pos="6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2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" y="-7620"/>
            <a:ext cx="9159240" cy="5730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66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tx2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4562064" y="2699939"/>
            <a:ext cx="4104859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8000">
                  <a:schemeClr val="bg1"/>
                </a:gs>
                <a:gs pos="6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4681332" y="2904636"/>
            <a:ext cx="3985591" cy="10359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7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60" r:id="rId3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88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0" y="0"/>
            <a:ext cx="9144000" cy="542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9261D-6045-0149-8C07-3EFA16330F11}" type="slidenum">
              <a:rPr kumimoji="0" lang="fr-FR" sz="81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81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4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619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1909">
              <a:defRPr/>
            </a:pPr>
            <a:endParaRPr lang="fr-FR" sz="1264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7925" y="5415429"/>
            <a:ext cx="34769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pPr defTabSz="641909"/>
            <a:fld id="{28D9261D-6045-0149-8C07-3EFA16330F11}" type="slidenum">
              <a:rPr lang="fr-FR" smtClean="0">
                <a:solidFill>
                  <a:srgbClr val="FFFFFF"/>
                </a:solidFill>
              </a:rPr>
              <a:pPr defTabSz="641909"/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49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915924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7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88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19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7925" y="5415429"/>
            <a:ext cx="34769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6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0" y="0"/>
            <a:ext cx="9144000" cy="542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2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0" y="0"/>
            <a:ext cx="9144000" cy="5715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4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bg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0" y="0"/>
            <a:ext cx="9144000" cy="542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2120" y="541542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2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912"/>
          <a:stretch/>
        </p:blipFill>
        <p:spPr>
          <a:xfrm>
            <a:off x="-3144" y="5415429"/>
            <a:ext cx="9152020" cy="30482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0" y="0"/>
            <a:ext cx="9144000" cy="542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59" y="304271"/>
            <a:ext cx="8690794" cy="110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59" y="1521354"/>
            <a:ext cx="8690794" cy="340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220" y="541542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>
                <a:solidFill>
                  <a:schemeClr val="bg1"/>
                </a:solidFill>
              </a:defRPr>
            </a:lvl1pPr>
          </a:lstStyle>
          <a:p>
            <a:fld id="{28D9261D-6045-0149-8C07-3EFA16330F11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786955" y="5457336"/>
            <a:ext cx="0" cy="2236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" y="2366470"/>
            <a:ext cx="5940234" cy="3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None/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0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None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jpeg"/><Relationship Id="rId5" Type="http://schemas.openxmlformats.org/officeDocument/2006/relationships/hyperlink" Target="http://www.baltcom.lv/lv/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0.wmf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332" y="2875383"/>
            <a:ext cx="3985591" cy="536032"/>
          </a:xfrm>
        </p:spPr>
        <p:txBody>
          <a:bodyPr/>
          <a:lstStyle/>
          <a:p>
            <a:r>
              <a:rPr lang="en-GB" cap="small" dirty="0"/>
              <a:t>Euronews Next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9395" y="5437679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02.06.2017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30"/>
          <p:cNvCxnSpPr/>
          <p:nvPr/>
        </p:nvCxnSpPr>
        <p:spPr>
          <a:xfrm>
            <a:off x="1505174" y="3955911"/>
            <a:ext cx="0" cy="9919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74" y="1364996"/>
            <a:ext cx="6427853" cy="2972882"/>
          </a:xfrm>
          <a:prstGeom prst="rect">
            <a:avLst/>
          </a:prstGeom>
          <a:effectLst>
            <a:outerShdw blurRad="50800" dist="1143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Kanalo transliavimas prieš pokyčius</a:t>
            </a:r>
            <a:endParaRPr lang="fr-FR" dirty="0"/>
          </a:p>
        </p:txBody>
      </p:sp>
      <p:pic>
        <p:nvPicPr>
          <p:cNvPr id="7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79316" y="2876707"/>
            <a:ext cx="851715" cy="10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707309" y="722284"/>
            <a:ext cx="951717" cy="60016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C00000"/>
                </a:solidFill>
              </a:rPr>
              <a:t>8 </a:t>
            </a:r>
            <a:r>
              <a:rPr lang="lt-LT" sz="1100" dirty="0" smtClean="0">
                <a:solidFill>
                  <a:srgbClr val="C00000"/>
                </a:solidFill>
              </a:rPr>
              <a:t>tiesioginiaipalydovai </a:t>
            </a:r>
            <a:endParaRPr lang="fr-FR" sz="1100" dirty="0">
              <a:solidFill>
                <a:srgbClr val="C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8" y="494997"/>
            <a:ext cx="1988121" cy="13181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00" y="705934"/>
            <a:ext cx="1988121" cy="1318124"/>
          </a:xfrm>
          <a:prstGeom prst="rect">
            <a:avLst/>
          </a:prstGeom>
        </p:spPr>
      </p:pic>
      <p:cxnSp>
        <p:nvCxnSpPr>
          <p:cNvPr id="12" name="Connecteur droit 11"/>
          <p:cNvCxnSpPr>
            <a:stCxn id="7" idx="0"/>
          </p:cNvCxnSpPr>
          <p:nvPr/>
        </p:nvCxnSpPr>
        <p:spPr>
          <a:xfrm flipV="1">
            <a:off x="1505174" y="1677082"/>
            <a:ext cx="2635296" cy="119962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5317596" y="908413"/>
            <a:ext cx="1150601" cy="16265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57" y="166407"/>
            <a:ext cx="1627532" cy="107905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481">
            <a:off x="6586241" y="1924245"/>
            <a:ext cx="1627532" cy="1079054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5317596" y="1071063"/>
            <a:ext cx="1348618" cy="115547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751549" y="1175838"/>
            <a:ext cx="1090785" cy="600164"/>
          </a:xfrm>
          <a:prstGeom prst="rect">
            <a:avLst/>
          </a:prstGeo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1F497D"/>
                </a:solidFill>
              </a:rPr>
              <a:t>23 </a:t>
            </a:r>
            <a:r>
              <a:rPr lang="lt-LT" sz="1100" dirty="0" smtClean="0">
                <a:solidFill>
                  <a:srgbClr val="1F497D"/>
                </a:solidFill>
              </a:rPr>
              <a:t>netiesioginiai palydovai </a:t>
            </a:r>
            <a:endParaRPr lang="fr-FR" sz="1100" dirty="0">
              <a:solidFill>
                <a:srgbClr val="1F497D"/>
              </a:solidFill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4692053" y="4196001"/>
            <a:ext cx="4088637" cy="1102538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lnSpc>
                <a:spcPts val="1515"/>
              </a:lnSpc>
              <a:buFont typeface="+mj-lt"/>
              <a:buAutoNum type="arabicPeriod"/>
            </a:pPr>
            <a:r>
              <a:rPr lang="en-US" b="1" dirty="0" err="1">
                <a:solidFill>
                  <a:srgbClr val="9B0000"/>
                </a:solidFill>
              </a:rPr>
              <a:t>Hotbird</a:t>
            </a:r>
            <a:r>
              <a:rPr lang="en-US" dirty="0">
                <a:solidFill>
                  <a:srgbClr val="9B0000"/>
                </a:solidFill>
              </a:rPr>
              <a:t> (Europe)</a:t>
            </a:r>
          </a:p>
          <a:p>
            <a:pPr marL="228600" lvl="1" indent="-228600">
              <a:lnSpc>
                <a:spcPts val="1515"/>
              </a:lnSpc>
              <a:buFont typeface="+mj-lt"/>
              <a:buAutoNum type="arabicPeriod"/>
            </a:pPr>
            <a:r>
              <a:rPr lang="en-US" b="1" dirty="0">
                <a:solidFill>
                  <a:srgbClr val="9B0000"/>
                </a:solidFill>
              </a:rPr>
              <a:t>Astra 19.2 </a:t>
            </a:r>
            <a:r>
              <a:rPr lang="en-US" dirty="0">
                <a:solidFill>
                  <a:srgbClr val="9B0000"/>
                </a:solidFill>
              </a:rPr>
              <a:t>(Europe)</a:t>
            </a:r>
          </a:p>
          <a:p>
            <a:pPr marL="228600" lvl="1" indent="-228600">
              <a:lnSpc>
                <a:spcPts val="1515"/>
              </a:lnSpc>
              <a:buFont typeface="+mj-lt"/>
              <a:buAutoNum type="arabicPeriod"/>
            </a:pPr>
            <a:r>
              <a:rPr lang="en-US" b="1" dirty="0">
                <a:solidFill>
                  <a:srgbClr val="9B0000"/>
                </a:solidFill>
              </a:rPr>
              <a:t>Astra 28.2 </a:t>
            </a:r>
            <a:r>
              <a:rPr lang="en-US" dirty="0">
                <a:solidFill>
                  <a:srgbClr val="9B0000"/>
                </a:solidFill>
              </a:rPr>
              <a:t>(U.K.)</a:t>
            </a:r>
          </a:p>
          <a:p>
            <a:pPr marL="228600" lvl="1" indent="-228600">
              <a:lnSpc>
                <a:spcPts val="1515"/>
              </a:lnSpc>
              <a:buFont typeface="+mj-lt"/>
              <a:buAutoNum type="arabicPeriod"/>
            </a:pPr>
            <a:r>
              <a:rPr lang="en-US" b="1" dirty="0" err="1">
                <a:solidFill>
                  <a:srgbClr val="9B0000"/>
                </a:solidFill>
              </a:rPr>
              <a:t>Nilesat</a:t>
            </a:r>
            <a:r>
              <a:rPr lang="en-US" dirty="0">
                <a:solidFill>
                  <a:srgbClr val="9B0000"/>
                </a:solidFill>
              </a:rPr>
              <a:t> (MEA)</a:t>
            </a:r>
          </a:p>
          <a:p>
            <a:pPr marL="228600" lvl="1" indent="-228600">
              <a:lnSpc>
                <a:spcPts val="1515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9B0000"/>
                </a:solidFill>
              </a:rPr>
              <a:t>Badr</a:t>
            </a:r>
            <a:r>
              <a:rPr lang="en-US" b="1" dirty="0" smtClean="0">
                <a:solidFill>
                  <a:srgbClr val="9B0000"/>
                </a:solidFill>
              </a:rPr>
              <a:t> 4</a:t>
            </a:r>
            <a:r>
              <a:rPr lang="en-US" dirty="0" smtClean="0">
                <a:solidFill>
                  <a:srgbClr val="9B0000"/>
                </a:solidFill>
              </a:rPr>
              <a:t> </a:t>
            </a:r>
            <a:r>
              <a:rPr lang="en-US" dirty="0">
                <a:solidFill>
                  <a:srgbClr val="9B0000"/>
                </a:solidFill>
              </a:rPr>
              <a:t>(MEA)</a:t>
            </a:r>
            <a:endParaRPr lang="en-US" b="1" dirty="0">
              <a:solidFill>
                <a:srgbClr val="9B0000"/>
              </a:solidFill>
            </a:endParaRPr>
          </a:p>
          <a:p>
            <a:pPr marL="228600" lvl="1" indent="-228600">
              <a:lnSpc>
                <a:spcPts val="1515"/>
              </a:lnSpc>
              <a:buFont typeface="+mj-lt"/>
              <a:buAutoNum type="arabicPeriod"/>
            </a:pPr>
            <a:r>
              <a:rPr lang="en-US" b="1" dirty="0" err="1">
                <a:solidFill>
                  <a:srgbClr val="9B0000"/>
                </a:solidFill>
              </a:rPr>
              <a:t>Asiasat</a:t>
            </a:r>
            <a:r>
              <a:rPr lang="en-US" dirty="0">
                <a:solidFill>
                  <a:srgbClr val="9B0000"/>
                </a:solidFill>
              </a:rPr>
              <a:t>  </a:t>
            </a:r>
            <a:r>
              <a:rPr lang="en-US" b="1" dirty="0">
                <a:solidFill>
                  <a:srgbClr val="9B0000"/>
                </a:solidFill>
              </a:rPr>
              <a:t>5</a:t>
            </a:r>
            <a:r>
              <a:rPr lang="en-US" dirty="0">
                <a:solidFill>
                  <a:srgbClr val="9B0000"/>
                </a:solidFill>
              </a:rPr>
              <a:t> (APAC)</a:t>
            </a:r>
          </a:p>
          <a:p>
            <a:pPr marL="228600" lvl="1" indent="-228600">
              <a:lnSpc>
                <a:spcPts val="1515"/>
              </a:lnSpc>
              <a:buFont typeface="+mj-lt"/>
              <a:buAutoNum type="arabicPeriod"/>
            </a:pPr>
            <a:r>
              <a:rPr lang="en-US" b="1" dirty="0">
                <a:solidFill>
                  <a:srgbClr val="9B0000"/>
                </a:solidFill>
              </a:rPr>
              <a:t>Galaxy 23 </a:t>
            </a:r>
            <a:r>
              <a:rPr lang="en-US" dirty="0">
                <a:solidFill>
                  <a:srgbClr val="9B0000"/>
                </a:solidFill>
              </a:rPr>
              <a:t>(NORAM)</a:t>
            </a:r>
          </a:p>
          <a:p>
            <a:pPr marL="228600" lvl="1" indent="-228600">
              <a:lnSpc>
                <a:spcPts val="1515"/>
              </a:lnSpc>
              <a:buFont typeface="+mj-lt"/>
              <a:buAutoNum type="arabicPeriod"/>
            </a:pPr>
            <a:r>
              <a:rPr lang="en-US" b="1" dirty="0">
                <a:solidFill>
                  <a:srgbClr val="9B0000"/>
                </a:solidFill>
              </a:rPr>
              <a:t>Intelsat 21 </a:t>
            </a:r>
            <a:r>
              <a:rPr lang="en-US" dirty="0">
                <a:solidFill>
                  <a:srgbClr val="9B0000"/>
                </a:solidFill>
              </a:rPr>
              <a:t>(PANAM)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721429" y="199064"/>
            <a:ext cx="165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…………</a:t>
            </a:r>
          </a:p>
        </p:txBody>
      </p:sp>
      <p:sp>
        <p:nvSpPr>
          <p:cNvPr id="21" name="ZoneTexte 20"/>
          <p:cNvSpPr txBox="1"/>
          <p:nvPr/>
        </p:nvSpPr>
        <p:spPr>
          <a:xfrm rot="5400000">
            <a:off x="5970842" y="1103388"/>
            <a:ext cx="131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0099"/>
                </a:solidFill>
              </a:rPr>
              <a:t>………</a:t>
            </a:r>
          </a:p>
        </p:txBody>
      </p:sp>
      <p:pic>
        <p:nvPicPr>
          <p:cNvPr id="27" name="Picture 20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943" y="4646838"/>
            <a:ext cx="1402697" cy="7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37"/>
          <p:cNvCxnSpPr/>
          <p:nvPr/>
        </p:nvCxnSpPr>
        <p:spPr>
          <a:xfrm flipH="1" flipV="1">
            <a:off x="1501475" y="1593365"/>
            <a:ext cx="3699" cy="12833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898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Palydovinis transliavimas pagal poreikius </a:t>
            </a:r>
            <a:r>
              <a:rPr lang="en-US" dirty="0" smtClean="0"/>
              <a:t>- </a:t>
            </a:r>
            <a:r>
              <a:rPr lang="lt-LT" dirty="0" smtClean="0"/>
              <a:t>DABAR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412552" y="2734084"/>
            <a:ext cx="1022929" cy="32384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English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6062480" y="2734083"/>
            <a:ext cx="1022929" cy="32384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French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7446898" y="759368"/>
            <a:ext cx="1022929" cy="32384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Russian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7459682" y="1926332"/>
            <a:ext cx="1022929" cy="323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Hungarian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7456230" y="1129243"/>
            <a:ext cx="1022929" cy="32384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Italian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7456230" y="1531297"/>
            <a:ext cx="1022929" cy="323849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Greek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0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75387" y="3418831"/>
            <a:ext cx="720536" cy="9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65461" y="3418831"/>
            <a:ext cx="720536" cy="9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55535" y="3418831"/>
            <a:ext cx="720536" cy="9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45609" y="3418831"/>
            <a:ext cx="720536" cy="9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5683" y="3418831"/>
            <a:ext cx="720536" cy="9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22336" y="4546789"/>
            <a:ext cx="833883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small" dirty="0" err="1">
                <a:solidFill>
                  <a:schemeClr val="bg1"/>
                </a:solidFill>
              </a:rPr>
              <a:t>Arabsat</a:t>
            </a:r>
            <a:endParaRPr lang="en-GB" b="1" cap="small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3936" y="4546789"/>
            <a:ext cx="739305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small" dirty="0" err="1">
                <a:solidFill>
                  <a:schemeClr val="bg1"/>
                </a:solidFill>
              </a:rPr>
              <a:t>Nilesat</a:t>
            </a:r>
            <a:endParaRPr lang="en-GB" b="1" cap="small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2943" y="4546789"/>
            <a:ext cx="931665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small" dirty="0" err="1">
                <a:solidFill>
                  <a:schemeClr val="bg1"/>
                </a:solidFill>
              </a:rPr>
              <a:t>Asiasat</a:t>
            </a:r>
            <a:r>
              <a:rPr lang="en-GB" b="1" cap="small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6373" y="4546789"/>
            <a:ext cx="944489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small" dirty="0">
                <a:solidFill>
                  <a:schemeClr val="bg1"/>
                </a:solidFill>
              </a:rPr>
              <a:t>Astra </a:t>
            </a:r>
            <a:r>
              <a:rPr lang="en-GB" b="1" cap="small" dirty="0" smtClean="0">
                <a:solidFill>
                  <a:schemeClr val="bg1"/>
                </a:solidFill>
              </a:rPr>
              <a:t>2G</a:t>
            </a:r>
            <a:endParaRPr lang="en-GB" b="1" cap="small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9747" y="4546789"/>
            <a:ext cx="872355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small" dirty="0">
                <a:solidFill>
                  <a:schemeClr val="bg1"/>
                </a:solidFill>
              </a:rPr>
              <a:t>Astra </a:t>
            </a:r>
            <a:r>
              <a:rPr lang="en-GB" b="1" cap="small" dirty="0" smtClean="0">
                <a:solidFill>
                  <a:schemeClr val="bg1"/>
                </a:solidFill>
              </a:rPr>
              <a:t>1L</a:t>
            </a:r>
            <a:endParaRPr lang="en-GB" b="1" cap="small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3284" y="4546789"/>
            <a:ext cx="143180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small" dirty="0" err="1" smtClean="0">
                <a:solidFill>
                  <a:schemeClr val="bg1"/>
                </a:solidFill>
              </a:rPr>
              <a:t>Hotbird</a:t>
            </a:r>
            <a:r>
              <a:rPr lang="en-GB" b="1" cap="small" dirty="0" smtClean="0">
                <a:solidFill>
                  <a:schemeClr val="bg1"/>
                </a:solidFill>
              </a:rPr>
              <a:t> 13 East</a:t>
            </a:r>
            <a:endParaRPr lang="en-GB" b="1" cap="small" dirty="0">
              <a:solidFill>
                <a:schemeClr val="bg1"/>
              </a:solidFill>
            </a:endParaRPr>
          </a:p>
        </p:txBody>
      </p:sp>
      <p:pic>
        <p:nvPicPr>
          <p:cNvPr id="31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85311" y="3418831"/>
            <a:ext cx="720536" cy="9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 bwMode="gray">
          <a:xfrm>
            <a:off x="1825034" y="2734084"/>
            <a:ext cx="1022929" cy="32384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English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3237516" y="2734084"/>
            <a:ext cx="1022929" cy="32384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English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4649998" y="2734084"/>
            <a:ext cx="1022929" cy="32384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English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 bwMode="gray">
          <a:xfrm>
            <a:off x="7459682" y="2330514"/>
            <a:ext cx="1022929" cy="32384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English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85620" y="240837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6"/>
                </a:solidFill>
              </a:rPr>
              <a:t>SD</a:t>
            </a:r>
            <a:endParaRPr lang="en-GB" sz="800" b="1" dirty="0">
              <a:solidFill>
                <a:schemeClr val="accent6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7456230" y="2727707"/>
            <a:ext cx="1022929" cy="32384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</a:rPr>
              <a:t>English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3" name="TextBox 40"/>
          <p:cNvSpPr txBox="1"/>
          <p:nvPr/>
        </p:nvSpPr>
        <p:spPr>
          <a:xfrm>
            <a:off x="8182168" y="2805565"/>
            <a:ext cx="332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chemeClr val="accent6"/>
                </a:solidFill>
              </a:rPr>
              <a:t>HD</a:t>
            </a:r>
          </a:p>
        </p:txBody>
      </p:sp>
    </p:spTree>
    <p:extLst>
      <p:ext uri="{BB962C8B-B14F-4D97-AF65-F5344CB8AC3E}">
        <p14:creationId xmlns:p14="http://schemas.microsoft.com/office/powerpoint/2010/main" val="3515759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5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4797" r="9142" b="6622"/>
          <a:stretch/>
        </p:blipFill>
        <p:spPr>
          <a:xfrm>
            <a:off x="708640" y="1100831"/>
            <a:ext cx="7654103" cy="424017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63500"/>
          </a:effectLst>
        </p:spPr>
      </p:pic>
      <p:sp>
        <p:nvSpPr>
          <p:cNvPr id="8" name="ZoneTexte 7"/>
          <p:cNvSpPr txBox="1"/>
          <p:nvPr/>
        </p:nvSpPr>
        <p:spPr>
          <a:xfrm>
            <a:off x="6469047" y="4724188"/>
            <a:ext cx="1756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i="1" dirty="0" smtClean="0">
                <a:solidFill>
                  <a:srgbClr val="003865"/>
                </a:solidFill>
              </a:rPr>
              <a:t>Distribution  </a:t>
            </a:r>
            <a:r>
              <a:rPr lang="es-ES" sz="800" i="1" dirty="0" err="1" smtClean="0">
                <a:solidFill>
                  <a:srgbClr val="003865"/>
                </a:solidFill>
              </a:rPr>
              <a:t>December</a:t>
            </a:r>
            <a:r>
              <a:rPr lang="es-ES" sz="800" i="1" dirty="0" smtClean="0">
                <a:solidFill>
                  <a:srgbClr val="003865"/>
                </a:solidFill>
              </a:rPr>
              <a:t> 2016</a:t>
            </a:r>
          </a:p>
        </p:txBody>
      </p:sp>
      <p:graphicFrame>
        <p:nvGraphicFramePr>
          <p:cNvPr id="9" name="Graphique 8"/>
          <p:cNvGraphicFramePr/>
          <p:nvPr>
            <p:extLst/>
          </p:nvPr>
        </p:nvGraphicFramePr>
        <p:xfrm>
          <a:off x="1144327" y="1697693"/>
          <a:ext cx="6964878" cy="357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35526" y="1227548"/>
            <a:ext cx="3663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solidFill>
                  <a:srgbClr val="003865"/>
                </a:solidFill>
              </a:rPr>
              <a:t>Abonentų skaičiaus augimas nuo </a:t>
            </a:r>
            <a:r>
              <a:rPr lang="es-ES" sz="1600" dirty="0" smtClean="0">
                <a:solidFill>
                  <a:srgbClr val="003865"/>
                </a:solidFill>
              </a:rPr>
              <a:t>2006 </a:t>
            </a:r>
            <a:r>
              <a:rPr lang="lt-LT" sz="1600" dirty="0" smtClean="0">
                <a:solidFill>
                  <a:srgbClr val="003865"/>
                </a:solidFill>
              </a:rPr>
              <a:t>metų</a:t>
            </a:r>
            <a:endParaRPr lang="es-ES" sz="1600" dirty="0" smtClean="0">
              <a:solidFill>
                <a:srgbClr val="003865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219600" y="304800"/>
            <a:ext cx="8559800" cy="401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 smtClean="0"/>
              <a:t>       </a:t>
            </a:r>
            <a:r>
              <a:rPr lang="fr-FR" dirty="0" smtClean="0"/>
              <a:t>Euronews </a:t>
            </a:r>
            <a:r>
              <a:rPr lang="fr-FR" dirty="0" err="1" smtClean="0"/>
              <a:t>skai</a:t>
            </a:r>
            <a:r>
              <a:rPr lang="lt-LT" dirty="0" smtClean="0"/>
              <a:t>čiai</a:t>
            </a:r>
            <a:endParaRPr lang="fr-FR" dirty="0"/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>
          <a:xfrm>
            <a:off x="708640" y="706438"/>
            <a:ext cx="6613435" cy="381082"/>
          </a:xfrm>
          <a:prstGeom prst="rect">
            <a:avLst/>
          </a:prstGeom>
        </p:spPr>
        <p:txBody>
          <a:bodyPr/>
          <a:lstStyle>
            <a:lvl1pPr marL="0" indent="0" algn="l" defTabSz="617220" rtl="0" eaLnBrk="1" latinLnBrk="0" hangingPunct="1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None/>
              <a:defRPr sz="10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8610" indent="0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None/>
              <a:defRPr sz="10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17220" indent="0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None/>
              <a:defRPr sz="10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25830" indent="0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None/>
              <a:defRPr sz="10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None/>
              <a:defRPr sz="10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9735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96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57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318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cap="small" dirty="0">
                <a:solidFill>
                  <a:schemeClr val="accent2"/>
                </a:solidFill>
              </a:rPr>
              <a:t>434 </a:t>
            </a:r>
            <a:r>
              <a:rPr lang="lt-LT" sz="1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milijonai namų valdų</a:t>
            </a:r>
            <a:r>
              <a:rPr lang="fr-FR" sz="2400" b="1" cap="small" dirty="0" smtClean="0">
                <a:solidFill>
                  <a:schemeClr val="accent2"/>
                </a:solidFill>
              </a:rPr>
              <a:t>158</a:t>
            </a:r>
            <a:r>
              <a:rPr lang="lt-LT" sz="2400" b="1" cap="small" dirty="0" smtClean="0">
                <a:solidFill>
                  <a:schemeClr val="accent2"/>
                </a:solidFill>
              </a:rPr>
              <a:t> </a:t>
            </a:r>
            <a:r>
              <a:rPr lang="lt-LT" sz="1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4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pasaulio šalyse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6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/>
          <p:cNvSpPr txBox="1">
            <a:spLocks/>
          </p:cNvSpPr>
          <p:nvPr/>
        </p:nvSpPr>
        <p:spPr>
          <a:xfrm>
            <a:off x="7088220" y="5416658"/>
            <a:ext cx="2057400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220858" y="304800"/>
            <a:ext cx="8559832" cy="40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latin typeface="+mn-lt"/>
              </a:rPr>
              <a:t>Euronews </a:t>
            </a:r>
            <a:r>
              <a:rPr lang="lt-LT" sz="1800" dirty="0" smtClean="0">
                <a:latin typeface="+mn-lt"/>
              </a:rPr>
              <a:t>Lietuvoje</a:t>
            </a:r>
            <a:endParaRPr lang="fr-FR" sz="1800" dirty="0">
              <a:latin typeface="+mn-lt"/>
            </a:endParaRPr>
          </a:p>
        </p:txBody>
      </p:sp>
      <p:sp>
        <p:nvSpPr>
          <p:cNvPr id="12" name="AutoShape 8" descr="Résultat de recherche d'images pour &quot;lithuania outline ma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10" descr="Résultat de recherche d'images pour &quot;lithuania outline map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548" y="1223502"/>
            <a:ext cx="1967700" cy="1311800"/>
          </a:xfrm>
          <a:prstGeom prst="rect">
            <a:avLst/>
          </a:prstGeom>
        </p:spPr>
      </p:pic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231121" y="871044"/>
            <a:ext cx="3341687" cy="13696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90500" eaLnBrk="0" hangingPunct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tabLst>
                <a:tab pos="101600" algn="l"/>
                <a:tab pos="3141663" algn="r"/>
              </a:tabLst>
            </a:pPr>
            <a:r>
              <a:rPr lang="lt-LT" sz="1300" b="1" u="sng" kern="0" dirty="0" smtClean="0">
                <a:solidFill>
                  <a:schemeClr val="bg1"/>
                </a:solidFill>
                <a:cs typeface="Arial"/>
              </a:rPr>
              <a:t>Skaičiai:</a:t>
            </a:r>
            <a:endParaRPr lang="en-GB" sz="1300" b="1" u="sng" kern="0" dirty="0">
              <a:solidFill>
                <a:schemeClr val="bg1"/>
              </a:solidFill>
              <a:cs typeface="Arial"/>
            </a:endParaRPr>
          </a:p>
          <a:p>
            <a:pPr marL="190500" indent="-190500" eaLnBrk="0" hangingPunct="0">
              <a:buClr>
                <a:srgbClr val="FFFFFF"/>
              </a:buClr>
              <a:buFont typeface="Wingdings" pitchFamily="2" charset="2"/>
              <a:buNone/>
              <a:tabLst>
                <a:tab pos="3141663" algn="r"/>
              </a:tabLst>
            </a:pPr>
            <a:endParaRPr lang="en-GB" sz="400" dirty="0">
              <a:solidFill>
                <a:schemeClr val="bg1"/>
              </a:solidFill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endParaRPr lang="en-GB" sz="1100" kern="0" dirty="0" smtClean="0">
              <a:solidFill>
                <a:schemeClr val="bg1"/>
              </a:solidFill>
              <a:cs typeface="Arial"/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lt-LT" sz="1100" kern="0" dirty="0" smtClean="0">
                <a:solidFill>
                  <a:schemeClr val="bg1"/>
                </a:solidFill>
                <a:cs typeface="Arial"/>
              </a:rPr>
              <a:t>Namų ūkių</a:t>
            </a:r>
            <a:r>
              <a:rPr lang="en-GB" sz="1100" kern="0" dirty="0">
                <a:solidFill>
                  <a:schemeClr val="bg1"/>
                </a:solidFill>
                <a:cs typeface="Arial"/>
              </a:rPr>
              <a:t>	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1,200,000</a:t>
            </a:r>
            <a:endParaRPr lang="en-GB" sz="1100" kern="0" dirty="0">
              <a:solidFill>
                <a:schemeClr val="bg1"/>
              </a:solidFill>
              <a:cs typeface="Arial"/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en-GB" sz="1100" kern="0" dirty="0">
                <a:solidFill>
                  <a:schemeClr val="bg1"/>
                </a:solidFill>
                <a:cs typeface="Arial"/>
              </a:rPr>
              <a:t>TV </a:t>
            </a:r>
            <a:r>
              <a:rPr lang="lt-LT" sz="1100" kern="0" dirty="0" smtClean="0">
                <a:solidFill>
                  <a:schemeClr val="bg1"/>
                </a:solidFill>
                <a:cs typeface="Arial"/>
              </a:rPr>
              <a:t>imtuvų</a:t>
            </a:r>
            <a:r>
              <a:rPr lang="en-GB" sz="1100" kern="0" dirty="0">
                <a:solidFill>
                  <a:schemeClr val="bg1"/>
                </a:solidFill>
                <a:cs typeface="Arial"/>
              </a:rPr>
              <a:t>	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1,176,000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lt-LT" sz="1100" kern="0" dirty="0" smtClean="0">
                <a:solidFill>
                  <a:schemeClr val="bg1"/>
                </a:solidFill>
                <a:cs typeface="Arial"/>
              </a:rPr>
              <a:t>Mokama TV 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	700,000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en-GB" sz="1100" b="1" kern="0" dirty="0" smtClean="0">
                <a:solidFill>
                  <a:schemeClr val="bg1"/>
                </a:solidFill>
                <a:cs typeface="Arial"/>
              </a:rPr>
              <a:t>Euronews </a:t>
            </a:r>
            <a:r>
              <a:rPr lang="en-GB" sz="1100" b="1" kern="0" dirty="0" err="1" smtClean="0">
                <a:solidFill>
                  <a:schemeClr val="bg1"/>
                </a:solidFill>
                <a:cs typeface="Arial"/>
              </a:rPr>
              <a:t>abonent</a:t>
            </a:r>
            <a:r>
              <a:rPr lang="lt-LT" sz="1100" b="1" kern="0" dirty="0" smtClean="0">
                <a:solidFill>
                  <a:schemeClr val="bg1"/>
                </a:solidFill>
                <a:cs typeface="Arial"/>
              </a:rPr>
              <a:t>ų</a:t>
            </a:r>
            <a:r>
              <a:rPr lang="en-GB" sz="1100" b="1" kern="0" dirty="0" smtClean="0">
                <a:solidFill>
                  <a:schemeClr val="bg1"/>
                </a:solidFill>
                <a:cs typeface="Arial"/>
              </a:rPr>
              <a:t>	571,000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endParaRPr lang="en-GB" sz="1100" b="1" kern="0" dirty="0" smtClean="0">
              <a:solidFill>
                <a:schemeClr val="bg1"/>
              </a:solidFill>
              <a:cs typeface="Arial"/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599111" y="3052482"/>
            <a:ext cx="2568575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300" b="1" kern="0" dirty="0" smtClean="0">
                <a:solidFill>
                  <a:schemeClr val="bg1"/>
                </a:solidFill>
                <a:cs typeface="Arial"/>
              </a:rPr>
              <a:t>81% </a:t>
            </a:r>
            <a:r>
              <a:rPr lang="en-GB" sz="1300" b="1" kern="0" dirty="0">
                <a:solidFill>
                  <a:schemeClr val="bg1"/>
                </a:solidFill>
                <a:cs typeface="Arial"/>
              </a:rPr>
              <a:t>coverage of </a:t>
            </a:r>
            <a:r>
              <a:rPr lang="en-GB" sz="1300" b="1" kern="0" dirty="0" smtClean="0">
                <a:solidFill>
                  <a:schemeClr val="bg1"/>
                </a:solidFill>
                <a:cs typeface="Arial"/>
              </a:rPr>
              <a:t>pay TV households</a:t>
            </a:r>
            <a:endParaRPr lang="en-GB" sz="130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155575" y="2915296"/>
            <a:ext cx="1876074" cy="292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 b="1" u="sng" kern="0" dirty="0" err="1">
                <a:solidFill>
                  <a:schemeClr val="bg1"/>
                </a:solidFill>
                <a:cs typeface="Arial"/>
              </a:rPr>
              <a:t>e</a:t>
            </a:r>
            <a:r>
              <a:rPr lang="en-GB" sz="1300" b="1" u="sng" kern="0" dirty="0" err="1" smtClean="0">
                <a:solidFill>
                  <a:schemeClr val="bg1"/>
                </a:solidFill>
                <a:cs typeface="Arial"/>
              </a:rPr>
              <a:t>uronews</a:t>
            </a:r>
            <a:r>
              <a:rPr lang="en-GB" sz="1300" b="1" u="sng" kern="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GB" sz="1300" b="1" u="sng" kern="0" dirty="0" err="1" smtClean="0">
                <a:solidFill>
                  <a:schemeClr val="bg1"/>
                </a:solidFill>
                <a:cs typeface="Arial"/>
              </a:rPr>
              <a:t>partn</a:t>
            </a:r>
            <a:r>
              <a:rPr lang="lt-LT" sz="1300" b="1" u="sng" kern="0" dirty="0" smtClean="0">
                <a:solidFill>
                  <a:schemeClr val="bg1"/>
                </a:solidFill>
                <a:cs typeface="Arial"/>
              </a:rPr>
              <a:t>eriai</a:t>
            </a:r>
            <a:endParaRPr lang="en-GB" sz="1300" b="1" u="sng" kern="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042" name="Picture 18" descr="http://www.balticum.lt/ip_themes/balticum/images/logo_ind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94" y="3709118"/>
            <a:ext cx="947156" cy="3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nternetas ir televiz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65" y="3782015"/>
            <a:ext cx="995544" cy="274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825" y="3761495"/>
            <a:ext cx="1023286" cy="3158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84" y="3745828"/>
            <a:ext cx="758113" cy="424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122" y="4427034"/>
            <a:ext cx="8667552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INIT, Marsatas, Parabolė, Sugardas, Roventa, KLI, 5 Kontinentai, Horda, LIPTA, Jasiulionio įmonė, Funaris, Ilora, Kauno interneto sistemos, LRTC, NTT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220858" y="304800"/>
            <a:ext cx="8559832" cy="40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latin typeface="+mn-lt"/>
              </a:rPr>
              <a:t>Euronews </a:t>
            </a:r>
            <a:r>
              <a:rPr lang="lt-LT" sz="1800" dirty="0" smtClean="0">
                <a:latin typeface="+mn-lt"/>
              </a:rPr>
              <a:t>Latvijoje ir Estijoje</a:t>
            </a:r>
            <a:endParaRPr lang="fr-FR" sz="1800" dirty="0">
              <a:latin typeface="+mn-lt"/>
            </a:endParaRPr>
          </a:p>
        </p:txBody>
      </p:sp>
      <p:sp>
        <p:nvSpPr>
          <p:cNvPr id="12" name="AutoShape 8" descr="Résultat de recherche d'images pour &quot;lithuania outline ma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10" descr="Résultat de recherche d'images pour &quot;lithuania outline map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231120" y="873827"/>
            <a:ext cx="3341687" cy="13696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90500" eaLnBrk="0" hangingPunct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tabLst>
                <a:tab pos="101600" algn="l"/>
                <a:tab pos="3141663" algn="r"/>
              </a:tabLst>
            </a:pPr>
            <a:r>
              <a:rPr lang="en-GB" sz="1300" b="1" u="sng" kern="0" dirty="0" err="1" smtClean="0">
                <a:solidFill>
                  <a:schemeClr val="bg1"/>
                </a:solidFill>
                <a:cs typeface="Arial"/>
              </a:rPr>
              <a:t>Latvi</a:t>
            </a:r>
            <a:r>
              <a:rPr lang="lt-LT" sz="1300" b="1" u="sng" kern="0" dirty="0" smtClean="0">
                <a:solidFill>
                  <a:schemeClr val="bg1"/>
                </a:solidFill>
                <a:cs typeface="Arial"/>
              </a:rPr>
              <a:t>j</a:t>
            </a:r>
            <a:r>
              <a:rPr lang="en-GB" sz="1300" b="1" u="sng" kern="0" dirty="0" smtClean="0">
                <a:solidFill>
                  <a:schemeClr val="bg1"/>
                </a:solidFill>
                <a:cs typeface="Arial"/>
              </a:rPr>
              <a:t>a</a:t>
            </a:r>
            <a:endParaRPr lang="en-GB" sz="1300" b="1" u="sng" kern="0" dirty="0">
              <a:solidFill>
                <a:schemeClr val="bg1"/>
              </a:solidFill>
              <a:cs typeface="Arial"/>
            </a:endParaRPr>
          </a:p>
          <a:p>
            <a:pPr marL="190500" indent="-190500" eaLnBrk="0" hangingPunct="0">
              <a:buClr>
                <a:srgbClr val="FFFFFF"/>
              </a:buClr>
              <a:buFont typeface="Wingdings" pitchFamily="2" charset="2"/>
              <a:buNone/>
              <a:tabLst>
                <a:tab pos="3141663" algn="r"/>
              </a:tabLst>
            </a:pPr>
            <a:endParaRPr lang="en-GB" sz="400" dirty="0">
              <a:solidFill>
                <a:schemeClr val="bg1"/>
              </a:solidFill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endParaRPr lang="en-GB" sz="1100" kern="0" dirty="0" smtClean="0">
              <a:solidFill>
                <a:schemeClr val="bg1"/>
              </a:solidFill>
              <a:cs typeface="Arial"/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lt-LT" sz="1100" kern="0" dirty="0">
                <a:solidFill>
                  <a:schemeClr val="bg1"/>
                </a:solidFill>
                <a:cs typeface="Arial"/>
              </a:rPr>
              <a:t>Namų ūkių </a:t>
            </a:r>
            <a:r>
              <a:rPr lang="en-GB" sz="1100" kern="0" dirty="0">
                <a:solidFill>
                  <a:schemeClr val="bg1"/>
                </a:solidFill>
                <a:cs typeface="Arial"/>
              </a:rPr>
              <a:t>	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819,000</a:t>
            </a:r>
            <a:endParaRPr lang="en-GB" sz="1100" kern="0" dirty="0">
              <a:solidFill>
                <a:schemeClr val="bg1"/>
              </a:solidFill>
              <a:cs typeface="Arial"/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en-GB" sz="1100" kern="0" dirty="0">
                <a:solidFill>
                  <a:schemeClr val="bg1"/>
                </a:solidFill>
                <a:cs typeface="Arial"/>
              </a:rPr>
              <a:t>TV </a:t>
            </a:r>
            <a:r>
              <a:rPr lang="lt-LT" sz="1100" kern="0" dirty="0">
                <a:solidFill>
                  <a:schemeClr val="bg1"/>
                </a:solidFill>
                <a:cs typeface="Arial"/>
              </a:rPr>
              <a:t>imtuvų </a:t>
            </a:r>
            <a:r>
              <a:rPr lang="en-GB" sz="1100" kern="0" dirty="0">
                <a:solidFill>
                  <a:schemeClr val="bg1"/>
                </a:solidFill>
                <a:cs typeface="Arial"/>
              </a:rPr>
              <a:t>	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803,000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lt-LT" sz="1100" kern="0" dirty="0">
                <a:solidFill>
                  <a:schemeClr val="bg1"/>
                </a:solidFill>
                <a:cs typeface="Arial"/>
              </a:rPr>
              <a:t>Mokama TV 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	737,500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en-GB" sz="1100" b="1" kern="0" dirty="0" smtClean="0">
                <a:solidFill>
                  <a:schemeClr val="bg1"/>
                </a:solidFill>
                <a:cs typeface="Arial"/>
              </a:rPr>
              <a:t>Euronews </a:t>
            </a:r>
            <a:r>
              <a:rPr lang="lt-LT" sz="1100" b="1" kern="0" dirty="0" smtClean="0">
                <a:solidFill>
                  <a:schemeClr val="bg1"/>
                </a:solidFill>
                <a:cs typeface="Arial"/>
              </a:rPr>
              <a:t>abonentų</a:t>
            </a:r>
            <a:r>
              <a:rPr lang="en-GB" sz="1100" b="1" kern="0" dirty="0" smtClean="0">
                <a:solidFill>
                  <a:schemeClr val="bg1"/>
                </a:solidFill>
                <a:cs typeface="Arial"/>
              </a:rPr>
              <a:t>	615,500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endParaRPr lang="en-GB" sz="1100" b="1" kern="0" dirty="0" smtClean="0">
              <a:solidFill>
                <a:schemeClr val="bg1"/>
              </a:solidFill>
              <a:cs typeface="Arial"/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6045998" y="1914694"/>
            <a:ext cx="2568575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300" b="1" kern="0" dirty="0" smtClean="0">
                <a:solidFill>
                  <a:schemeClr val="bg1"/>
                </a:solidFill>
                <a:cs typeface="Arial"/>
              </a:rPr>
              <a:t>83% </a:t>
            </a:r>
            <a:r>
              <a:rPr lang="en-GB" sz="1300" b="1" kern="0" dirty="0">
                <a:solidFill>
                  <a:schemeClr val="bg1"/>
                </a:solidFill>
                <a:cs typeface="Arial"/>
              </a:rPr>
              <a:t>coverage of </a:t>
            </a:r>
            <a:r>
              <a:rPr lang="en-GB" sz="1300" b="1" kern="0" dirty="0" smtClean="0">
                <a:solidFill>
                  <a:schemeClr val="bg1"/>
                </a:solidFill>
                <a:cs typeface="Arial"/>
              </a:rPr>
              <a:t>pay TV households</a:t>
            </a:r>
            <a:endParaRPr lang="en-GB" sz="1300" b="1" kern="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5" name="Picture 2" descr="http://www.mapsofworld.com/images/world-countries-flags/latvia-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78" y="1003186"/>
            <a:ext cx="1024414" cy="6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0857" y="3062584"/>
            <a:ext cx="3341687" cy="13696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90500" eaLnBrk="0" hangingPunct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tabLst>
                <a:tab pos="101600" algn="l"/>
                <a:tab pos="3141663" algn="r"/>
              </a:tabLst>
            </a:pPr>
            <a:r>
              <a:rPr lang="en-GB" sz="1300" b="1" u="sng" kern="0" dirty="0" smtClean="0">
                <a:solidFill>
                  <a:schemeClr val="bg1"/>
                </a:solidFill>
                <a:cs typeface="Arial"/>
              </a:rPr>
              <a:t>Est</a:t>
            </a:r>
            <a:r>
              <a:rPr lang="lt-LT" sz="1300" b="1" u="sng" kern="0" dirty="0" smtClean="0">
                <a:solidFill>
                  <a:schemeClr val="bg1"/>
                </a:solidFill>
                <a:cs typeface="Arial"/>
              </a:rPr>
              <a:t>ija</a:t>
            </a:r>
            <a:endParaRPr lang="en-GB" sz="1300" b="1" u="sng" kern="0" dirty="0">
              <a:solidFill>
                <a:schemeClr val="bg1"/>
              </a:solidFill>
              <a:cs typeface="Arial"/>
            </a:endParaRPr>
          </a:p>
          <a:p>
            <a:pPr marL="190500" indent="-190500" eaLnBrk="0" hangingPunct="0">
              <a:buClr>
                <a:srgbClr val="FFFFFF"/>
              </a:buClr>
              <a:buFont typeface="Wingdings" pitchFamily="2" charset="2"/>
              <a:buNone/>
              <a:tabLst>
                <a:tab pos="3141663" algn="r"/>
              </a:tabLst>
            </a:pPr>
            <a:endParaRPr lang="en-GB" sz="400" dirty="0">
              <a:solidFill>
                <a:schemeClr val="bg1"/>
              </a:solidFill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endParaRPr lang="en-GB" sz="1100" kern="0" dirty="0" smtClean="0">
              <a:solidFill>
                <a:schemeClr val="bg1"/>
              </a:solidFill>
              <a:cs typeface="Arial"/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lt-LT" sz="1100" kern="0" dirty="0">
                <a:solidFill>
                  <a:schemeClr val="bg1"/>
                </a:solidFill>
                <a:cs typeface="Arial"/>
              </a:rPr>
              <a:t>Namų ūkių </a:t>
            </a:r>
            <a:r>
              <a:rPr lang="en-GB" sz="1100" kern="0" dirty="0">
                <a:solidFill>
                  <a:schemeClr val="bg1"/>
                </a:solidFill>
                <a:cs typeface="Arial"/>
              </a:rPr>
              <a:t>	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605,000</a:t>
            </a:r>
            <a:endParaRPr lang="en-GB" sz="1100" kern="0" dirty="0">
              <a:solidFill>
                <a:schemeClr val="bg1"/>
              </a:solidFill>
              <a:cs typeface="Arial"/>
            </a:endParaRP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en-GB" sz="1100" kern="0" dirty="0">
                <a:solidFill>
                  <a:schemeClr val="bg1"/>
                </a:solidFill>
                <a:cs typeface="Arial"/>
              </a:rPr>
              <a:t>TV </a:t>
            </a:r>
            <a:r>
              <a:rPr lang="lt-LT" sz="1100" kern="0" dirty="0">
                <a:solidFill>
                  <a:schemeClr val="bg1"/>
                </a:solidFill>
                <a:cs typeface="Arial"/>
              </a:rPr>
              <a:t>imtuvų </a:t>
            </a:r>
            <a:r>
              <a:rPr lang="en-GB" sz="1100" kern="0" dirty="0">
                <a:solidFill>
                  <a:schemeClr val="bg1"/>
                </a:solidFill>
                <a:cs typeface="Arial"/>
              </a:rPr>
              <a:t>	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593,000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lt-LT" sz="1100" kern="0" dirty="0">
                <a:solidFill>
                  <a:schemeClr val="bg1"/>
                </a:solidFill>
                <a:cs typeface="Arial"/>
              </a:rPr>
              <a:t>Mokama TV </a:t>
            </a:r>
            <a:r>
              <a:rPr lang="en-GB" sz="1100" kern="0" dirty="0" smtClean="0">
                <a:solidFill>
                  <a:schemeClr val="bg1"/>
                </a:solidFill>
                <a:cs typeface="Arial"/>
              </a:rPr>
              <a:t>	522,500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r>
              <a:rPr lang="en-GB" sz="1100" b="1" kern="0" dirty="0" smtClean="0">
                <a:solidFill>
                  <a:schemeClr val="bg1"/>
                </a:solidFill>
                <a:cs typeface="Arial"/>
              </a:rPr>
              <a:t>Euronews </a:t>
            </a:r>
            <a:r>
              <a:rPr lang="lt-LT" sz="1100" b="1" kern="0" dirty="0" smtClean="0">
                <a:solidFill>
                  <a:schemeClr val="bg1"/>
                </a:solidFill>
                <a:cs typeface="Arial"/>
              </a:rPr>
              <a:t>abonentų</a:t>
            </a:r>
            <a:r>
              <a:rPr lang="en-GB" sz="1100" b="1" kern="0" dirty="0" smtClean="0">
                <a:solidFill>
                  <a:schemeClr val="bg1"/>
                </a:solidFill>
                <a:cs typeface="Arial"/>
              </a:rPr>
              <a:t>	327,500</a:t>
            </a:r>
          </a:p>
          <a:p>
            <a:pPr eaLnBrk="0" hangingPunct="0">
              <a:buClr>
                <a:srgbClr val="FFFFFF"/>
              </a:buClr>
              <a:tabLst>
                <a:tab pos="101600" algn="l"/>
                <a:tab pos="3141663" algn="r"/>
              </a:tabLst>
            </a:pPr>
            <a:endParaRPr lang="en-GB" sz="1100" b="1" kern="0" dirty="0" smtClean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71" y="2978220"/>
            <a:ext cx="892628" cy="6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088584" y="3758245"/>
            <a:ext cx="2568575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300" b="1" kern="0" dirty="0" smtClean="0">
                <a:solidFill>
                  <a:schemeClr val="bg1"/>
                </a:solidFill>
                <a:cs typeface="Arial"/>
              </a:rPr>
              <a:t>63% </a:t>
            </a:r>
            <a:r>
              <a:rPr lang="en-GB" sz="1300" b="1" kern="0" dirty="0">
                <a:solidFill>
                  <a:schemeClr val="bg1"/>
                </a:solidFill>
                <a:cs typeface="Arial"/>
              </a:rPr>
              <a:t>coverage of </a:t>
            </a:r>
            <a:r>
              <a:rPr lang="en-GB" sz="1300" b="1" kern="0" dirty="0" smtClean="0">
                <a:solidFill>
                  <a:schemeClr val="bg1"/>
                </a:solidFill>
                <a:cs typeface="Arial"/>
              </a:rPr>
              <a:t>pay TV households</a:t>
            </a:r>
            <a:endParaRPr lang="en-GB" sz="1300" b="1" kern="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9" name="Picture 1" descr="Veidlapa_oran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0" t="16044" r="4969" b="38501"/>
          <a:stretch/>
        </p:blipFill>
        <p:spPr bwMode="auto">
          <a:xfrm>
            <a:off x="4217064" y="1351224"/>
            <a:ext cx="725501" cy="2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www.baltcom.lv/files/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66" y="1784413"/>
            <a:ext cx="465245" cy="2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www.balticom.lv/mainsite/images/baltico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39" y="1221246"/>
            <a:ext cx="512690" cy="5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ésultat de recherche d'images pour &quot;starman estonia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654" y="3312956"/>
            <a:ext cx="528412" cy="5284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5066" y="3998321"/>
            <a:ext cx="758113" cy="4245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4122" y="3314294"/>
            <a:ext cx="621531" cy="4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 rot="16200000">
            <a:off x="370108" y="2837076"/>
            <a:ext cx="1108707" cy="807811"/>
          </a:xfrm>
          <a:prstGeom prst="rect">
            <a:avLst/>
          </a:prstGeom>
          <a:solidFill>
            <a:srgbClr val="5D89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b="1" dirty="0" smtClean="0">
                <a:solidFill>
                  <a:schemeClr val="bg1"/>
                </a:solidFill>
              </a:rPr>
              <a:t>Vienas vaizdo takelis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7" name="Group 30"/>
          <p:cNvGrpSpPr/>
          <p:nvPr/>
        </p:nvGrpSpPr>
        <p:grpSpPr bwMode="gray">
          <a:xfrm>
            <a:off x="1481196" y="2686628"/>
            <a:ext cx="1663206" cy="1045364"/>
            <a:chOff x="2175598" y="2211285"/>
            <a:chExt cx="1836677" cy="889467"/>
          </a:xfrm>
        </p:grpSpPr>
        <p:sp>
          <p:nvSpPr>
            <p:cNvPr id="8" name="Rectangle 7"/>
            <p:cNvSpPr/>
            <p:nvPr/>
          </p:nvSpPr>
          <p:spPr bwMode="gray">
            <a:xfrm>
              <a:off x="2175598" y="2211285"/>
              <a:ext cx="1836677" cy="169420"/>
            </a:xfrm>
            <a:prstGeom prst="rect">
              <a:avLst/>
            </a:prstGeom>
            <a:solidFill>
              <a:srgbClr val="F7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t-LT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Garso takelis </a:t>
              </a: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2175598" y="2451301"/>
              <a:ext cx="1836677" cy="16942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lt-LT" dirty="0" smtClean="0">
                  <a:solidFill>
                    <a:schemeClr val="bg1"/>
                  </a:solidFill>
                </a:rPr>
                <a:t>Garso takelis </a:t>
              </a:r>
              <a:r>
                <a:rPr lang="en-GB" dirty="0" smtClean="0">
                  <a:solidFill>
                    <a:schemeClr val="bg1"/>
                  </a:solidFill>
                </a:rPr>
                <a:t>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2175598" y="2691316"/>
              <a:ext cx="1836677" cy="16942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lt-LT" dirty="0" smtClean="0">
                  <a:solidFill>
                    <a:schemeClr val="bg1"/>
                  </a:solidFill>
                </a:rPr>
                <a:t>Garso takelis </a:t>
              </a:r>
              <a:r>
                <a:rPr lang="en-GB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175598" y="2931332"/>
              <a:ext cx="1836677" cy="16942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GB" dirty="0" smtClean="0">
                  <a:solidFill>
                    <a:schemeClr val="bg1"/>
                  </a:solidFill>
                </a:rPr>
                <a:t>…</a:t>
              </a: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520553" y="2295069"/>
            <a:ext cx="3264637" cy="26161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100" b="1" dirty="0" smtClean="0">
                <a:solidFill>
                  <a:srgbClr val="C00000"/>
                </a:solidFill>
              </a:rPr>
              <a:t>Prieš pokyčius: </a:t>
            </a:r>
            <a:r>
              <a:rPr lang="lt-LT" sz="1100" b="1" dirty="0" smtClean="0">
                <a:solidFill>
                  <a:srgbClr val="C00000"/>
                </a:solidFill>
              </a:rPr>
              <a:t>vienas takelis 13 kalbų </a:t>
            </a:r>
            <a:r>
              <a:rPr lang="lt-LT" sz="1100" b="1" dirty="0" smtClean="0">
                <a:solidFill>
                  <a:srgbClr val="C00000"/>
                </a:solidFill>
              </a:rPr>
              <a:t>versijų</a:t>
            </a:r>
            <a:endParaRPr lang="fr-FR" sz="1100" b="1" dirty="0">
              <a:solidFill>
                <a:srgbClr val="C0000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3633448" y="2832586"/>
            <a:ext cx="1054955" cy="474629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 bwMode="gray">
          <a:xfrm>
            <a:off x="5137411" y="2686754"/>
            <a:ext cx="1663200" cy="19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1200" b="1" dirty="0" smtClean="0">
                <a:solidFill>
                  <a:schemeClr val="bg1"/>
                </a:solidFill>
              </a:rPr>
              <a:t>Vaizdo takelis </a:t>
            </a:r>
            <a:r>
              <a:rPr lang="en-GB" sz="1200" b="1" dirty="0" smtClean="0">
                <a:solidFill>
                  <a:schemeClr val="bg1"/>
                </a:solidFill>
              </a:rPr>
              <a:t>1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5137411" y="2967832"/>
            <a:ext cx="1663200" cy="19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1200" b="1" dirty="0" smtClean="0">
                <a:solidFill>
                  <a:schemeClr val="bg1"/>
                </a:solidFill>
              </a:rPr>
              <a:t>Vaizdo takelis </a:t>
            </a:r>
            <a:r>
              <a:rPr lang="en-GB" sz="1200" b="1" dirty="0" smtClean="0">
                <a:solidFill>
                  <a:schemeClr val="bg1"/>
                </a:solidFill>
              </a:rPr>
              <a:t>2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6840795" y="2963645"/>
            <a:ext cx="1663200" cy="19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dirty="0" err="1">
                <a:solidFill>
                  <a:schemeClr val="bg1"/>
                </a:solidFill>
              </a:rPr>
              <a:t>Garso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takelis</a:t>
            </a:r>
            <a:r>
              <a:rPr lang="en-GB" dirty="0">
                <a:solidFill>
                  <a:schemeClr val="bg1"/>
                </a:solidFill>
              </a:rPr>
              <a:t> 2</a:t>
            </a: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gray">
          <a:xfrm>
            <a:off x="5137411" y="3246227"/>
            <a:ext cx="1663200" cy="19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1200" b="1" dirty="0" smtClean="0">
                <a:solidFill>
                  <a:schemeClr val="bg1"/>
                </a:solidFill>
              </a:rPr>
              <a:t>Vaizdo takelis </a:t>
            </a:r>
            <a:r>
              <a:rPr lang="en-GB" sz="1200" b="1" dirty="0" smtClean="0">
                <a:solidFill>
                  <a:schemeClr val="bg1"/>
                </a:solidFill>
              </a:rPr>
              <a:t>3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6840795" y="3240403"/>
            <a:ext cx="1663200" cy="19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dirty="0" err="1">
                <a:solidFill>
                  <a:schemeClr val="bg1"/>
                </a:solidFill>
              </a:rPr>
              <a:t>Garso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takelis</a:t>
            </a:r>
            <a:r>
              <a:rPr lang="en-GB" dirty="0">
                <a:solidFill>
                  <a:schemeClr val="bg1"/>
                </a:solidFill>
              </a:rPr>
              <a:t> 3</a:t>
            </a: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gray">
          <a:xfrm>
            <a:off x="6840795" y="2686887"/>
            <a:ext cx="1663200" cy="19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dirty="0" err="1">
                <a:solidFill>
                  <a:schemeClr val="bg1"/>
                </a:solidFill>
              </a:rPr>
              <a:t>Garso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takelis</a:t>
            </a:r>
            <a:r>
              <a:rPr lang="en-GB" dirty="0">
                <a:solidFill>
                  <a:schemeClr val="bg1"/>
                </a:solidFill>
              </a:rPr>
              <a:t>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137411" y="2261991"/>
            <a:ext cx="3370545" cy="26161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100" b="1" dirty="0" smtClean="0">
                <a:solidFill>
                  <a:srgbClr val="C00000"/>
                </a:solidFill>
              </a:rPr>
              <a:t>Atskiras </a:t>
            </a:r>
            <a:r>
              <a:rPr lang="lt-LT" sz="1100" b="1" dirty="0" smtClean="0">
                <a:solidFill>
                  <a:srgbClr val="C00000"/>
                </a:solidFill>
              </a:rPr>
              <a:t>taakelis</a:t>
            </a:r>
            <a:r>
              <a:rPr lang="lt-LT" sz="1100" b="1" dirty="0" smtClean="0">
                <a:solidFill>
                  <a:srgbClr val="C00000"/>
                </a:solidFill>
              </a:rPr>
              <a:t> </a:t>
            </a:r>
            <a:r>
              <a:rPr lang="lt-LT" sz="1100" b="1" dirty="0" smtClean="0">
                <a:solidFill>
                  <a:srgbClr val="C00000"/>
                </a:solidFill>
              </a:rPr>
              <a:t>kiekvienai kalbai</a:t>
            </a:r>
            <a:endParaRPr lang="fr-FR" sz="11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5137411" y="3533992"/>
            <a:ext cx="1663200" cy="19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chemeClr val="bg1"/>
                </a:solidFill>
              </a:rPr>
              <a:t>…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6840795" y="3528168"/>
            <a:ext cx="1663200" cy="19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GB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…</a:t>
            </a: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220859" y="4045921"/>
            <a:ext cx="7059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sz="1800" b="1" cap="small" dirty="0" smtClean="0">
                <a:solidFill>
                  <a:schemeClr val="accent2"/>
                </a:solidFill>
              </a:rPr>
              <a:t>Subalansuotas ir tikslus požiūris į žinias</a:t>
            </a:r>
            <a:endParaRPr lang="en-GB" sz="1800" b="1" cap="small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600 </a:t>
            </a:r>
            <a:r>
              <a:rPr lang="lt-LT" sz="1200" dirty="0" smtClean="0">
                <a:solidFill>
                  <a:schemeClr val="bg1"/>
                </a:solidFill>
              </a:rPr>
              <a:t>žurnallistų iš daugiau kaip 35 šalių</a:t>
            </a:r>
            <a:endParaRPr lang="en-GB" sz="12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chemeClr val="bg1"/>
                </a:solidFill>
              </a:rPr>
              <a:t>Akcininkai iš daugiau kaip 10 įalių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220859" y="690266"/>
            <a:ext cx="85598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sz="1800" b="1" cap="small" dirty="0" smtClean="0">
                <a:solidFill>
                  <a:schemeClr val="accent2"/>
                </a:solidFill>
              </a:rPr>
              <a:t>Vienas multiplekas panaikintas atskirų kanalų naudai</a:t>
            </a:r>
            <a:endParaRPr lang="en-GB" sz="1800" b="1" cap="small" dirty="0">
              <a:solidFill>
                <a:schemeClr val="accent2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chemeClr val="bg1"/>
                </a:solidFill>
              </a:rPr>
              <a:t>Euronews turinį papildo svarbiausios regionų naujienos</a:t>
            </a:r>
            <a:endParaRPr lang="en-GB" sz="1200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chemeClr val="bg1"/>
                </a:solidFill>
              </a:rPr>
              <a:t>Platesnis, nešalliškas požiūris</a:t>
            </a:r>
            <a:endParaRPr lang="lt-LT" sz="1200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chemeClr val="bg1"/>
                </a:solidFill>
              </a:rPr>
              <a:t>Pavadinimai, bėgančios eilutės bei antraštės pateikiamos ta kalba, kuria transliuojamas kanalas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</a:t>
            </a:r>
            <a:r>
              <a:rPr lang="lt-LT" dirty="0" smtClean="0"/>
              <a:t>tai atrodo </a:t>
            </a:r>
            <a:r>
              <a:rPr lang="lt-LT" dirty="0" smtClean="0"/>
              <a:t>eteryje: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9" y="706323"/>
            <a:ext cx="3902233" cy="2195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74" y="698261"/>
            <a:ext cx="3916565" cy="22030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9" y="2988707"/>
            <a:ext cx="3902233" cy="2249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74" y="2988707"/>
            <a:ext cx="3916565" cy="22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3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Požiūrių įvairovės konsepcija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88052" y="1717938"/>
            <a:ext cx="371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Svarbiausios </a:t>
            </a:r>
            <a:r>
              <a:rPr lang="lt-LT" sz="1200" dirty="0" smtClean="0">
                <a:solidFill>
                  <a:schemeClr val="bg1"/>
                </a:solidFill>
              </a:rPr>
              <a:t>pasaulio </a:t>
            </a:r>
            <a:r>
              <a:rPr lang="lt-LT" sz="1200" dirty="0" smtClean="0">
                <a:solidFill>
                  <a:schemeClr val="bg1"/>
                </a:solidFill>
              </a:rPr>
              <a:t>naujienos privalomos visoms kalbų versijoms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036" y="1152624"/>
            <a:ext cx="4621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6"/>
                </a:solidFill>
              </a:rPr>
              <a:t>Globalus naujienų </a:t>
            </a:r>
            <a:r>
              <a:rPr lang="lt-LT" sz="1600" b="1" dirty="0" smtClean="0">
                <a:solidFill>
                  <a:schemeClr val="accent6"/>
                </a:solidFill>
              </a:rPr>
              <a:t>centras (global news HUB)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227" t="10588" r="6390" b="4373"/>
          <a:stretch/>
        </p:blipFill>
        <p:spPr>
          <a:xfrm>
            <a:off x="468330" y="1816193"/>
            <a:ext cx="203593" cy="268778"/>
          </a:xfrm>
          <a:prstGeom prst="roundRect">
            <a:avLst>
              <a:gd name="adj" fmla="val 7895"/>
            </a:avLst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227" t="10588" r="6390" b="4373"/>
          <a:stretch/>
        </p:blipFill>
        <p:spPr>
          <a:xfrm>
            <a:off x="448061" y="2369821"/>
            <a:ext cx="203593" cy="268778"/>
          </a:xfrm>
          <a:prstGeom prst="roundRect">
            <a:avLst>
              <a:gd name="adj" fmla="val 7895"/>
            </a:avLst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227" t="10588" r="6390" b="4373"/>
          <a:stretch/>
        </p:blipFill>
        <p:spPr>
          <a:xfrm>
            <a:off x="540613" y="2533625"/>
            <a:ext cx="203593" cy="268778"/>
          </a:xfrm>
          <a:prstGeom prst="roundRect">
            <a:avLst>
              <a:gd name="adj" fmla="val 7895"/>
            </a:avLst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27" t="10588" r="6390" b="4373"/>
          <a:stretch/>
        </p:blipFill>
        <p:spPr>
          <a:xfrm>
            <a:off x="642409" y="2679002"/>
            <a:ext cx="203593" cy="268778"/>
          </a:xfrm>
          <a:prstGeom prst="roundRect">
            <a:avLst>
              <a:gd name="adj" fmla="val 7895"/>
            </a:avLst>
          </a:prstGeom>
        </p:spPr>
      </p:pic>
      <p:sp>
        <p:nvSpPr>
          <p:cNvPr id="59" name="TextBox 58"/>
          <p:cNvSpPr txBox="1"/>
          <p:nvPr/>
        </p:nvSpPr>
        <p:spPr>
          <a:xfrm>
            <a:off x="1188052" y="2293515"/>
            <a:ext cx="352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Kiekvienos kalbos redakcija </a:t>
            </a:r>
            <a:r>
              <a:rPr lang="lt-LT" sz="1200" dirty="0" smtClean="0">
                <a:solidFill>
                  <a:schemeClr val="bg1"/>
                </a:solidFill>
              </a:rPr>
              <a:t>papildomai kuria </a:t>
            </a:r>
            <a:r>
              <a:rPr lang="lt-LT" sz="1200" dirty="0" smtClean="0">
                <a:solidFill>
                  <a:schemeClr val="bg1"/>
                </a:solidFill>
              </a:rPr>
              <a:t>ir </a:t>
            </a:r>
            <a:r>
              <a:rPr lang="lt-LT" sz="1200" dirty="0" smtClean="0">
                <a:solidFill>
                  <a:schemeClr val="bg1"/>
                </a:solidFill>
              </a:rPr>
              <a:t>transliuoja </a:t>
            </a:r>
            <a:r>
              <a:rPr lang="lt-LT" sz="1200" dirty="0" smtClean="0">
                <a:solidFill>
                  <a:schemeClr val="bg1"/>
                </a:solidFill>
              </a:rPr>
              <a:t>turinį savo kalba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88052" y="3205070"/>
            <a:ext cx="35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Bet kurios kalbos redakcija gali naudoti ir transliuoti bei pateikti kitos redakcijos turinį, taip sudarant galimybę žiūrovui pamatyti požiūrių įvairovę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227" t="10588" r="6390" b="4373"/>
          <a:stretch/>
        </p:blipFill>
        <p:spPr>
          <a:xfrm>
            <a:off x="448061" y="3255924"/>
            <a:ext cx="203593" cy="268778"/>
          </a:xfrm>
          <a:prstGeom prst="roundRect">
            <a:avLst>
              <a:gd name="adj" fmla="val 7895"/>
            </a:avLst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227" t="10588" r="6390" b="4373"/>
          <a:stretch/>
        </p:blipFill>
        <p:spPr>
          <a:xfrm>
            <a:off x="540613" y="3419728"/>
            <a:ext cx="203593" cy="268778"/>
          </a:xfrm>
          <a:prstGeom prst="roundRect">
            <a:avLst>
              <a:gd name="adj" fmla="val 7895"/>
            </a:avLst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27" t="10588" r="6390" b="4373"/>
          <a:stretch/>
        </p:blipFill>
        <p:spPr>
          <a:xfrm>
            <a:off x="642409" y="3565105"/>
            <a:ext cx="203593" cy="268778"/>
          </a:xfrm>
          <a:prstGeom prst="roundRect">
            <a:avLst>
              <a:gd name="adj" fmla="val 7895"/>
            </a:avLst>
          </a:prstGeom>
        </p:spPr>
      </p:pic>
      <p:sp>
        <p:nvSpPr>
          <p:cNvPr id="65" name="Arc 64"/>
          <p:cNvSpPr/>
          <p:nvPr/>
        </p:nvSpPr>
        <p:spPr>
          <a:xfrm rot="15300000" flipV="1">
            <a:off x="552371" y="3303252"/>
            <a:ext cx="463614" cy="370257"/>
          </a:xfrm>
          <a:prstGeom prst="arc">
            <a:avLst>
              <a:gd name="adj1" fmla="val 11615644"/>
              <a:gd name="adj2" fmla="val 272265"/>
            </a:avLst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Arc 65"/>
          <p:cNvSpPr/>
          <p:nvPr/>
        </p:nvSpPr>
        <p:spPr>
          <a:xfrm rot="4500000" flipV="1">
            <a:off x="286047" y="3350254"/>
            <a:ext cx="463614" cy="370257"/>
          </a:xfrm>
          <a:prstGeom prst="arc">
            <a:avLst>
              <a:gd name="adj1" fmla="val 11615644"/>
              <a:gd name="adj2" fmla="val 272265"/>
            </a:avLst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85" y="1855931"/>
            <a:ext cx="4277796" cy="18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804" y="295407"/>
            <a:ext cx="8561171" cy="401523"/>
          </a:xfrm>
        </p:spPr>
        <p:txBody>
          <a:bodyPr>
            <a:normAutofit fontScale="90000"/>
          </a:bodyPr>
          <a:lstStyle/>
          <a:p>
            <a:pPr>
              <a:tabLst>
                <a:tab pos="4935538" algn="l"/>
              </a:tabLst>
            </a:pPr>
            <a:r>
              <a:rPr lang="lt-LT" sz="2200" dirty="0" smtClean="0"/>
              <a:t>Puikiai subalansuotas laikas svarbiausioms žinioms</a:t>
            </a:r>
            <a:r>
              <a:rPr lang="lt-LT" sz="2200" dirty="0" smtClean="0"/>
              <a:t>, verslo</a:t>
            </a:r>
            <a:r>
              <a:rPr lang="en-GB" sz="2200" dirty="0" smtClean="0"/>
              <a:t>, </a:t>
            </a:r>
            <a:r>
              <a:rPr lang="lt-LT" sz="2200" dirty="0" smtClean="0"/>
              <a:t>sporto bei kultūros </a:t>
            </a:r>
            <a:r>
              <a:rPr lang="lt-LT" sz="2200" dirty="0" smtClean="0"/>
              <a:t>naujienoms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7233435" y="5157479"/>
            <a:ext cx="18854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Example of Peak time news wheel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-149604" y="2357826"/>
            <a:ext cx="4127694" cy="2701583"/>
            <a:chOff x="-966801" y="1539957"/>
            <a:chExt cx="5168959" cy="3946603"/>
          </a:xfrm>
        </p:grpSpPr>
        <p:grpSp>
          <p:nvGrpSpPr>
            <p:cNvPr id="17" name="Groupe 16"/>
            <p:cNvGrpSpPr/>
            <p:nvPr/>
          </p:nvGrpSpPr>
          <p:grpSpPr>
            <a:xfrm>
              <a:off x="-966801" y="1957557"/>
              <a:ext cx="5168959" cy="3529003"/>
              <a:chOff x="303577" y="872494"/>
              <a:chExt cx="7315200" cy="4876800"/>
            </a:xfrm>
          </p:grpSpPr>
          <p:graphicFrame>
            <p:nvGraphicFramePr>
              <p:cNvPr id="1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2210779936"/>
                  </p:ext>
                </p:extLst>
              </p:nvPr>
            </p:nvGraphicFramePr>
            <p:xfrm>
              <a:off x="303577" y="872494"/>
              <a:ext cx="7315200" cy="4876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9" name="Connecteur droit 18"/>
              <p:cNvCxnSpPr/>
              <p:nvPr/>
            </p:nvCxnSpPr>
            <p:spPr>
              <a:xfrm>
                <a:off x="4092166" y="2590099"/>
                <a:ext cx="172015" cy="183785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V="1">
                <a:off x="3349783" y="3169520"/>
                <a:ext cx="1665838" cy="697116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3567065" y="2835616"/>
                <a:ext cx="1222218" cy="135429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V="1">
                <a:off x="3254991" y="3416125"/>
                <a:ext cx="1843347" cy="201501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6"/>
              <p:cNvSpPr txBox="1"/>
              <p:nvPr/>
            </p:nvSpPr>
            <p:spPr>
              <a:xfrm>
                <a:off x="3618119" y="3298002"/>
                <a:ext cx="1147101" cy="434933"/>
              </a:xfrm>
              <a:prstGeom prst="rect">
                <a:avLst/>
              </a:prstGeom>
              <a:pattFill prst="pct80">
                <a:fgClr>
                  <a:srgbClr val="404040"/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</p:spPr>
            <p:txBody>
              <a:bodyPr wrap="square" rtlCol="0">
                <a:spAutoFit/>
              </a:bodyPr>
              <a:lstStyle/>
              <a:p>
                <a:r>
                  <a:rPr lang="en-GB" sz="800" cap="small" dirty="0">
                    <a:solidFill>
                      <a:schemeClr val="bg1"/>
                    </a:solidFill>
                  </a:rPr>
                  <a:t>Ad breaks</a:t>
                </a:r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582102" y="1539957"/>
              <a:ext cx="2640515" cy="40465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200" b="1" dirty="0" smtClean="0">
                  <a:solidFill>
                    <a:srgbClr val="C00000"/>
                  </a:solidFill>
                </a:rPr>
                <a:t>Prieš</a:t>
              </a:r>
              <a:r>
                <a:rPr lang="fr-FR" sz="1200" b="1" dirty="0" smtClean="0">
                  <a:solidFill>
                    <a:srgbClr val="C00000"/>
                  </a:solidFill>
                </a:rPr>
                <a:t>: 30’ news </a:t>
              </a:r>
              <a:r>
                <a:rPr lang="fr-FR" sz="1200" b="1" dirty="0" err="1" smtClean="0">
                  <a:solidFill>
                    <a:srgbClr val="C00000"/>
                  </a:solidFill>
                </a:rPr>
                <a:t>wheel</a:t>
              </a:r>
              <a:endParaRPr lang="fr-FR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546148" y="2357826"/>
            <a:ext cx="4129200" cy="2701584"/>
            <a:chOff x="3904804" y="1361273"/>
            <a:chExt cx="5169600" cy="3944818"/>
          </a:xfrm>
        </p:grpSpPr>
        <p:grpSp>
          <p:nvGrpSpPr>
            <p:cNvPr id="5" name="Groupe 4"/>
            <p:cNvGrpSpPr/>
            <p:nvPr/>
          </p:nvGrpSpPr>
          <p:grpSpPr>
            <a:xfrm>
              <a:off x="3904804" y="1778091"/>
              <a:ext cx="5169600" cy="3528000"/>
              <a:chOff x="2028825" y="1050078"/>
              <a:chExt cx="6096000" cy="4064000"/>
            </a:xfrm>
          </p:grpSpPr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915817902"/>
                  </p:ext>
                </p:extLst>
              </p:nvPr>
            </p:nvGraphicFramePr>
            <p:xfrm>
              <a:off x="2028825" y="1050078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2" name="Groupe 1"/>
              <p:cNvGrpSpPr/>
              <p:nvPr/>
            </p:nvGrpSpPr>
            <p:grpSpPr>
              <a:xfrm>
                <a:off x="4665826" y="2450592"/>
                <a:ext cx="1385887" cy="1323263"/>
                <a:chOff x="4665826" y="2450592"/>
                <a:chExt cx="1385887" cy="1323263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5561176" y="3464547"/>
                  <a:ext cx="261937" cy="309308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4665826" y="3503105"/>
                  <a:ext cx="286341" cy="27075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5708813" y="3148715"/>
                  <a:ext cx="342900" cy="6546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070815" y="2450592"/>
                  <a:ext cx="88514" cy="616489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4756767" y="3137947"/>
                  <a:ext cx="1043670" cy="362383"/>
                </a:xfrm>
                <a:prstGeom prst="rect">
                  <a:avLst/>
                </a:prstGeom>
                <a:pattFill prst="pct80">
                  <a:fgClr>
                    <a:srgbClr val="404040"/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cap="small" dirty="0">
                      <a:solidFill>
                        <a:schemeClr val="bg1"/>
                      </a:solidFill>
                    </a:rPr>
                    <a:t>Ad breaks</a:t>
                  </a:r>
                </a:p>
              </p:txBody>
            </p:sp>
          </p:grpSp>
        </p:grpSp>
        <p:sp>
          <p:nvSpPr>
            <p:cNvPr id="29" name="ZoneTexte 28"/>
            <p:cNvSpPr txBox="1"/>
            <p:nvPr/>
          </p:nvSpPr>
          <p:spPr>
            <a:xfrm>
              <a:off x="5194997" y="1361273"/>
              <a:ext cx="3370544" cy="40476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200" b="1" dirty="0" smtClean="0">
                  <a:solidFill>
                    <a:srgbClr val="C00000"/>
                  </a:solidFill>
                </a:rPr>
                <a:t>Dabar</a:t>
              </a:r>
              <a:r>
                <a:rPr lang="fr-FR" sz="1200" b="1" dirty="0" smtClean="0">
                  <a:solidFill>
                    <a:srgbClr val="C00000"/>
                  </a:solidFill>
                </a:rPr>
                <a:t>: 60’ news </a:t>
              </a:r>
              <a:r>
                <a:rPr lang="fr-FR" sz="1200" b="1" dirty="0" err="1" smtClean="0">
                  <a:solidFill>
                    <a:srgbClr val="C00000"/>
                  </a:solidFill>
                </a:rPr>
                <a:t>wheel</a:t>
              </a:r>
              <a:endParaRPr lang="fr-FR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54805" y="780313"/>
            <a:ext cx="858268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1800" b="1" cap="small" dirty="0" smtClean="0">
              <a:solidFill>
                <a:schemeClr val="accent2"/>
              </a:solidFill>
            </a:endParaRPr>
          </a:p>
          <a:p>
            <a:r>
              <a:rPr lang="lt-LT" sz="1800" b="1" cap="small" dirty="0" smtClean="0">
                <a:solidFill>
                  <a:schemeClr val="accent2"/>
                </a:solidFill>
              </a:rPr>
              <a:t>30 min.naujienų </a:t>
            </a:r>
            <a:r>
              <a:rPr lang="lt-LT" sz="1800" b="1" cap="small" dirty="0" smtClean="0">
                <a:solidFill>
                  <a:schemeClr val="accent2"/>
                </a:solidFill>
              </a:rPr>
              <a:t>ciklas keičiamas </a:t>
            </a:r>
            <a:r>
              <a:rPr lang="en-GB" sz="1800" b="1" cap="small" dirty="0" smtClean="0">
                <a:solidFill>
                  <a:schemeClr val="accent2"/>
                </a:solidFill>
              </a:rPr>
              <a:t>60</a:t>
            </a:r>
            <a:r>
              <a:rPr lang="lt-LT" sz="1800" b="1" cap="small" dirty="0" smtClean="0">
                <a:solidFill>
                  <a:schemeClr val="accent2"/>
                </a:solidFill>
              </a:rPr>
              <a:t> min.naujienų </a:t>
            </a:r>
            <a:r>
              <a:rPr lang="lt-LT" sz="1800" b="1" cap="small" dirty="0" smtClean="0">
                <a:solidFill>
                  <a:schemeClr val="accent2"/>
                </a:solidFill>
              </a:rPr>
              <a:t>ciklu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chemeClr val="bg1"/>
                </a:solidFill>
              </a:rPr>
              <a:t>Lankstesnis žinių ir komentarų pateikimo grafikas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chemeClr val="bg1"/>
                </a:solidFill>
              </a:rPr>
              <a:t>Mažiau intarpų „užkaišiojimų“, daugiau naujienų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chemeClr val="bg1"/>
                </a:solidFill>
              </a:rPr>
              <a:t>Mažiau kartojimų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84580" y="1773137"/>
            <a:ext cx="2734318" cy="3431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5734" y="1773137"/>
            <a:ext cx="2734318" cy="3431909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PAKEITĖME </a:t>
            </a:r>
            <a:r>
              <a:rPr lang="lt-LT" dirty="0" smtClean="0"/>
              <a:t>EURONEWS</a:t>
            </a:r>
            <a:r>
              <a:rPr lang="lt-LT" dirty="0" smtClean="0"/>
              <a:t> </a:t>
            </a:r>
            <a:r>
              <a:rPr lang="lt-LT" dirty="0" smtClean="0"/>
              <a:t>NAUJIENŲ PRISTATYMĄ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01094" y="2066333"/>
            <a:ext cx="1260000" cy="3084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cap="small" dirty="0" smtClean="0">
                <a:solidFill>
                  <a:schemeClr val="bg1"/>
                </a:solidFill>
              </a:rPr>
              <a:t>anksčiau</a:t>
            </a:r>
            <a:endParaRPr lang="en-GB" b="1" cap="small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5077" y="2066333"/>
            <a:ext cx="1445179" cy="3084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cap="small" dirty="0" smtClean="0">
                <a:solidFill>
                  <a:schemeClr val="bg1"/>
                </a:solidFill>
              </a:rPr>
              <a:t>dabar</a:t>
            </a:r>
            <a:endParaRPr lang="en-GB" sz="600" b="1" cap="small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8719" y="2550944"/>
            <a:ext cx="1864613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 video + 13 audios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&gt;&gt;&gt; worldwide</a:t>
            </a:r>
          </a:p>
        </p:txBody>
      </p:sp>
      <p:pic>
        <p:nvPicPr>
          <p:cNvPr id="11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07894" y="3156942"/>
            <a:ext cx="486260" cy="6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2318" y="2550944"/>
            <a:ext cx="2034532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10 videos + 10 audios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&gt;&gt;&gt; Regional</a:t>
            </a:r>
          </a:p>
        </p:txBody>
      </p:sp>
      <p:pic>
        <p:nvPicPr>
          <p:cNvPr id="13" name="Image 8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84" y="3185606"/>
            <a:ext cx="558810" cy="558810"/>
          </a:xfrm>
          <a:prstGeom prst="rect">
            <a:avLst/>
          </a:prstGeom>
        </p:spPr>
      </p:pic>
      <p:pic>
        <p:nvPicPr>
          <p:cNvPr id="14" name="Picture 2" descr="http://www.clker.com/cliparts/n/0/g/l/O/L/satellite-dish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62954" y="3156942"/>
            <a:ext cx="486260" cy="6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60832" y="3310802"/>
            <a:ext cx="293670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434823" y="2590859"/>
            <a:ext cx="38824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203990" y="4314148"/>
            <a:ext cx="849913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5196" y="4206105"/>
            <a:ext cx="931665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 </a:t>
            </a:r>
            <a:r>
              <a:rPr lang="lt-LT" dirty="0" smtClean="0">
                <a:solidFill>
                  <a:schemeClr val="bg1"/>
                </a:solidFill>
              </a:rPr>
              <a:t>turinys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13 </a:t>
            </a:r>
            <a:r>
              <a:rPr lang="lt-LT" dirty="0" smtClean="0">
                <a:solidFill>
                  <a:schemeClr val="bg1"/>
                </a:solidFill>
              </a:rPr>
              <a:t>kalbų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8485" y="4206105"/>
            <a:ext cx="1998364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 </a:t>
            </a:r>
            <a:r>
              <a:rPr lang="lt-LT" dirty="0" smtClean="0">
                <a:solidFill>
                  <a:schemeClr val="bg1"/>
                </a:solidFill>
              </a:rPr>
              <a:t>turinys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12 </a:t>
            </a:r>
            <a:r>
              <a:rPr lang="lt-LT" dirty="0" smtClean="0">
                <a:solidFill>
                  <a:schemeClr val="bg1"/>
                </a:solidFill>
              </a:rPr>
              <a:t>kalbų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lt-LT" dirty="0" smtClean="0">
                <a:solidFill>
                  <a:schemeClr val="bg1"/>
                </a:solidFill>
              </a:rPr>
              <a:t>Regioninis </a:t>
            </a:r>
            <a:r>
              <a:rPr lang="lt-LT" dirty="0" smtClean="0">
                <a:solidFill>
                  <a:schemeClr val="bg1"/>
                </a:solidFill>
              </a:rPr>
              <a:t>turinys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45667" y="4043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89024" y="4043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37939" y="1728282"/>
            <a:ext cx="81624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English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French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German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Spanish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Italian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Portuguese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Russian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Greek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Hungarian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Turkish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7939" y="4206105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10 TV </a:t>
            </a:r>
            <a:r>
              <a:rPr lang="lt-LT" sz="900" dirty="0" smtClean="0">
                <a:solidFill>
                  <a:schemeClr val="accent2"/>
                </a:solidFill>
              </a:rPr>
              <a:t>kalbų</a:t>
            </a:r>
            <a:endParaRPr lang="en-GB" sz="9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Arabic</a:t>
            </a:r>
          </a:p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accent2"/>
                </a:solidFill>
              </a:rPr>
              <a:t>Persian</a:t>
            </a:r>
          </a:p>
        </p:txBody>
      </p:sp>
    </p:spTree>
    <p:extLst>
      <p:ext uri="{BB962C8B-B14F-4D97-AF65-F5344CB8AC3E}">
        <p14:creationId xmlns:p14="http://schemas.microsoft.com/office/powerpoint/2010/main" val="38287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 - CHAPTERS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0" id="{2EE61306-52D3-48F8-9A81-C7345B382EB6}" vid="{2F5F9D25-0149-4DD3-90A5-5A1A9D1A9119}"/>
    </a:ext>
  </a:extLst>
</a:theme>
</file>

<file path=ppt/theme/theme10.xml><?xml version="1.0" encoding="utf-8"?>
<a:theme xmlns:a="http://schemas.openxmlformats.org/drawingml/2006/main" name="8 - DISTRIBUTION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8D8389C6-0B12-411B-822D-B7D4AEED436A}"/>
    </a:ext>
  </a:extLst>
</a:theme>
</file>

<file path=ppt/theme/theme11.xml><?xml version="1.0" encoding="utf-8"?>
<a:theme xmlns:a="http://schemas.openxmlformats.org/drawingml/2006/main" name="9 - AUDIENC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09739880-ABE1-400C-AB4B-BBDADC5ABC6B}"/>
    </a:ext>
  </a:extLst>
</a:theme>
</file>

<file path=ppt/theme/theme12.xml><?xml version="1.0" encoding="utf-8"?>
<a:theme xmlns:a="http://schemas.openxmlformats.org/drawingml/2006/main" name="10 - PRODUCTS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E608C6EF-7609-407B-8559-6807788F4823}"/>
    </a:ext>
  </a:extLst>
</a:theme>
</file>

<file path=ppt/theme/theme13.xml><?xml version="1.0" encoding="utf-8"?>
<a:theme xmlns:a="http://schemas.openxmlformats.org/drawingml/2006/main" name="Conception personnalisé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0" id="{2EE61306-52D3-48F8-9A81-C7345B382EB6}" vid="{B5A2B2A3-B9FF-4D6D-BE29-D03FD1C490D3}"/>
    </a:ext>
  </a:extLst>
</a:theme>
</file>

<file path=ppt/theme/theme14.xml><?xml version="1.0" encoding="utf-8"?>
<a:theme xmlns:a="http://schemas.openxmlformats.org/drawingml/2006/main" name="10_Thème Offic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que_Euronews (final template format - with pix) v2" id="{981D663B-F36E-4E82-BAF5-DCCB2D062DD4}" vid="{F201086D-AA83-4195-8E3B-CA6D2F7A8E54}"/>
    </a:ext>
  </a:extLst>
</a:theme>
</file>

<file path=ppt/theme/theme15.xml><?xml version="1.0" encoding="utf-8"?>
<a:theme xmlns:a="http://schemas.openxmlformats.org/drawingml/2006/main" name="6_Thème Offic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63BEBC1E-906C-41F7-8C7A-2990B487B744}"/>
    </a:ext>
  </a:extLst>
</a:theme>
</file>

<file path=ppt/theme/theme16.xml><?xml version="1.0" encoding="utf-8"?>
<a:theme xmlns:a="http://schemas.openxmlformats.org/drawingml/2006/main" name="7_Thème Offic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que_Euronews (final template format - with pix) v2" id="{981D663B-F36E-4E82-BAF5-DCCB2D062DD4}" vid="{D42097CF-6A07-4D08-B561-880E909918F9}"/>
    </a:ext>
  </a:extLst>
</a:theme>
</file>

<file path=ppt/theme/theme17.xml><?xml version="1.0" encoding="utf-8"?>
<a:theme xmlns:a="http://schemas.openxmlformats.org/drawingml/2006/main" name="8_Thème Offic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que_Euronews (final template format - with pix) v2" id="{981D663B-F36E-4E82-BAF5-DCCB2D062DD4}" vid="{D42097CF-6A07-4D08-B561-880E909918F9}"/>
    </a:ext>
  </a:extLst>
</a:theme>
</file>

<file path=ppt/theme/theme18.xml><?xml version="1.0" encoding="utf-8"?>
<a:theme xmlns:a="http://schemas.openxmlformats.org/drawingml/2006/main" name="1_3 - MAIN BLU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74970FC8-099E-4F2B-977E-1FBD1BB02034}"/>
    </a:ext>
  </a:extLst>
</a:theme>
</file>

<file path=ppt/theme/theme19.xml><?xml version="1.0" encoding="utf-8"?>
<a:theme xmlns:a="http://schemas.openxmlformats.org/drawingml/2006/main" name="1_5 - CHAPTERS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0" id="{2EE61306-52D3-48F8-9A81-C7345B382EB6}" vid="{2F5F9D25-0149-4DD3-90A5-5A1A9D1A9119}"/>
    </a:ext>
  </a:extLst>
</a:theme>
</file>

<file path=ppt/theme/theme2.xml><?xml version="1.0" encoding="utf-8"?>
<a:theme xmlns:a="http://schemas.openxmlformats.org/drawingml/2006/main" name="1 - TITL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DA024CFC-2433-4F48-A29B-64F7D287857A}"/>
    </a:ext>
  </a:extLst>
</a:theme>
</file>

<file path=ppt/theme/theme20.xml><?xml version="1.0" encoding="utf-8"?>
<a:theme xmlns:a="http://schemas.openxmlformats.org/drawingml/2006/main" name="1_4 - MAIN GREY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1B51C308-291E-452A-99D7-5058964C43C7}"/>
    </a:ext>
  </a:extLst>
</a:theme>
</file>

<file path=ppt/theme/theme21.xml><?xml version="1.0" encoding="utf-8"?>
<a:theme xmlns:a="http://schemas.openxmlformats.org/drawingml/2006/main" name="11_Thème Offic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que_Euronews (final template format - with pix) v2" id="{981D663B-F36E-4E82-BAF5-DCCB2D062DD4}" vid="{F201086D-AA83-4195-8E3B-CA6D2F7A8E54}"/>
    </a:ext>
  </a:extLst>
</a:theme>
</file>

<file path=ppt/theme/theme22.xml><?xml version="1.0" encoding="utf-8"?>
<a:theme xmlns:a="http://schemas.openxmlformats.org/drawingml/2006/main" name="9_Thème Offic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63BEBC1E-906C-41F7-8C7A-2990B487B744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 - CLOS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A440475D-D8A1-4487-80B0-532526AB56B9}"/>
    </a:ext>
  </a:extLst>
</a:theme>
</file>

<file path=ppt/theme/theme4.xml><?xml version="1.0" encoding="utf-8"?>
<a:theme xmlns:a="http://schemas.openxmlformats.org/drawingml/2006/main" name="3 - MAIN BLU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74970FC8-099E-4F2B-977E-1FBD1BB02034}"/>
    </a:ext>
  </a:extLst>
</a:theme>
</file>

<file path=ppt/theme/theme5.xml><?xml version="1.0" encoding="utf-8"?>
<a:theme xmlns:a="http://schemas.openxmlformats.org/drawingml/2006/main" name="4 - MAIN GREY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1B51C308-291E-452A-99D7-5058964C43C7}"/>
    </a:ext>
  </a:extLst>
</a:theme>
</file>

<file path=ppt/theme/theme6.xml><?xml version="1.0" encoding="utf-8"?>
<a:theme xmlns:a="http://schemas.openxmlformats.org/drawingml/2006/main" name="5 - MAIN WHIT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14A26F64-B0A5-4B9C-99AC-D2E6FC2D46D8}"/>
    </a:ext>
  </a:extLst>
</a:theme>
</file>

<file path=ppt/theme/theme7.xml><?xml version="1.0" encoding="utf-8"?>
<a:theme xmlns:a="http://schemas.openxmlformats.org/drawingml/2006/main" name="5_Thème Offic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63BEBC1E-906C-41F7-8C7A-2990B487B744}"/>
    </a:ext>
  </a:extLst>
</a:theme>
</file>

<file path=ppt/theme/theme8.xml><?xml version="1.0" encoding="utf-8"?>
<a:theme xmlns:a="http://schemas.openxmlformats.org/drawingml/2006/main" name="6 - CORPORATE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25AB5DF3-1BD7-4EBA-87AB-A20A894D9885}"/>
    </a:ext>
  </a:extLst>
</a:theme>
</file>

<file path=ppt/theme/theme9.xml><?xml version="1.0" encoding="utf-8"?>
<a:theme xmlns:a="http://schemas.openxmlformats.org/drawingml/2006/main" name="7 - EDITORIAL">
  <a:themeElements>
    <a:clrScheme name="EuroNews">
      <a:dk1>
        <a:srgbClr val="000000"/>
      </a:dk1>
      <a:lt1>
        <a:srgbClr val="FFFFFF"/>
      </a:lt1>
      <a:dk2>
        <a:srgbClr val="003865"/>
      </a:dk2>
      <a:lt2>
        <a:srgbClr val="D9272E"/>
      </a:lt2>
      <a:accent1>
        <a:srgbClr val="4E9D2D"/>
      </a:accent1>
      <a:accent2>
        <a:srgbClr val="F7A800"/>
      </a:accent2>
      <a:accent3>
        <a:srgbClr val="5B2B82"/>
      </a:accent3>
      <a:accent4>
        <a:srgbClr val="5D89B4"/>
      </a:accent4>
      <a:accent5>
        <a:srgbClr val="005487"/>
      </a:accent5>
      <a:accent6>
        <a:srgbClr val="8AD2E6"/>
      </a:accent6>
      <a:hlink>
        <a:srgbClr val="FE2509"/>
      </a:hlink>
      <a:folHlink>
        <a:srgbClr val="0D80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0" id="{2EE61306-52D3-48F8-9A81-C7345B382EB6}" vid="{89CB2E82-314D-448C-81E8-88060679C7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764FF5BF67E418632A0F0683373E7" ma:contentTypeVersion="3" ma:contentTypeDescription="Create a new document." ma:contentTypeScope="" ma:versionID="b13d5058bd001fed2d1b17f78d867591">
  <xsd:schema xmlns:xsd="http://www.w3.org/2001/XMLSchema" xmlns:xs="http://www.w3.org/2001/XMLSchema" xmlns:p="http://schemas.microsoft.com/office/2006/metadata/properties" xmlns:ns2="e9fb5f55-8555-4475-b831-d75ad514f57e" xmlns:ns3="e7d3e02a-2bff-47a5-82cc-8082849e3bcf" targetNamespace="http://schemas.microsoft.com/office/2006/metadata/properties" ma:root="true" ma:fieldsID="33d99f8092e186615363aefb4d9b86ed" ns2:_="" ns3:_="">
    <xsd:import namespace="e9fb5f55-8555-4475-b831-d75ad514f57e"/>
    <xsd:import namespace="e7d3e02a-2bff-47a5-82cc-8082849e3bcf"/>
    <xsd:element name="properties">
      <xsd:complexType>
        <xsd:sequence>
          <xsd:element name="documentManagement">
            <xsd:complexType>
              <xsd:all>
                <xsd:element ref="ns2:Bran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b5f55-8555-4475-b831-d75ad514f57e" elementFormDefault="qualified">
    <xsd:import namespace="http://schemas.microsoft.com/office/2006/documentManagement/types"/>
    <xsd:import namespace="http://schemas.microsoft.com/office/infopath/2007/PartnerControls"/>
    <xsd:element name="Brand" ma:index="8" nillable="true" ma:displayName="Brand" ma:format="Dropdown" ma:internalName="Brand">
      <xsd:simpleType>
        <xsd:restriction base="dms:Choice">
          <xsd:enumeration value="Euronews"/>
          <xsd:enumeration value="Africanews"/>
          <xsd:enumeration value="international media"/>
          <xsd:enumeration value="survey resul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3e02a-2bff-47a5-82cc-8082849e3bc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d xmlns="e9fb5f55-8555-4475-b831-d75ad514f57e">Euronews</Bran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6F457B-68C7-4CC2-A442-892160EEE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b5f55-8555-4475-b831-d75ad514f57e"/>
    <ds:schemaRef ds:uri="e7d3e02a-2bff-47a5-82cc-8082849e3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161314-AE29-4206-9F03-2A265254089C}">
  <ds:schemaRefs>
    <ds:schemaRef ds:uri="http://schemas.microsoft.com/office/infopath/2007/PartnerControls"/>
    <ds:schemaRef ds:uri="e7d3e02a-2bff-47a5-82cc-8082849e3bcf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e9fb5f55-8555-4475-b831-d75ad514f57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6EF4E22-113B-4D0B-BE3F-2CA9CD31B1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euronews presentation (with chapters)</Template>
  <TotalTime>15212</TotalTime>
  <Words>452</Words>
  <Application>Microsoft Office PowerPoint</Application>
  <PresentationFormat>On-screen Show (16:10)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12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5 - CHAPTERS</vt:lpstr>
      <vt:lpstr>1 - TITLE</vt:lpstr>
      <vt:lpstr>2 - CLOSE</vt:lpstr>
      <vt:lpstr>3 - MAIN BLUE</vt:lpstr>
      <vt:lpstr>4 - MAIN GREY</vt:lpstr>
      <vt:lpstr>5 - MAIN WHITE</vt:lpstr>
      <vt:lpstr>5_Thème Office</vt:lpstr>
      <vt:lpstr>6 - CORPORATE</vt:lpstr>
      <vt:lpstr>7 - EDITORIAL</vt:lpstr>
      <vt:lpstr>8 - DISTRIBUTION</vt:lpstr>
      <vt:lpstr>9 - AUDIENCE</vt:lpstr>
      <vt:lpstr>10 - PRODUCTS</vt:lpstr>
      <vt:lpstr>Conception personnalisée</vt:lpstr>
      <vt:lpstr>10_Thème Office</vt:lpstr>
      <vt:lpstr>6_Thème Office</vt:lpstr>
      <vt:lpstr>7_Thème Office</vt:lpstr>
      <vt:lpstr>8_Thème Office</vt:lpstr>
      <vt:lpstr>1_3 - MAIN BLUE</vt:lpstr>
      <vt:lpstr>1_5 - CHAPTERS</vt:lpstr>
      <vt:lpstr>1_4 - MAIN GREY</vt:lpstr>
      <vt:lpstr>11_Thème Office</vt:lpstr>
      <vt:lpstr>9_Thème Office</vt:lpstr>
      <vt:lpstr>Euronews Next</vt:lpstr>
      <vt:lpstr>       Euronews skaičiai</vt:lpstr>
      <vt:lpstr>PowerPoint Presentation</vt:lpstr>
      <vt:lpstr>PowerPoint Presentation</vt:lpstr>
      <vt:lpstr>PowerPoint Presentation</vt:lpstr>
      <vt:lpstr>Kaip tai atrodo eteryje:</vt:lpstr>
      <vt:lpstr>Požiūrių įvairovės konsepcija</vt:lpstr>
      <vt:lpstr>Puikiai subalansuotas laikas svarbiausioms žinioms, verslo, sporto bei kultūros naujienoms   </vt:lpstr>
      <vt:lpstr>PAKEITĖME EURONEWS NAUJIENŲ PRISTATYMĄ</vt:lpstr>
      <vt:lpstr>Kanalo transliavimas prieš pokyčius</vt:lpstr>
      <vt:lpstr>Palydovinis transliavimas pagal poreikius - DABAR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anouska.cargill@euronews.com</dc:creator>
  <cp:lastModifiedBy>G50</cp:lastModifiedBy>
  <cp:revision>802</cp:revision>
  <cp:lastPrinted>2016-06-01T11:48:55Z</cp:lastPrinted>
  <dcterms:created xsi:type="dcterms:W3CDTF">2016-05-31T11:07:31Z</dcterms:created>
  <dcterms:modified xsi:type="dcterms:W3CDTF">2017-06-06T11:46:06Z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0x01010059E764FF5BF67E418632A0F0683373E7</vt:lpwstr>
  </property>
</Properties>
</file>