
<file path=[Content_Types].xml><?xml version="1.0" encoding="utf-8"?>
<Types xmlns="http://schemas.openxmlformats.org/package/2006/content-types">
  <Default Extension="png" ContentType="image/png"/>
  <Default Extension="w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handoutMasterIdLst>
    <p:handoutMasterId r:id="rId33"/>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type="screen4x3"/>
  <p:notesSz cx="7559675" cy="106918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10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Antraštės vietos rezervavimo ženklas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lt-LT" sz="1400" b="0" i="0" u="none" strike="noStrike" kern="1200" cap="none">
              <a:ln>
                <a:noFill/>
              </a:ln>
              <a:latin typeface="Liberation Sans" pitchFamily="18"/>
              <a:ea typeface="Microsoft YaHei" pitchFamily="2"/>
              <a:cs typeface="Lucida Sans" pitchFamily="2"/>
            </a:endParaRPr>
          </a:p>
        </p:txBody>
      </p:sp>
      <p:sp>
        <p:nvSpPr>
          <p:cNvPr id="3" name="Datos vietos rezervavimo ženklas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lt-LT" sz="1400" b="0" i="0" u="none" strike="noStrike" kern="1200" cap="none">
              <a:ln>
                <a:noFill/>
              </a:ln>
              <a:latin typeface="Liberation Sans" pitchFamily="18"/>
              <a:ea typeface="Microsoft YaHei" pitchFamily="2"/>
              <a:cs typeface="Lucida Sans" pitchFamily="2"/>
            </a:endParaRPr>
          </a:p>
        </p:txBody>
      </p:sp>
      <p:sp>
        <p:nvSpPr>
          <p:cNvPr id="4" name="Poraštės vietos rezervavimo ženklas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lt-LT" sz="1400" b="0" i="0" u="none" strike="noStrike" kern="1200" cap="none">
              <a:ln>
                <a:noFill/>
              </a:ln>
              <a:latin typeface="Liberation Sans" pitchFamily="18"/>
              <a:ea typeface="Microsoft YaHei" pitchFamily="2"/>
              <a:cs typeface="Lucida Sans" pitchFamily="2"/>
            </a:endParaRPr>
          </a:p>
        </p:txBody>
      </p:sp>
      <p:sp>
        <p:nvSpPr>
          <p:cNvPr id="5" name="Skaidrės numerio vietos rezervavimo ženklas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0E3797FA-9326-436E-AAB9-9164D1BE993E}" type="slidenum">
              <a:t>‹#›</a:t>
            </a:fld>
            <a:endParaRPr lang="lt-LT" sz="1400" b="0" i="0" u="none" strike="noStrike" kern="1200" cap="none">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1943453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Pastabų vietos rezervavimo ženkla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lt-LT"/>
          </a:p>
        </p:txBody>
      </p:sp>
      <p:sp>
        <p:nvSpPr>
          <p:cNvPr id="4" name="Antraštės vietos rezervavimo ženklas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lt-LT" sz="1400" kern="1200">
                <a:latin typeface="Liberation Serif" pitchFamily="18"/>
                <a:ea typeface="Segoe UI" pitchFamily="2"/>
                <a:cs typeface="Tahoma" pitchFamily="2"/>
              </a:defRPr>
            </a:lvl1pPr>
          </a:lstStyle>
          <a:p>
            <a:pPr lvl="0"/>
            <a:endParaRPr lang="lt-LT"/>
          </a:p>
        </p:txBody>
      </p:sp>
      <p:sp>
        <p:nvSpPr>
          <p:cNvPr id="5" name="Datos vietos rezervavimo ženklas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lt-LT" sz="1400" kern="1200">
                <a:latin typeface="Liberation Serif" pitchFamily="18"/>
                <a:ea typeface="Segoe UI" pitchFamily="2"/>
                <a:cs typeface="Tahoma" pitchFamily="2"/>
              </a:defRPr>
            </a:lvl1pPr>
          </a:lstStyle>
          <a:p>
            <a:pPr lvl="0"/>
            <a:endParaRPr lang="lt-LT"/>
          </a:p>
        </p:txBody>
      </p:sp>
      <p:sp>
        <p:nvSpPr>
          <p:cNvPr id="6" name="Poraštės vietos rezervavimo ženklas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lt-LT" sz="1400" kern="1200">
                <a:latin typeface="Liberation Serif" pitchFamily="18"/>
                <a:ea typeface="Segoe UI" pitchFamily="2"/>
                <a:cs typeface="Tahoma" pitchFamily="2"/>
              </a:defRPr>
            </a:lvl1pPr>
          </a:lstStyle>
          <a:p>
            <a:pPr lvl="0"/>
            <a:endParaRPr lang="lt-LT"/>
          </a:p>
        </p:txBody>
      </p:sp>
      <p:sp>
        <p:nvSpPr>
          <p:cNvPr id="7" name="Skaidrės numerio vietos rezervavimo ženklas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lt-LT" sz="1400" kern="1200">
                <a:latin typeface="Liberation Serif" pitchFamily="18"/>
                <a:ea typeface="Segoe UI" pitchFamily="2"/>
                <a:cs typeface="Tahoma" pitchFamily="2"/>
              </a:defRPr>
            </a:lvl1pPr>
          </a:lstStyle>
          <a:p>
            <a:pPr lvl="0"/>
            <a:fld id="{332855D0-DDFE-4AC9-9856-9F0D28D24098}" type="slidenum">
              <a:t>‹#›</a:t>
            </a:fld>
            <a:endParaRPr lang="lt-LT"/>
          </a:p>
        </p:txBody>
      </p:sp>
    </p:spTree>
    <p:extLst>
      <p:ext uri="{BB962C8B-B14F-4D97-AF65-F5344CB8AC3E}">
        <p14:creationId xmlns:p14="http://schemas.microsoft.com/office/powerpoint/2010/main" val="847017423"/>
      </p:ext>
    </p:extLst>
  </p:cSld>
  <p:clrMap bg1="lt1" tx1="dk1" bg2="lt2" tx2="dk2" accent1="accent1" accent2="accent2" accent3="accent3" accent4="accent4" accent5="accent5" accent6="accent6" hlink="hlink" folHlink="folHlink"/>
  <p:notesStyle>
    <a:lvl1pPr marL="216000" marR="0" indent="-216000" rtl="0" hangingPunct="0">
      <a:tabLst/>
      <a:defRPr lang="lt-LT"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astabų vietos rezervavimo ženklas 2"/>
          <p:cNvSpPr txBox="1">
            <a:spLocks noGrp="1"/>
          </p:cNvSpPr>
          <p:nvPr>
            <p:ph type="body" sz="quarter" idx="1"/>
          </p:nvPr>
        </p:nvSpPr>
        <p:spPr/>
        <p:txBody>
          <a:bodyPr/>
          <a:lstStyle/>
          <a:p>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914400" y="2130425"/>
            <a:ext cx="103632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63619FBB-1543-4B59-9193-DAE690479E29}" type="slidenum">
              <a:t>‹#›</a:t>
            </a:fld>
            <a:endParaRPr lang="lt-LT"/>
          </a:p>
        </p:txBody>
      </p:sp>
    </p:spTree>
    <p:extLst>
      <p:ext uri="{BB962C8B-B14F-4D97-AF65-F5344CB8AC3E}">
        <p14:creationId xmlns:p14="http://schemas.microsoft.com/office/powerpoint/2010/main" val="2835034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63EE6031-6740-4A5A-B124-3D561C79C827}" type="slidenum">
              <a:t>‹#›</a:t>
            </a:fld>
            <a:endParaRPr lang="lt-LT"/>
          </a:p>
        </p:txBody>
      </p:sp>
    </p:spTree>
    <p:extLst>
      <p:ext uri="{BB962C8B-B14F-4D97-AF65-F5344CB8AC3E}">
        <p14:creationId xmlns:p14="http://schemas.microsoft.com/office/powerpoint/2010/main" val="2957359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839200" y="1604963"/>
            <a:ext cx="2743200" cy="3976687"/>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609600" y="1604963"/>
            <a:ext cx="8077200" cy="3976687"/>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E1A3EA4F-7A0C-483F-928F-647F2ADEB122}" type="slidenum">
              <a:t>‹#›</a:t>
            </a:fld>
            <a:endParaRPr lang="lt-LT"/>
          </a:p>
        </p:txBody>
      </p:sp>
    </p:spTree>
    <p:extLst>
      <p:ext uri="{BB962C8B-B14F-4D97-AF65-F5344CB8AC3E}">
        <p14:creationId xmlns:p14="http://schemas.microsoft.com/office/powerpoint/2010/main" val="847897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914400" y="2130425"/>
            <a:ext cx="103632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6110AB6C-B1ED-4E67-9E1E-CE5889FB5242}" type="slidenum">
              <a:t>‹#›</a:t>
            </a:fld>
            <a:endParaRPr lang="lt-LT"/>
          </a:p>
        </p:txBody>
      </p:sp>
    </p:spTree>
    <p:extLst>
      <p:ext uri="{BB962C8B-B14F-4D97-AF65-F5344CB8AC3E}">
        <p14:creationId xmlns:p14="http://schemas.microsoft.com/office/powerpoint/2010/main" val="4108982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CAB60FF4-4550-4A23-A8BF-A5A1F284BD17}" type="slidenum">
              <a:t>‹#›</a:t>
            </a:fld>
            <a:endParaRPr lang="lt-LT"/>
          </a:p>
        </p:txBody>
      </p:sp>
    </p:spTree>
    <p:extLst>
      <p:ext uri="{BB962C8B-B14F-4D97-AF65-F5344CB8AC3E}">
        <p14:creationId xmlns:p14="http://schemas.microsoft.com/office/powerpoint/2010/main" val="3861604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963613" y="4406900"/>
            <a:ext cx="103632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2B7B54C8-AC4F-413B-930D-FCB92E634F4C}" type="slidenum">
              <a:t>‹#›</a:t>
            </a:fld>
            <a:endParaRPr lang="lt-LT"/>
          </a:p>
        </p:txBody>
      </p:sp>
    </p:spTree>
    <p:extLst>
      <p:ext uri="{BB962C8B-B14F-4D97-AF65-F5344CB8AC3E}">
        <p14:creationId xmlns:p14="http://schemas.microsoft.com/office/powerpoint/2010/main" val="2494096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360363" y="1439863"/>
            <a:ext cx="5683250" cy="4859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96013" y="1439863"/>
            <a:ext cx="5683250" cy="4859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6" name="Poraštės vietos rezervavimo ženklas 5"/>
          <p:cNvSpPr>
            <a:spLocks noGrp="1"/>
          </p:cNvSpPr>
          <p:nvPr>
            <p:ph type="ftr" sz="quarter" idx="11"/>
          </p:nvPr>
        </p:nvSpPr>
        <p:spPr/>
        <p:txBody>
          <a:bodyPr/>
          <a:lstStyle/>
          <a:p>
            <a:pPr lvl="0"/>
            <a:endParaRPr lang="lt-LT"/>
          </a:p>
        </p:txBody>
      </p:sp>
      <p:sp>
        <p:nvSpPr>
          <p:cNvPr id="7" name="Skaidrės numerio vietos rezervavimo ženklas 6"/>
          <p:cNvSpPr>
            <a:spLocks noGrp="1"/>
          </p:cNvSpPr>
          <p:nvPr>
            <p:ph type="sldNum" sz="quarter" idx="12"/>
          </p:nvPr>
        </p:nvSpPr>
        <p:spPr/>
        <p:txBody>
          <a:bodyPr/>
          <a:lstStyle/>
          <a:p>
            <a:pPr lvl="0"/>
            <a:fld id="{059D1F4D-578B-4581-91AA-56F24CA8F8EC}" type="slidenum">
              <a:t>‹#›</a:t>
            </a:fld>
            <a:endParaRPr lang="lt-LT"/>
          </a:p>
        </p:txBody>
      </p:sp>
    </p:spTree>
    <p:extLst>
      <p:ext uri="{BB962C8B-B14F-4D97-AF65-F5344CB8AC3E}">
        <p14:creationId xmlns:p14="http://schemas.microsoft.com/office/powerpoint/2010/main" val="1896432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609600" y="274638"/>
            <a:ext cx="10972800" cy="1143000"/>
          </a:xfrm>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8" name="Poraštės vietos rezervavimo ženklas 7"/>
          <p:cNvSpPr>
            <a:spLocks noGrp="1"/>
          </p:cNvSpPr>
          <p:nvPr>
            <p:ph type="ftr" sz="quarter" idx="11"/>
          </p:nvPr>
        </p:nvSpPr>
        <p:spPr/>
        <p:txBody>
          <a:bodyPr/>
          <a:lstStyle/>
          <a:p>
            <a:pPr lvl="0"/>
            <a:endParaRPr lang="lt-LT"/>
          </a:p>
        </p:txBody>
      </p:sp>
      <p:sp>
        <p:nvSpPr>
          <p:cNvPr id="9" name="Skaidrės numerio vietos rezervavimo ženklas 8"/>
          <p:cNvSpPr>
            <a:spLocks noGrp="1"/>
          </p:cNvSpPr>
          <p:nvPr>
            <p:ph type="sldNum" sz="quarter" idx="12"/>
          </p:nvPr>
        </p:nvSpPr>
        <p:spPr/>
        <p:txBody>
          <a:bodyPr/>
          <a:lstStyle/>
          <a:p>
            <a:pPr lvl="0"/>
            <a:fld id="{0C7FD3B2-73FF-4546-89A4-3DBEB77ABFB9}" type="slidenum">
              <a:t>‹#›</a:t>
            </a:fld>
            <a:endParaRPr lang="lt-LT"/>
          </a:p>
        </p:txBody>
      </p:sp>
    </p:spTree>
    <p:extLst>
      <p:ext uri="{BB962C8B-B14F-4D97-AF65-F5344CB8AC3E}">
        <p14:creationId xmlns:p14="http://schemas.microsoft.com/office/powerpoint/2010/main" val="1884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4" name="Poraštės vietos rezervavimo ženklas 3"/>
          <p:cNvSpPr>
            <a:spLocks noGrp="1"/>
          </p:cNvSpPr>
          <p:nvPr>
            <p:ph type="ftr" sz="quarter" idx="11"/>
          </p:nvPr>
        </p:nvSpPr>
        <p:spPr/>
        <p:txBody>
          <a:bodyPr/>
          <a:lstStyle/>
          <a:p>
            <a:pPr lvl="0"/>
            <a:endParaRPr lang="lt-LT"/>
          </a:p>
        </p:txBody>
      </p:sp>
      <p:sp>
        <p:nvSpPr>
          <p:cNvPr id="5" name="Skaidrės numerio vietos rezervavimo ženklas 4"/>
          <p:cNvSpPr>
            <a:spLocks noGrp="1"/>
          </p:cNvSpPr>
          <p:nvPr>
            <p:ph type="sldNum" sz="quarter" idx="12"/>
          </p:nvPr>
        </p:nvSpPr>
        <p:spPr/>
        <p:txBody>
          <a:bodyPr/>
          <a:lstStyle/>
          <a:p>
            <a:pPr lvl="0"/>
            <a:fld id="{F9DB5097-3B22-4391-8733-BF3C3990D2A1}" type="slidenum">
              <a:t>‹#›</a:t>
            </a:fld>
            <a:endParaRPr lang="lt-LT"/>
          </a:p>
        </p:txBody>
      </p:sp>
    </p:spTree>
    <p:extLst>
      <p:ext uri="{BB962C8B-B14F-4D97-AF65-F5344CB8AC3E}">
        <p14:creationId xmlns:p14="http://schemas.microsoft.com/office/powerpoint/2010/main" val="27875798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3" name="Poraštės vietos rezervavimo ženklas 2"/>
          <p:cNvSpPr>
            <a:spLocks noGrp="1"/>
          </p:cNvSpPr>
          <p:nvPr>
            <p:ph type="ftr" sz="quarter" idx="11"/>
          </p:nvPr>
        </p:nvSpPr>
        <p:spPr/>
        <p:txBody>
          <a:bodyPr/>
          <a:lstStyle/>
          <a:p>
            <a:pPr lvl="0"/>
            <a:endParaRPr lang="lt-LT"/>
          </a:p>
        </p:txBody>
      </p:sp>
      <p:sp>
        <p:nvSpPr>
          <p:cNvPr id="4" name="Skaidrės numerio vietos rezervavimo ženklas 3"/>
          <p:cNvSpPr>
            <a:spLocks noGrp="1"/>
          </p:cNvSpPr>
          <p:nvPr>
            <p:ph type="sldNum" sz="quarter" idx="12"/>
          </p:nvPr>
        </p:nvSpPr>
        <p:spPr/>
        <p:txBody>
          <a:bodyPr/>
          <a:lstStyle/>
          <a:p>
            <a:pPr lvl="0"/>
            <a:fld id="{B6EFDB36-5F97-4C93-A76C-19635EDD055C}" type="slidenum">
              <a:t>‹#›</a:t>
            </a:fld>
            <a:endParaRPr lang="lt-LT"/>
          </a:p>
        </p:txBody>
      </p:sp>
    </p:spTree>
    <p:extLst>
      <p:ext uri="{BB962C8B-B14F-4D97-AF65-F5344CB8AC3E}">
        <p14:creationId xmlns:p14="http://schemas.microsoft.com/office/powerpoint/2010/main" val="17429562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609600" y="273050"/>
            <a:ext cx="40116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6" name="Poraštės vietos rezervavimo ženklas 5"/>
          <p:cNvSpPr>
            <a:spLocks noGrp="1"/>
          </p:cNvSpPr>
          <p:nvPr>
            <p:ph type="ftr" sz="quarter" idx="11"/>
          </p:nvPr>
        </p:nvSpPr>
        <p:spPr/>
        <p:txBody>
          <a:bodyPr/>
          <a:lstStyle/>
          <a:p>
            <a:pPr lvl="0"/>
            <a:endParaRPr lang="lt-LT"/>
          </a:p>
        </p:txBody>
      </p:sp>
      <p:sp>
        <p:nvSpPr>
          <p:cNvPr id="7" name="Skaidrės numerio vietos rezervavimo ženklas 6"/>
          <p:cNvSpPr>
            <a:spLocks noGrp="1"/>
          </p:cNvSpPr>
          <p:nvPr>
            <p:ph type="sldNum" sz="quarter" idx="12"/>
          </p:nvPr>
        </p:nvSpPr>
        <p:spPr/>
        <p:txBody>
          <a:bodyPr/>
          <a:lstStyle/>
          <a:p>
            <a:pPr lvl="0"/>
            <a:fld id="{A2CC6F4D-75DE-42DF-B33C-119B56EED0F5}" type="slidenum">
              <a:t>‹#›</a:t>
            </a:fld>
            <a:endParaRPr lang="lt-LT"/>
          </a:p>
        </p:txBody>
      </p:sp>
    </p:spTree>
    <p:extLst>
      <p:ext uri="{BB962C8B-B14F-4D97-AF65-F5344CB8AC3E}">
        <p14:creationId xmlns:p14="http://schemas.microsoft.com/office/powerpoint/2010/main" val="2883173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A4962231-A70A-4229-A90A-BD19DE7AF1FF}" type="slidenum">
              <a:t>‹#›</a:t>
            </a:fld>
            <a:endParaRPr lang="lt-LT"/>
          </a:p>
        </p:txBody>
      </p:sp>
    </p:spTree>
    <p:extLst>
      <p:ext uri="{BB962C8B-B14F-4D97-AF65-F5344CB8AC3E}">
        <p14:creationId xmlns:p14="http://schemas.microsoft.com/office/powerpoint/2010/main" val="3378932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2389188" y="4800600"/>
            <a:ext cx="73152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6" name="Poraštės vietos rezervavimo ženklas 5"/>
          <p:cNvSpPr>
            <a:spLocks noGrp="1"/>
          </p:cNvSpPr>
          <p:nvPr>
            <p:ph type="ftr" sz="quarter" idx="11"/>
          </p:nvPr>
        </p:nvSpPr>
        <p:spPr/>
        <p:txBody>
          <a:bodyPr/>
          <a:lstStyle/>
          <a:p>
            <a:pPr lvl="0"/>
            <a:endParaRPr lang="lt-LT"/>
          </a:p>
        </p:txBody>
      </p:sp>
      <p:sp>
        <p:nvSpPr>
          <p:cNvPr id="7" name="Skaidrės numerio vietos rezervavimo ženklas 6"/>
          <p:cNvSpPr>
            <a:spLocks noGrp="1"/>
          </p:cNvSpPr>
          <p:nvPr>
            <p:ph type="sldNum" sz="quarter" idx="12"/>
          </p:nvPr>
        </p:nvSpPr>
        <p:spPr/>
        <p:txBody>
          <a:bodyPr/>
          <a:lstStyle/>
          <a:p>
            <a:pPr lvl="0"/>
            <a:fld id="{EE5CC366-B8CD-474B-BB52-BB64E6809916}" type="slidenum">
              <a:t>‹#›</a:t>
            </a:fld>
            <a:endParaRPr lang="lt-LT"/>
          </a:p>
        </p:txBody>
      </p:sp>
    </p:spTree>
    <p:extLst>
      <p:ext uri="{BB962C8B-B14F-4D97-AF65-F5344CB8AC3E}">
        <p14:creationId xmlns:p14="http://schemas.microsoft.com/office/powerpoint/2010/main" val="3007271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7CCB2BEE-5EE0-459F-B6D1-34B212C0ABAB}" type="slidenum">
              <a:t>‹#›</a:t>
            </a:fld>
            <a:endParaRPr lang="lt-LT"/>
          </a:p>
        </p:txBody>
      </p:sp>
    </p:spTree>
    <p:extLst>
      <p:ext uri="{BB962C8B-B14F-4D97-AF65-F5344CB8AC3E}">
        <p14:creationId xmlns:p14="http://schemas.microsoft.com/office/powerpoint/2010/main" val="2468761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999538" y="360363"/>
            <a:ext cx="2879725" cy="5938837"/>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360363" y="360363"/>
            <a:ext cx="8486775" cy="5938837"/>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pPr lvl="0"/>
            <a:fld id="{88F13167-5F6F-41FA-A025-19D895BBD4E9}"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A348DDDF-448A-40BB-85AD-2650B85FC488}" type="slidenum">
              <a:t>‹#›</a:t>
            </a:fld>
            <a:endParaRPr lang="lt-LT"/>
          </a:p>
        </p:txBody>
      </p:sp>
    </p:spTree>
    <p:extLst>
      <p:ext uri="{BB962C8B-B14F-4D97-AF65-F5344CB8AC3E}">
        <p14:creationId xmlns:p14="http://schemas.microsoft.com/office/powerpoint/2010/main" val="1374460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963613" y="4406900"/>
            <a:ext cx="103632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5" name="Poraštės vietos rezervavimo ženklas 4"/>
          <p:cNvSpPr>
            <a:spLocks noGrp="1"/>
          </p:cNvSpPr>
          <p:nvPr>
            <p:ph type="ftr" sz="quarter" idx="11"/>
          </p:nvPr>
        </p:nvSpPr>
        <p:spPr/>
        <p:txBody>
          <a:bodyPr/>
          <a:lstStyle/>
          <a:p>
            <a:pPr lvl="0"/>
            <a:endParaRPr lang="lt-LT"/>
          </a:p>
        </p:txBody>
      </p:sp>
      <p:sp>
        <p:nvSpPr>
          <p:cNvPr id="6" name="Skaidrės numerio vietos rezervavimo ženklas 5"/>
          <p:cNvSpPr>
            <a:spLocks noGrp="1"/>
          </p:cNvSpPr>
          <p:nvPr>
            <p:ph type="sldNum" sz="quarter" idx="12"/>
          </p:nvPr>
        </p:nvSpPr>
        <p:spPr/>
        <p:txBody>
          <a:bodyPr/>
          <a:lstStyle/>
          <a:p>
            <a:pPr lvl="0"/>
            <a:fld id="{E43F7BC7-BCAC-4AB6-AB4C-CC0FCE10D6DA}" type="slidenum">
              <a:t>‹#›</a:t>
            </a:fld>
            <a:endParaRPr lang="lt-LT"/>
          </a:p>
        </p:txBody>
      </p:sp>
    </p:spTree>
    <p:extLst>
      <p:ext uri="{BB962C8B-B14F-4D97-AF65-F5344CB8AC3E}">
        <p14:creationId xmlns:p14="http://schemas.microsoft.com/office/powerpoint/2010/main" val="2189744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609600" y="1604963"/>
            <a:ext cx="54102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604963"/>
            <a:ext cx="54102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6" name="Poraštės vietos rezervavimo ženklas 5"/>
          <p:cNvSpPr>
            <a:spLocks noGrp="1"/>
          </p:cNvSpPr>
          <p:nvPr>
            <p:ph type="ftr" sz="quarter" idx="11"/>
          </p:nvPr>
        </p:nvSpPr>
        <p:spPr/>
        <p:txBody>
          <a:bodyPr/>
          <a:lstStyle/>
          <a:p>
            <a:pPr lvl="0"/>
            <a:endParaRPr lang="lt-LT"/>
          </a:p>
        </p:txBody>
      </p:sp>
      <p:sp>
        <p:nvSpPr>
          <p:cNvPr id="7" name="Skaidrės numerio vietos rezervavimo ženklas 6"/>
          <p:cNvSpPr>
            <a:spLocks noGrp="1"/>
          </p:cNvSpPr>
          <p:nvPr>
            <p:ph type="sldNum" sz="quarter" idx="12"/>
          </p:nvPr>
        </p:nvSpPr>
        <p:spPr/>
        <p:txBody>
          <a:bodyPr/>
          <a:lstStyle/>
          <a:p>
            <a:pPr lvl="0"/>
            <a:fld id="{EC7DBCBC-9F1C-4C21-A5EB-5F6B2678B096}" type="slidenum">
              <a:t>‹#›</a:t>
            </a:fld>
            <a:endParaRPr lang="lt-LT"/>
          </a:p>
        </p:txBody>
      </p:sp>
    </p:spTree>
    <p:extLst>
      <p:ext uri="{BB962C8B-B14F-4D97-AF65-F5344CB8AC3E}">
        <p14:creationId xmlns:p14="http://schemas.microsoft.com/office/powerpoint/2010/main" val="939471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609600" y="274638"/>
            <a:ext cx="10972800" cy="1143000"/>
          </a:xfrm>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8" name="Poraštės vietos rezervavimo ženklas 7"/>
          <p:cNvSpPr>
            <a:spLocks noGrp="1"/>
          </p:cNvSpPr>
          <p:nvPr>
            <p:ph type="ftr" sz="quarter" idx="11"/>
          </p:nvPr>
        </p:nvSpPr>
        <p:spPr/>
        <p:txBody>
          <a:bodyPr/>
          <a:lstStyle/>
          <a:p>
            <a:pPr lvl="0"/>
            <a:endParaRPr lang="lt-LT"/>
          </a:p>
        </p:txBody>
      </p:sp>
      <p:sp>
        <p:nvSpPr>
          <p:cNvPr id="9" name="Skaidrės numerio vietos rezervavimo ženklas 8"/>
          <p:cNvSpPr>
            <a:spLocks noGrp="1"/>
          </p:cNvSpPr>
          <p:nvPr>
            <p:ph type="sldNum" sz="quarter" idx="12"/>
          </p:nvPr>
        </p:nvSpPr>
        <p:spPr/>
        <p:txBody>
          <a:bodyPr/>
          <a:lstStyle/>
          <a:p>
            <a:pPr lvl="0"/>
            <a:fld id="{C43772BB-9836-451B-B9DE-3814CC8B7F41}" type="slidenum">
              <a:t>‹#›</a:t>
            </a:fld>
            <a:endParaRPr lang="lt-LT"/>
          </a:p>
        </p:txBody>
      </p:sp>
    </p:spTree>
    <p:extLst>
      <p:ext uri="{BB962C8B-B14F-4D97-AF65-F5344CB8AC3E}">
        <p14:creationId xmlns:p14="http://schemas.microsoft.com/office/powerpoint/2010/main" val="23596549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4" name="Poraštės vietos rezervavimo ženklas 3"/>
          <p:cNvSpPr>
            <a:spLocks noGrp="1"/>
          </p:cNvSpPr>
          <p:nvPr>
            <p:ph type="ftr" sz="quarter" idx="11"/>
          </p:nvPr>
        </p:nvSpPr>
        <p:spPr/>
        <p:txBody>
          <a:bodyPr/>
          <a:lstStyle/>
          <a:p>
            <a:pPr lvl="0"/>
            <a:endParaRPr lang="lt-LT"/>
          </a:p>
        </p:txBody>
      </p:sp>
      <p:sp>
        <p:nvSpPr>
          <p:cNvPr id="5" name="Skaidrės numerio vietos rezervavimo ženklas 4"/>
          <p:cNvSpPr>
            <a:spLocks noGrp="1"/>
          </p:cNvSpPr>
          <p:nvPr>
            <p:ph type="sldNum" sz="quarter" idx="12"/>
          </p:nvPr>
        </p:nvSpPr>
        <p:spPr/>
        <p:txBody>
          <a:bodyPr/>
          <a:lstStyle/>
          <a:p>
            <a:pPr lvl="0"/>
            <a:fld id="{1F589AAC-63D9-4E1A-B653-657E0C0F33B3}" type="slidenum">
              <a:t>‹#›</a:t>
            </a:fld>
            <a:endParaRPr lang="lt-LT"/>
          </a:p>
        </p:txBody>
      </p:sp>
    </p:spTree>
    <p:extLst>
      <p:ext uri="{BB962C8B-B14F-4D97-AF65-F5344CB8AC3E}">
        <p14:creationId xmlns:p14="http://schemas.microsoft.com/office/powerpoint/2010/main" val="4128389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3" name="Poraštės vietos rezervavimo ženklas 2"/>
          <p:cNvSpPr>
            <a:spLocks noGrp="1"/>
          </p:cNvSpPr>
          <p:nvPr>
            <p:ph type="ftr" sz="quarter" idx="11"/>
          </p:nvPr>
        </p:nvSpPr>
        <p:spPr/>
        <p:txBody>
          <a:bodyPr/>
          <a:lstStyle/>
          <a:p>
            <a:pPr lvl="0"/>
            <a:endParaRPr lang="lt-LT"/>
          </a:p>
        </p:txBody>
      </p:sp>
      <p:sp>
        <p:nvSpPr>
          <p:cNvPr id="4" name="Skaidrės numerio vietos rezervavimo ženklas 3"/>
          <p:cNvSpPr>
            <a:spLocks noGrp="1"/>
          </p:cNvSpPr>
          <p:nvPr>
            <p:ph type="sldNum" sz="quarter" idx="12"/>
          </p:nvPr>
        </p:nvSpPr>
        <p:spPr/>
        <p:txBody>
          <a:bodyPr/>
          <a:lstStyle/>
          <a:p>
            <a:pPr lvl="0"/>
            <a:fld id="{92B87EFC-98F3-4F08-811C-05C8811E8452}" type="slidenum">
              <a:t>‹#›</a:t>
            </a:fld>
            <a:endParaRPr lang="lt-LT"/>
          </a:p>
        </p:txBody>
      </p:sp>
    </p:spTree>
    <p:extLst>
      <p:ext uri="{BB962C8B-B14F-4D97-AF65-F5344CB8AC3E}">
        <p14:creationId xmlns:p14="http://schemas.microsoft.com/office/powerpoint/2010/main" val="821069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609600" y="273050"/>
            <a:ext cx="40116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6" name="Poraštės vietos rezervavimo ženklas 5"/>
          <p:cNvSpPr>
            <a:spLocks noGrp="1"/>
          </p:cNvSpPr>
          <p:nvPr>
            <p:ph type="ftr" sz="quarter" idx="11"/>
          </p:nvPr>
        </p:nvSpPr>
        <p:spPr/>
        <p:txBody>
          <a:bodyPr/>
          <a:lstStyle/>
          <a:p>
            <a:pPr lvl="0"/>
            <a:endParaRPr lang="lt-LT"/>
          </a:p>
        </p:txBody>
      </p:sp>
      <p:sp>
        <p:nvSpPr>
          <p:cNvPr id="7" name="Skaidrės numerio vietos rezervavimo ženklas 6"/>
          <p:cNvSpPr>
            <a:spLocks noGrp="1"/>
          </p:cNvSpPr>
          <p:nvPr>
            <p:ph type="sldNum" sz="quarter" idx="12"/>
          </p:nvPr>
        </p:nvSpPr>
        <p:spPr/>
        <p:txBody>
          <a:bodyPr/>
          <a:lstStyle/>
          <a:p>
            <a:pPr lvl="0"/>
            <a:fld id="{BB7D5147-B4BC-4C1D-BD0C-D8121CB0DF72}" type="slidenum">
              <a:t>‹#›</a:t>
            </a:fld>
            <a:endParaRPr lang="lt-LT"/>
          </a:p>
        </p:txBody>
      </p:sp>
    </p:spTree>
    <p:extLst>
      <p:ext uri="{BB962C8B-B14F-4D97-AF65-F5344CB8AC3E}">
        <p14:creationId xmlns:p14="http://schemas.microsoft.com/office/powerpoint/2010/main" val="2512598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2389188" y="4800600"/>
            <a:ext cx="73152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pPr lvl="0"/>
            <a:fld id="{70A6E638-2F10-4F0A-A1B1-C7E6F46CB908}" type="datetime1">
              <a:rPr lang="lt-LT" smtClean="0"/>
              <a:pPr lvl="0"/>
              <a:t>2017-07-05</a:t>
            </a:fld>
            <a:endParaRPr lang="lt-LT"/>
          </a:p>
        </p:txBody>
      </p:sp>
      <p:sp>
        <p:nvSpPr>
          <p:cNvPr id="6" name="Poraštės vietos rezervavimo ženklas 5"/>
          <p:cNvSpPr>
            <a:spLocks noGrp="1"/>
          </p:cNvSpPr>
          <p:nvPr>
            <p:ph type="ftr" sz="quarter" idx="11"/>
          </p:nvPr>
        </p:nvSpPr>
        <p:spPr/>
        <p:txBody>
          <a:bodyPr/>
          <a:lstStyle/>
          <a:p>
            <a:pPr lvl="0"/>
            <a:endParaRPr lang="lt-LT"/>
          </a:p>
        </p:txBody>
      </p:sp>
      <p:sp>
        <p:nvSpPr>
          <p:cNvPr id="7" name="Skaidrės numerio vietos rezervavimo ženklas 6"/>
          <p:cNvSpPr>
            <a:spLocks noGrp="1"/>
          </p:cNvSpPr>
          <p:nvPr>
            <p:ph type="sldNum" sz="quarter" idx="12"/>
          </p:nvPr>
        </p:nvSpPr>
        <p:spPr/>
        <p:txBody>
          <a:bodyPr/>
          <a:lstStyle/>
          <a:p>
            <a:pPr lvl="0"/>
            <a:fld id="{33E51AC6-8D1D-461D-B013-BAF770D551FA}" type="slidenum">
              <a:t>‹#›</a:t>
            </a:fld>
            <a:endParaRPr lang="lt-LT"/>
          </a:p>
        </p:txBody>
      </p:sp>
    </p:spTree>
    <p:extLst>
      <p:ext uri="{BB962C8B-B14F-4D97-AF65-F5344CB8AC3E}">
        <p14:creationId xmlns:p14="http://schemas.microsoft.com/office/powerpoint/2010/main" val="6621595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720000" y="2340000"/>
            <a:ext cx="10799640" cy="1799640"/>
          </a:xfrm>
          <a:prstGeom prst="rect">
            <a:avLst/>
          </a:prstGeom>
          <a:noFill/>
          <a:ln>
            <a:noFill/>
          </a:ln>
        </p:spPr>
        <p:txBody>
          <a:bodyPr vert="horz" wrap="square" lIns="36000" tIns="36000" rIns="36000" bIns="3600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lt-LT"/>
              <a:t>Spustelėję redag. ruoš. pavad. stilių</a:t>
            </a:r>
          </a:p>
        </p:txBody>
      </p:sp>
      <p:sp>
        <p:nvSpPr>
          <p:cNvPr id="3" name="Datos vietos rezervavimo ženklas 3"/>
          <p:cNvSpPr txBox="1">
            <a:spLocks noGrp="1"/>
          </p:cNvSpPr>
          <p:nvPr>
            <p:ph type="dt" sz="half" idx="2"/>
          </p:nvPr>
        </p:nvSpPr>
        <p:spPr>
          <a:xfrm>
            <a:off x="360000" y="6480000"/>
            <a:ext cx="1079639" cy="179640"/>
          </a:xfrm>
          <a:prstGeom prst="rect">
            <a:avLst/>
          </a:prstGeom>
          <a:noFill/>
          <a:ln>
            <a:noFill/>
          </a:ln>
        </p:spPr>
        <p:txBody>
          <a:bodyPr wrap="square" lIns="36000" tIns="36000" rIns="36000" bIns="36000" anchor="ctr" anchorCtr="0"/>
          <a:lstStyle>
            <a:lvl1pPr marL="0" marR="0" lvl="0" indent="0" algn="l" rtl="0" hangingPunct="1">
              <a:lnSpc>
                <a:spcPct val="100000"/>
              </a:lnSpc>
              <a:spcBef>
                <a:spcPts val="0"/>
              </a:spcBef>
              <a:spcAft>
                <a:spcPts val="0"/>
              </a:spcAft>
              <a:buNone/>
              <a:tabLst/>
              <a:defRPr lang="lt-LT" sz="1100" b="0" i="0" u="none" strike="noStrike" kern="1200" cap="none" spc="0" baseline="0">
                <a:solidFill>
                  <a:srgbClr val="808080"/>
                </a:solidFill>
                <a:latin typeface="Arial Narrow" pitchFamily="34"/>
                <a:ea typeface="Segoe UI" pitchFamily="2"/>
                <a:cs typeface="Tahoma" pitchFamily="2"/>
              </a:defRPr>
            </a:lvl1pPr>
          </a:lstStyle>
          <a:p>
            <a:pPr lvl="0"/>
            <a:fld id="{70A6E638-2F10-4F0A-A1B1-C7E6F46CB908}" type="datetime1">
              <a:rPr lang="lt-LT"/>
              <a:pPr lvl="0"/>
              <a:t>2017/7/5</a:t>
            </a:fld>
            <a:endParaRPr lang="lt-LT"/>
          </a:p>
        </p:txBody>
      </p:sp>
      <p:sp>
        <p:nvSpPr>
          <p:cNvPr id="4" name="Poraštės vietos rezervavimo ženklas 4"/>
          <p:cNvSpPr txBox="1">
            <a:spLocks noGrp="1"/>
          </p:cNvSpPr>
          <p:nvPr>
            <p:ph type="ftr" sz="quarter" idx="3"/>
          </p:nvPr>
        </p:nvSpPr>
        <p:spPr>
          <a:xfrm>
            <a:off x="1800000" y="6480000"/>
            <a:ext cx="8639640" cy="179640"/>
          </a:xfrm>
          <a:prstGeom prst="rect">
            <a:avLst/>
          </a:prstGeom>
          <a:noFill/>
          <a:ln>
            <a:noFill/>
          </a:ln>
        </p:spPr>
        <p:txBody>
          <a:bodyPr wrap="square" lIns="36000" tIns="36000" rIns="36000" bIns="36000" anchor="ctr" anchorCtr="0"/>
          <a:lstStyle>
            <a:lvl1pPr lvl="0" rtl="0" hangingPunct="0">
              <a:buNone/>
              <a:tabLst/>
              <a:defRPr lang="lt-LT" sz="2400" kern="1200">
                <a:latin typeface="Liberation Serif" pitchFamily="18"/>
                <a:ea typeface="Segoe UI" pitchFamily="2"/>
                <a:cs typeface="Tahoma" pitchFamily="2"/>
              </a:defRPr>
            </a:lvl1pPr>
          </a:lstStyle>
          <a:p>
            <a:pPr lvl="0"/>
            <a:endParaRPr lang="lt-LT"/>
          </a:p>
        </p:txBody>
      </p:sp>
      <p:sp>
        <p:nvSpPr>
          <p:cNvPr id="5" name="Skaidrės numerio vietos rezervavimo ženklas 5"/>
          <p:cNvSpPr txBox="1">
            <a:spLocks noGrp="1"/>
          </p:cNvSpPr>
          <p:nvPr>
            <p:ph type="sldNum" sz="quarter" idx="4"/>
          </p:nvPr>
        </p:nvSpPr>
        <p:spPr>
          <a:xfrm>
            <a:off x="10800000" y="6480000"/>
            <a:ext cx="1079639" cy="179640"/>
          </a:xfrm>
          <a:prstGeom prst="rect">
            <a:avLst/>
          </a:prstGeom>
          <a:noFill/>
          <a:ln>
            <a:noFill/>
          </a:ln>
        </p:spPr>
        <p:txBody>
          <a:bodyPr wrap="square" lIns="36000" tIns="36000" rIns="36000" bIns="36000" anchor="ctr" anchorCtr="0"/>
          <a:lstStyle>
            <a:lvl1pPr marL="0" marR="0" lvl="0" indent="0" algn="r" rtl="0" hangingPunct="1">
              <a:lnSpc>
                <a:spcPct val="100000"/>
              </a:lnSpc>
              <a:spcBef>
                <a:spcPts val="0"/>
              </a:spcBef>
              <a:spcAft>
                <a:spcPts val="0"/>
              </a:spcAft>
              <a:buNone/>
              <a:tabLst/>
              <a:defRPr lang="lt-LT" sz="1100" b="0" i="0" u="none" strike="noStrike" kern="1200" cap="none" spc="0" baseline="0">
                <a:solidFill>
                  <a:srgbClr val="808080"/>
                </a:solidFill>
                <a:latin typeface="Arial Narrow" pitchFamily="34"/>
                <a:ea typeface="Segoe UI" pitchFamily="2"/>
                <a:cs typeface="Tahoma" pitchFamily="2"/>
              </a:defRPr>
            </a:lvl1pPr>
          </a:lstStyle>
          <a:p>
            <a:pPr lvl="0"/>
            <a:fld id="{EE08B763-5264-4035-A439-61346D02063B}" type="slidenum">
              <a:t>‹#›</a:t>
            </a:fld>
            <a:endParaRPr lang="lt-LT"/>
          </a:p>
        </p:txBody>
      </p:sp>
      <p:sp>
        <p:nvSpPr>
          <p:cNvPr id="6" name="Straight Connector 7"/>
          <p:cNvSpPr/>
          <p:nvPr/>
        </p:nvSpPr>
        <p:spPr>
          <a:xfrm>
            <a:off x="360000" y="6390000"/>
            <a:ext cx="11520000" cy="360"/>
          </a:xfrm>
          <a:prstGeom prst="line">
            <a:avLst/>
          </a:prstGeom>
          <a:noFill/>
          <a:ln w="6480">
            <a:solidFill>
              <a:srgbClr val="BFBFBF"/>
            </a:solidFill>
            <a:prstDash val="solid"/>
            <a:miter/>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lt-LT" sz="1800" b="0" i="0" u="none" strike="noStrike" kern="1200" cap="none">
              <a:ln>
                <a:noFill/>
              </a:ln>
              <a:latin typeface="Liberation Sans" pitchFamily="18"/>
              <a:ea typeface="Microsoft YaHei" pitchFamily="2"/>
              <a:cs typeface="Lucida Sans" pitchFamily="2"/>
            </a:endParaRPr>
          </a:p>
        </p:txBody>
      </p:sp>
      <p:pic>
        <p:nvPicPr>
          <p:cNvPr id="7" name="Picture 8"/>
          <p:cNvPicPr>
            <a:picLocks noChangeAspect="1"/>
          </p:cNvPicPr>
          <p:nvPr/>
        </p:nvPicPr>
        <p:blipFill>
          <a:blip r:embed="rId13">
            <a:lum/>
            <a:alphaModFix/>
          </a:blip>
          <a:srcRect/>
          <a:stretch>
            <a:fillRect/>
          </a:stretch>
        </p:blipFill>
        <p:spPr>
          <a:xfrm>
            <a:off x="5393880" y="204480"/>
            <a:ext cx="1329480" cy="1955160"/>
          </a:xfrm>
          <a:prstGeom prst="rect">
            <a:avLst/>
          </a:prstGeom>
          <a:noFill/>
          <a:ln>
            <a:noFill/>
          </a:ln>
        </p:spPr>
      </p:pic>
      <p:sp>
        <p:nvSpPr>
          <p:cNvPr id="8" name="Teksto vietos rezervavimo ženklas 7"/>
          <p:cNvSpPr txBox="1">
            <a:spLocks noGrp="1"/>
          </p:cNvSpPr>
          <p:nvPr>
            <p:ph type="body" idx="1"/>
          </p:nvPr>
        </p:nvSpPr>
        <p:spPr>
          <a:xfrm>
            <a:off x="609480" y="1604520"/>
            <a:ext cx="10972440" cy="3977279"/>
          </a:xfrm>
          <a:prstGeom prst="rect">
            <a:avLst/>
          </a:prstGeom>
          <a:noFill/>
          <a:ln>
            <a:noFill/>
          </a:ln>
        </p:spPr>
        <p:txBody>
          <a:bodyPr vert="horz" lIns="0" tIns="0" rIns="0" bIns="0"/>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1">
        <a:lnSpc>
          <a:spcPct val="100000"/>
        </a:lnSpc>
        <a:spcBef>
          <a:spcPts val="0"/>
        </a:spcBef>
        <a:spcAft>
          <a:spcPts val="0"/>
        </a:spcAft>
        <a:buNone/>
        <a:tabLst/>
        <a:defRPr lang="lt-LT" sz="4800" b="1" i="0" u="none" strike="noStrike" kern="1200" cap="none" spc="0" baseline="0">
          <a:ln>
            <a:noFill/>
          </a:ln>
          <a:solidFill>
            <a:srgbClr val="262626"/>
          </a:solidFill>
          <a:highlight>
            <a:scrgbClr r="0" g="0" b="0">
              <a:alpha val="0"/>
            </a:scrgbClr>
          </a:highlight>
          <a:latin typeface="Arial Narrow" pitchFamily="34"/>
          <a:ea typeface="Open Sans Condensed" pitchFamily="49"/>
          <a:cs typeface="Open Sans Condensed" pitchFamily="34"/>
        </a:defRPr>
      </a:lvl1pPr>
    </p:titleStyle>
    <p:bodyStyle>
      <a:lvl1pPr algn="l" rtl="0" hangingPunct="1">
        <a:lnSpc>
          <a:spcPct val="90000"/>
        </a:lnSpc>
        <a:spcBef>
          <a:spcPts val="1417"/>
        </a:spcBef>
        <a:spcAft>
          <a:spcPts val="0"/>
        </a:spcAft>
        <a:tabLst/>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60000" y="360000"/>
            <a:ext cx="10799640" cy="899639"/>
          </a:xfrm>
          <a:prstGeom prst="rect">
            <a:avLst/>
          </a:prstGeom>
          <a:noFill/>
          <a:ln>
            <a:noFill/>
          </a:ln>
        </p:spPr>
        <p:txBody>
          <a:bodyPr vert="horz" wrap="square" lIns="36000" tIns="36000" rIns="36000" bIns="3600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lt-LT"/>
              <a:t>Spustelėję redag. ruoš. pavad. stilių</a:t>
            </a:r>
          </a:p>
        </p:txBody>
      </p:sp>
      <p:sp>
        <p:nvSpPr>
          <p:cNvPr id="3" name="Turinio vietos rezervavimo ženklas 2"/>
          <p:cNvSpPr txBox="1">
            <a:spLocks noGrp="1"/>
          </p:cNvSpPr>
          <p:nvPr>
            <p:ph type="body" idx="1"/>
          </p:nvPr>
        </p:nvSpPr>
        <p:spPr>
          <a:xfrm>
            <a:off x="360000" y="1440000"/>
            <a:ext cx="11519640" cy="4859640"/>
          </a:xfrm>
          <a:prstGeom prst="rect">
            <a:avLst/>
          </a:prstGeom>
          <a:noFill/>
          <a:ln>
            <a:noFill/>
          </a:ln>
        </p:spPr>
        <p:txBody>
          <a:bodyPr vert="horz" wrap="square" lIns="36000" tIns="36000" rIns="36000" bIns="36000" anchor="t"/>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p:cNvSpPr txBox="1">
            <a:spLocks noGrp="1"/>
          </p:cNvSpPr>
          <p:nvPr>
            <p:ph type="dt" sz="half" idx="2"/>
          </p:nvPr>
        </p:nvSpPr>
        <p:spPr>
          <a:xfrm>
            <a:off x="360000" y="6480000"/>
            <a:ext cx="1079639" cy="179640"/>
          </a:xfrm>
          <a:prstGeom prst="rect">
            <a:avLst/>
          </a:prstGeom>
          <a:noFill/>
          <a:ln>
            <a:noFill/>
          </a:ln>
        </p:spPr>
        <p:txBody>
          <a:bodyPr wrap="square" lIns="36000" tIns="36000" rIns="36000" bIns="36000" anchor="ctr" anchorCtr="0"/>
          <a:lstStyle>
            <a:lvl1pPr marL="0" marR="0" lvl="0" indent="0" algn="l" rtl="0" hangingPunct="1">
              <a:lnSpc>
                <a:spcPct val="100000"/>
              </a:lnSpc>
              <a:spcBef>
                <a:spcPts val="0"/>
              </a:spcBef>
              <a:spcAft>
                <a:spcPts val="0"/>
              </a:spcAft>
              <a:buNone/>
              <a:tabLst/>
              <a:defRPr lang="lt-LT" sz="1100" b="0" i="0" u="none" strike="noStrike" kern="1200" cap="none" spc="0" baseline="0">
                <a:solidFill>
                  <a:srgbClr val="808080"/>
                </a:solidFill>
                <a:latin typeface="Arial Narrow" pitchFamily="34"/>
                <a:ea typeface="Segoe UI" pitchFamily="2"/>
                <a:cs typeface="Tahoma" pitchFamily="2"/>
              </a:defRPr>
            </a:lvl1pPr>
          </a:lstStyle>
          <a:p>
            <a:pPr lvl="0"/>
            <a:fld id="{88F13167-5F6F-41FA-A025-19D895BBD4E9}" type="datetime1">
              <a:rPr lang="lt-LT"/>
              <a:pPr lvl="0"/>
              <a:t>2017/7/5</a:t>
            </a:fld>
            <a:endParaRPr lang="lt-LT"/>
          </a:p>
        </p:txBody>
      </p:sp>
      <p:sp>
        <p:nvSpPr>
          <p:cNvPr id="5" name="Poraštės vietos rezervavimo ženklas 4"/>
          <p:cNvSpPr txBox="1">
            <a:spLocks noGrp="1"/>
          </p:cNvSpPr>
          <p:nvPr>
            <p:ph type="ftr" sz="quarter" idx="3"/>
          </p:nvPr>
        </p:nvSpPr>
        <p:spPr>
          <a:xfrm>
            <a:off x="1800000" y="6480000"/>
            <a:ext cx="8639640" cy="179640"/>
          </a:xfrm>
          <a:prstGeom prst="rect">
            <a:avLst/>
          </a:prstGeom>
          <a:noFill/>
          <a:ln>
            <a:noFill/>
          </a:ln>
        </p:spPr>
        <p:txBody>
          <a:bodyPr wrap="square" lIns="36000" tIns="36000" rIns="36000" bIns="36000" anchor="ctr" anchorCtr="0"/>
          <a:lstStyle>
            <a:lvl1pPr lvl="0" rtl="0" hangingPunct="0">
              <a:buNone/>
              <a:tabLst/>
              <a:defRPr lang="lt-LT" sz="2400" kern="1200">
                <a:latin typeface="Liberation Serif" pitchFamily="18"/>
                <a:ea typeface="Segoe UI" pitchFamily="2"/>
                <a:cs typeface="Tahoma" pitchFamily="2"/>
              </a:defRPr>
            </a:lvl1pPr>
          </a:lstStyle>
          <a:p>
            <a:pPr lvl="0"/>
            <a:endParaRPr lang="lt-LT"/>
          </a:p>
        </p:txBody>
      </p:sp>
      <p:sp>
        <p:nvSpPr>
          <p:cNvPr id="6" name="Skaidrės numerio vietos rezervavimo ženklas 5"/>
          <p:cNvSpPr txBox="1">
            <a:spLocks noGrp="1"/>
          </p:cNvSpPr>
          <p:nvPr>
            <p:ph type="sldNum" sz="quarter" idx="4"/>
          </p:nvPr>
        </p:nvSpPr>
        <p:spPr>
          <a:xfrm>
            <a:off x="10800000" y="6480000"/>
            <a:ext cx="1079639" cy="179640"/>
          </a:xfrm>
          <a:prstGeom prst="rect">
            <a:avLst/>
          </a:prstGeom>
          <a:noFill/>
          <a:ln>
            <a:noFill/>
          </a:ln>
        </p:spPr>
        <p:txBody>
          <a:bodyPr wrap="square" lIns="36000" tIns="36000" rIns="36000" bIns="36000" anchor="ctr" anchorCtr="0"/>
          <a:lstStyle>
            <a:lvl1pPr marL="0" marR="0" lvl="0" indent="0" algn="r" rtl="0" hangingPunct="1">
              <a:lnSpc>
                <a:spcPct val="100000"/>
              </a:lnSpc>
              <a:spcBef>
                <a:spcPts val="0"/>
              </a:spcBef>
              <a:spcAft>
                <a:spcPts val="0"/>
              </a:spcAft>
              <a:buNone/>
              <a:tabLst/>
              <a:defRPr lang="lt-LT" sz="1100" b="0" i="0" u="none" strike="noStrike" kern="1200" cap="none" spc="0" baseline="0">
                <a:solidFill>
                  <a:srgbClr val="808080"/>
                </a:solidFill>
                <a:latin typeface="Arial Narrow" pitchFamily="34"/>
                <a:ea typeface="Segoe UI" pitchFamily="2"/>
                <a:cs typeface="Tahoma" pitchFamily="2"/>
              </a:defRPr>
            </a:lvl1pPr>
          </a:lstStyle>
          <a:p>
            <a:pPr lvl="0"/>
            <a:fld id="{766386C2-DE57-4F3E-B7CC-E67FD198DEED}" type="slidenum">
              <a:t>‹#›</a:t>
            </a:fld>
            <a:endParaRPr lang="lt-LT"/>
          </a:p>
        </p:txBody>
      </p:sp>
      <p:sp>
        <p:nvSpPr>
          <p:cNvPr id="7" name="Straight Connector 7"/>
          <p:cNvSpPr/>
          <p:nvPr/>
        </p:nvSpPr>
        <p:spPr>
          <a:xfrm>
            <a:off x="360000" y="1350000"/>
            <a:ext cx="11520000" cy="360"/>
          </a:xfrm>
          <a:prstGeom prst="line">
            <a:avLst/>
          </a:prstGeom>
          <a:noFill/>
          <a:ln w="6480">
            <a:solidFill>
              <a:srgbClr val="BFBFBF"/>
            </a:solidFill>
            <a:prstDash val="solid"/>
            <a:miter/>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lt-LT" sz="1800" b="0" i="0" u="none" strike="noStrike" kern="1200" cap="none">
              <a:ln>
                <a:noFill/>
              </a:ln>
              <a:latin typeface="Liberation Sans" pitchFamily="18"/>
              <a:ea typeface="Microsoft YaHei" pitchFamily="2"/>
              <a:cs typeface="Lucida Sans" pitchFamily="2"/>
            </a:endParaRPr>
          </a:p>
        </p:txBody>
      </p:sp>
      <p:sp>
        <p:nvSpPr>
          <p:cNvPr id="8" name="Straight Connector 8"/>
          <p:cNvSpPr/>
          <p:nvPr/>
        </p:nvSpPr>
        <p:spPr>
          <a:xfrm>
            <a:off x="360000" y="6390000"/>
            <a:ext cx="11520000" cy="360"/>
          </a:xfrm>
          <a:prstGeom prst="line">
            <a:avLst/>
          </a:prstGeom>
          <a:noFill/>
          <a:ln w="6480">
            <a:solidFill>
              <a:srgbClr val="BFBFBF"/>
            </a:solidFill>
            <a:prstDash val="solid"/>
            <a:miter/>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lt-LT" sz="1800" b="0" i="0" u="none" strike="noStrike" kern="1200" cap="none">
              <a:ln>
                <a:noFill/>
              </a:ln>
              <a:latin typeface="Liberation Sans" pitchFamily="18"/>
              <a:ea typeface="Microsoft YaHei" pitchFamily="2"/>
              <a:cs typeface="Lucida Sans" pitchFamily="2"/>
            </a:endParaRPr>
          </a:p>
        </p:txBody>
      </p:sp>
      <p:pic>
        <p:nvPicPr>
          <p:cNvPr id="9" name="Picture 10"/>
          <p:cNvPicPr>
            <a:picLocks noChangeAspect="1"/>
          </p:cNvPicPr>
          <p:nvPr/>
        </p:nvPicPr>
        <p:blipFill>
          <a:blip r:embed="rId13">
            <a:lum/>
            <a:alphaModFix/>
          </a:blip>
          <a:srcRect/>
          <a:stretch>
            <a:fillRect/>
          </a:stretch>
        </p:blipFill>
        <p:spPr>
          <a:xfrm>
            <a:off x="11268000" y="360000"/>
            <a:ext cx="611640" cy="899639"/>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lnSpc>
          <a:spcPct val="100000"/>
        </a:lnSpc>
        <a:spcBef>
          <a:spcPts val="0"/>
        </a:spcBef>
        <a:spcAft>
          <a:spcPts val="0"/>
        </a:spcAft>
        <a:buNone/>
        <a:tabLst/>
        <a:defRPr lang="lt-LT" sz="3200" b="1" i="0" u="none" strike="noStrike" kern="1200" cap="none" spc="0" baseline="0">
          <a:ln>
            <a:noFill/>
          </a:ln>
          <a:solidFill>
            <a:srgbClr val="262626"/>
          </a:solidFill>
          <a:highlight>
            <a:scrgbClr r="0" g="0" b="0">
              <a:alpha val="0"/>
            </a:scrgbClr>
          </a:highlight>
          <a:latin typeface="Arial Narrow" pitchFamily="34"/>
          <a:ea typeface="Open Sans Condensed" pitchFamily="49"/>
          <a:cs typeface="Open Sans Condensed" pitchFamily="34"/>
        </a:defRPr>
      </a:lvl1pPr>
    </p:titleStyle>
    <p:bodyStyle>
      <a:lvl1pPr marL="0" marR="0" lvl="0" indent="0" algn="l" rtl="0" hangingPunct="1">
        <a:lnSpc>
          <a:spcPct val="100000"/>
        </a:lnSpc>
        <a:spcBef>
          <a:spcPts val="1001"/>
        </a:spcBef>
        <a:spcAft>
          <a:spcPts val="0"/>
        </a:spcAft>
        <a:buClr>
          <a:srgbClr val="262626"/>
        </a:buClr>
        <a:buSzPct val="100000"/>
        <a:buFont typeface="Arial" pitchFamily="34"/>
        <a:buChar char="•"/>
        <a:tabLst/>
        <a:defRPr lang="lt-LT" sz="2400" b="0" i="0" u="none" strike="noStrike" cap="none" spc="0" baseline="0">
          <a:solidFill>
            <a:srgbClr val="262626"/>
          </a:solidFill>
          <a:latin typeface="Arial Narrow" pitchFamily="34"/>
          <a:cs typeface="Arial" pitchFamily="34"/>
        </a:defRPr>
      </a:lvl1pPr>
      <a:lvl2pPr marL="0" marR="0" lvl="1" indent="0" algn="l" rtl="0" hangingPunct="1">
        <a:lnSpc>
          <a:spcPct val="100000"/>
        </a:lnSpc>
        <a:spcBef>
          <a:spcPts val="499"/>
        </a:spcBef>
        <a:spcAft>
          <a:spcPts val="0"/>
        </a:spcAft>
        <a:buClr>
          <a:srgbClr val="262626"/>
        </a:buClr>
        <a:buSzPct val="100000"/>
        <a:buFont typeface="Arial" pitchFamily="34"/>
        <a:buChar char="•"/>
        <a:tabLst/>
        <a:defRPr lang="lt-LT" sz="2200" b="0" i="0" u="none" strike="noStrike" cap="none" spc="0" baseline="0">
          <a:solidFill>
            <a:srgbClr val="262626"/>
          </a:solidFill>
          <a:latin typeface="Arial Narrow" pitchFamily="34"/>
          <a:cs typeface="Arial" pitchFamily="34"/>
        </a:defRPr>
      </a:lvl2pPr>
      <a:lvl3pPr marL="0" marR="0" lvl="2" indent="0" algn="l" rtl="0" hangingPunct="1">
        <a:lnSpc>
          <a:spcPct val="100000"/>
        </a:lnSpc>
        <a:spcBef>
          <a:spcPts val="499"/>
        </a:spcBef>
        <a:spcAft>
          <a:spcPts val="0"/>
        </a:spcAft>
        <a:buClr>
          <a:srgbClr val="262626"/>
        </a:buClr>
        <a:buSzPct val="100000"/>
        <a:buFont typeface="Arial" pitchFamily="34"/>
        <a:buChar char="•"/>
        <a:tabLst/>
        <a:defRPr lang="lt-LT" sz="1800" b="0" i="0" u="none" strike="noStrike" cap="none" spc="0" baseline="0">
          <a:solidFill>
            <a:srgbClr val="262626"/>
          </a:solidFill>
          <a:latin typeface="Arial Narrow" pitchFamily="34"/>
          <a:cs typeface="Arial" pitchFamily="34"/>
        </a:defRPr>
      </a:lvl3pPr>
      <a:lvl4pPr marL="0" marR="0" lvl="3" indent="0" algn="l" rtl="0" hangingPunct="1">
        <a:lnSpc>
          <a:spcPct val="100000"/>
        </a:lnSpc>
        <a:spcBef>
          <a:spcPts val="499"/>
        </a:spcBef>
        <a:spcAft>
          <a:spcPts val="0"/>
        </a:spcAft>
        <a:buClr>
          <a:srgbClr val="262626"/>
        </a:buClr>
        <a:buSzPct val="100000"/>
        <a:buFont typeface="Arial" pitchFamily="34"/>
        <a:buChar char="•"/>
        <a:tabLst/>
        <a:defRPr lang="lt-LT" sz="1600" b="0" i="0" u="none" strike="noStrike" cap="none" spc="0" baseline="0">
          <a:solidFill>
            <a:srgbClr val="262626"/>
          </a:solidFill>
          <a:latin typeface="Arial Narrow" pitchFamily="34"/>
          <a:cs typeface="Arial" pitchFamily="34"/>
        </a:defRPr>
      </a:lvl4pPr>
      <a:lvl5pPr marL="0" marR="0" lvl="4" indent="0" algn="l" rtl="0" hangingPunct="1">
        <a:lnSpc>
          <a:spcPct val="100000"/>
        </a:lnSpc>
        <a:spcBef>
          <a:spcPts val="499"/>
        </a:spcBef>
        <a:spcAft>
          <a:spcPts val="0"/>
        </a:spcAft>
        <a:buClr>
          <a:srgbClr val="262626"/>
        </a:buClr>
        <a:buSzPct val="100000"/>
        <a:buFont typeface="Arial" pitchFamily="34"/>
        <a:buChar char="•"/>
        <a:tabLst/>
        <a:defRPr lang="lt-LT" sz="1400" b="0" i="0" u="none" strike="noStrike" cap="none" spc="0" baseline="0">
          <a:solidFill>
            <a:srgbClr val="262626"/>
          </a:solidFill>
          <a:latin typeface="Arial Narrow" pitchFamily="34"/>
          <a:cs typeface="Arial" pitchFamily="34"/>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
            </a:r>
            <a:br>
              <a:rPr lang="lt-LT"/>
            </a:br>
            <a:r>
              <a:rPr lang="lt-LT"/>
              <a:t>Neteisėto turinio platinimo internetu užkardymo galimybės ir rezultatai</a:t>
            </a:r>
          </a:p>
        </p:txBody>
      </p:sp>
      <p:sp>
        <p:nvSpPr>
          <p:cNvPr id="3" name="Paantraštė 5"/>
          <p:cNvSpPr txBox="1">
            <a:spLocks noGrp="1"/>
          </p:cNvSpPr>
          <p:nvPr>
            <p:ph type="subTitle" idx="4294967295"/>
          </p:nvPr>
        </p:nvSpPr>
        <p:spPr>
          <a:xfrm>
            <a:off x="720000" y="4320000"/>
            <a:ext cx="10799640" cy="1439639"/>
          </a:xfrm>
        </p:spPr>
        <p:txBody>
          <a:bodyPr wrap="square" lIns="36000" tIns="36000" rIns="36000" bIns="36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lnSpc>
                <a:spcPct val="100000"/>
              </a:lnSpc>
              <a:spcBef>
                <a:spcPts val="1001"/>
              </a:spcBef>
              <a:buNone/>
              <a:tabLst>
                <a:tab pos="0" algn="l"/>
              </a:tabLst>
            </a:pPr>
            <a:endParaRPr lang="lt-LT"/>
          </a:p>
          <a:p>
            <a:pPr marL="0" lvl="0" indent="0" algn="ctr">
              <a:lnSpc>
                <a:spcPct val="100000"/>
              </a:lnSpc>
              <a:spcBef>
                <a:spcPts val="1001"/>
              </a:spcBef>
              <a:buNone/>
              <a:tabLst>
                <a:tab pos="0" algn="l"/>
              </a:tabLst>
            </a:pPr>
            <a:endParaRPr lang="lt-LT"/>
          </a:p>
          <a:p>
            <a:pPr marL="0" lvl="0" indent="0" algn="ctr">
              <a:lnSpc>
                <a:spcPct val="100000"/>
              </a:lnSpc>
              <a:spcBef>
                <a:spcPts val="1001"/>
              </a:spcBef>
              <a:buNone/>
              <a:tabLst>
                <a:tab pos="0" algn="l"/>
              </a:tabLst>
            </a:pPr>
            <a:r>
              <a:rPr lang="lt-LT"/>
              <a:t>2017</a:t>
            </a:r>
          </a:p>
        </p:txBody>
      </p:sp>
      <p:sp>
        <p:nvSpPr>
          <p:cNvPr id="4" name="Footer Placeholder 3"/>
          <p:cNvSpPr txBox="1">
            <a:spLocks noGrp="1"/>
          </p:cNvSpPr>
          <p:nvPr>
            <p:ph type="ftr" sz="quarter" idx="9"/>
          </p:nvPr>
        </p:nvSpPr>
        <p:spPr>
          <a:xfrm>
            <a:off x="1800000" y="6480000"/>
            <a:ext cx="8639640" cy="179640"/>
          </a:xfrm>
          <a:prstGeom prst="rect">
            <a:avLst/>
          </a:prstGeom>
          <a:noFill/>
          <a:ln>
            <a:noFill/>
          </a:ln>
        </p:spPr>
        <p:txBody>
          <a:bodyPr wrap="square" lIns="36000" tIns="36000" rIns="36000" bIns="36000" anchor="ctr" anchorCtr="0"/>
          <a:lstStyle/>
          <a:p>
            <a:pPr lvl="0" algn="ctr"/>
            <a:r>
              <a:rPr lang="lt-LT" sz="1100">
                <a:solidFill>
                  <a:srgbClr val="808080"/>
                </a:solidFill>
                <a:latin typeface="Arial Narrow" pitchFamily="34"/>
                <a:cs typeface="Tahoma" pitchFamily="2"/>
              </a:rPr>
              <a:t>Jolita Kančauskienė</a:t>
            </a:r>
          </a:p>
        </p:txBody>
      </p:sp>
      <p:sp>
        <p:nvSpPr>
          <p:cNvPr id="5" name="Slide Number Placeholder 2"/>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D8769252-05BA-4944-B00B-1A7EB6171984}" type="slidenum">
              <a:t>1</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cs typeface="Times New Roman" pitchFamily="18"/>
              </a:rPr>
              <a:t>Svetainės, teikiančios audiovizualinio turinio dalinimosi paslaugas (torrentai)</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548640" lvl="0" indent="179280" algn="just" hangingPunct="0">
              <a:lnSpc>
                <a:spcPct val="100000"/>
              </a:lnSpc>
              <a:spcBef>
                <a:spcPts val="1001"/>
              </a:spcBef>
              <a:buNone/>
              <a:tabLst>
                <a:tab pos="548640" algn="l"/>
              </a:tabLst>
            </a:pPr>
            <a:r>
              <a:rPr lang="lt-LT">
                <a:cs typeface="Times New Roman" pitchFamily="18"/>
              </a:rPr>
              <a:t>4 svetainės:</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Populiariausia – Linkomanija. Narystė – nemokama, yra galimybė paremti puslapį per „Paysera“ sistemą.</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Svetainės lankomumas –102.000 unikalūs lankytojai per dieną.</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Yra svetainių, kuriose narystė mokama - užsakoma sms žinute.</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Svetainės viduje taip pat galima pirkti lojalumo taškus apmokant per „Paysera“ sistemą. Šių svetainių lankomumas – iki 41.000 unikalių lankytojų per dieną.</a:t>
            </a: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271B5E91-7346-44E9-8DB5-952F5CCA3746}" type="slidenum">
              <a:t>10</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Neteisėtos interneto rinkos vertė">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cs typeface="Times New Roman" pitchFamily="18"/>
              </a:rPr>
              <a:t>Neteisėtos interneto rinkos vertė</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0"/>
              </a:spcBef>
              <a:buSzPct val="100000"/>
              <a:buFont typeface="Wingdings" pitchFamily="2"/>
              <a:buChar char=""/>
            </a:pPr>
            <a:r>
              <a:rPr lang="lt-LT">
                <a:cs typeface="Times New Roman" pitchFamily="18"/>
              </a:rPr>
              <a:t>500.000 – tiek vartotojų bent kartą mokėjo už neteisėtą turinį. Didžioji šių vartotojų dalis neteisėtu turiniu naudojasi nuolat.</a:t>
            </a:r>
          </a:p>
          <a:p>
            <a:pPr marL="0" lvl="0" indent="0" algn="just" hangingPunct="0">
              <a:lnSpc>
                <a:spcPct val="100000"/>
              </a:lnSpc>
              <a:spcBef>
                <a:spcPts val="0"/>
              </a:spcBef>
              <a:buNone/>
            </a:pPr>
            <a:endParaRPr lang="lt-LT">
              <a:cs typeface="Times New Roman" pitchFamily="18"/>
            </a:endParaRPr>
          </a:p>
          <a:p>
            <a:pPr marL="0" lvl="0" indent="0" algn="just" hangingPunct="0">
              <a:lnSpc>
                <a:spcPct val="100000"/>
              </a:lnSpc>
              <a:spcBef>
                <a:spcPts val="0"/>
              </a:spcBef>
              <a:buSzPct val="100000"/>
              <a:buFont typeface="Wingdings" pitchFamily="2"/>
              <a:buChar char=""/>
              <a:tabLst>
                <a:tab pos="1891080" algn="l"/>
                <a:tab pos="1981080" algn="l"/>
              </a:tabLst>
            </a:pPr>
            <a:r>
              <a:rPr lang="lt-LT">
                <a:cs typeface="Times New Roman" pitchFamily="18"/>
              </a:rPr>
              <a:t>„Online“ tinklalapių pajamos apie 80.000 EUR/mėn.</a:t>
            </a:r>
          </a:p>
          <a:p>
            <a:pPr marL="0" lvl="0" indent="0" algn="just" hangingPunct="0">
              <a:lnSpc>
                <a:spcPct val="100000"/>
              </a:lnSpc>
              <a:spcBef>
                <a:spcPts val="0"/>
              </a:spcBef>
              <a:buNone/>
              <a:tabLst>
                <a:tab pos="1891080" algn="l"/>
                <a:tab pos="1981080" algn="l"/>
              </a:tabLst>
            </a:pPr>
            <a:endParaRPr lang="lt-LT">
              <a:cs typeface="Times New Roman" pitchFamily="18"/>
            </a:endParaRPr>
          </a:p>
          <a:p>
            <a:pPr marL="0" lvl="0" indent="0" algn="just" hangingPunct="0">
              <a:lnSpc>
                <a:spcPct val="100000"/>
              </a:lnSpc>
              <a:spcBef>
                <a:spcPts val="0"/>
              </a:spcBef>
              <a:buSzPct val="100000"/>
              <a:buFont typeface="Wingdings" pitchFamily="2"/>
              <a:buChar char=""/>
              <a:tabLst>
                <a:tab pos="1891080" algn="l"/>
                <a:tab pos="1981080" algn="l"/>
              </a:tabLst>
            </a:pPr>
            <a:r>
              <a:rPr lang="lt-LT">
                <a:cs typeface="Times New Roman" pitchFamily="18"/>
              </a:rPr>
              <a:t>„Torrent“ pajamos apie 10.000 EUR/mėn.</a:t>
            </a:r>
          </a:p>
          <a:p>
            <a:pPr marL="0" lvl="0" indent="0" algn="just" hangingPunct="0">
              <a:lnSpc>
                <a:spcPct val="100000"/>
              </a:lnSpc>
              <a:spcBef>
                <a:spcPts val="0"/>
              </a:spcBef>
              <a:buNone/>
              <a:tabLst>
                <a:tab pos="1891080" algn="l"/>
                <a:tab pos="1981080" algn="l"/>
              </a:tabLst>
            </a:pPr>
            <a:endParaRPr lang="lt-LT">
              <a:cs typeface="Times New Roman" pitchFamily="18"/>
            </a:endParaRPr>
          </a:p>
          <a:p>
            <a:pPr marL="0" lvl="0" indent="0" algn="just" hangingPunct="0">
              <a:lnSpc>
                <a:spcPct val="100000"/>
              </a:lnSpc>
              <a:spcBef>
                <a:spcPts val="0"/>
              </a:spcBef>
              <a:buSzPct val="100000"/>
              <a:buFont typeface="Wingdings" pitchFamily="2"/>
              <a:buChar char=""/>
              <a:tabLst>
                <a:tab pos="1891080" algn="l"/>
                <a:tab pos="1981080" algn="l"/>
              </a:tabLst>
            </a:pPr>
            <a:r>
              <a:rPr lang="lt-LT">
                <a:cs typeface="Times New Roman" pitchFamily="18"/>
              </a:rPr>
              <a:t>Iš reklamos gaunama dar apie 35.000 EUR/mėn.</a:t>
            </a:r>
          </a:p>
          <a:p>
            <a:pPr marL="0" lvl="0" indent="0" algn="just" hangingPunct="0">
              <a:lnSpc>
                <a:spcPct val="100000"/>
              </a:lnSpc>
              <a:spcBef>
                <a:spcPts val="0"/>
              </a:spcBef>
              <a:buNone/>
              <a:tabLst>
                <a:tab pos="1891080" algn="l"/>
                <a:tab pos="1981080" algn="l"/>
              </a:tabLst>
            </a:pPr>
            <a:endParaRPr lang="lt-LT">
              <a:cs typeface="Times New Roman" pitchFamily="18"/>
            </a:endParaRPr>
          </a:p>
          <a:p>
            <a:pPr marL="0" lvl="0" indent="0" algn="just" hangingPunct="0">
              <a:lnSpc>
                <a:spcPct val="100000"/>
              </a:lnSpc>
              <a:spcBef>
                <a:spcPts val="0"/>
              </a:spcBef>
              <a:buSzPct val="100000"/>
              <a:buFont typeface="Wingdings" pitchFamily="2"/>
              <a:buChar char=""/>
              <a:tabLst>
                <a:tab pos="1891080" algn="l"/>
                <a:tab pos="1981080" algn="l"/>
              </a:tabLst>
            </a:pPr>
            <a:r>
              <a:rPr lang="lt-LT">
                <a:cs typeface="Times New Roman" pitchFamily="18"/>
              </a:rPr>
              <a:t>Tad neteisėtos Lietuvos interneto rinkos dydis pinigine verte yra ne mažiau negu 120.000 EUR per mėn. arba 1.440.000 EUR per metus.</a:t>
            </a:r>
          </a:p>
          <a:p>
            <a:pPr marL="0" lvl="0" indent="0" algn="just" hangingPunct="0">
              <a:lnSpc>
                <a:spcPct val="100000"/>
              </a:lnSpc>
              <a:spcBef>
                <a:spcPts val="0"/>
              </a:spcBef>
              <a:buNone/>
              <a:tabLst>
                <a:tab pos="0" algn="l"/>
              </a:tabLst>
            </a:pPr>
            <a:endParaRPr lang="lt-LT">
              <a:cs typeface="Times New Roman" pitchFamily="18"/>
            </a:endParaRPr>
          </a:p>
          <a:p>
            <a:pPr marL="0" lvl="0" indent="0" algn="r" hangingPunct="0">
              <a:lnSpc>
                <a:spcPct val="100000"/>
              </a:lnSpc>
              <a:spcBef>
                <a:spcPts val="0"/>
              </a:spcBef>
              <a:buNone/>
              <a:tabLst>
                <a:tab pos="0" algn="l"/>
              </a:tabLst>
            </a:pPr>
            <a:r>
              <a:rPr lang="lt-LT" sz="2000">
                <a:cs typeface="Times New Roman" pitchFamily="18"/>
              </a:rPr>
              <a:t>Šaltinis – Intelektinės nuosavybės apsaugos centras (INAC)</a:t>
            </a: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A320CC32-ABEB-4996-86D2-A4477A7C76B5}" type="slidenum">
              <a:t>11</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Žala valstybės biudžetui">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Žala valstybės biudžetui</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914400" lvl="0" indent="457200" algn="just" hangingPunct="0">
              <a:lnSpc>
                <a:spcPct val="100000"/>
              </a:lnSpc>
              <a:spcBef>
                <a:spcPts val="1001"/>
              </a:spcBef>
              <a:buNone/>
              <a:tabLst>
                <a:tab pos="914400" algn="l"/>
              </a:tabLst>
            </a:pPr>
            <a:r>
              <a:rPr lang="lt-LT">
                <a:cs typeface="Times New Roman" pitchFamily="18"/>
              </a:rPr>
              <a:t>VMI atliktas tyrimas rodo:</a:t>
            </a:r>
          </a:p>
          <a:p>
            <a:pPr marL="914400" lvl="0" indent="457200" algn="just" hangingPunct="0">
              <a:lnSpc>
                <a:spcPct val="100000"/>
              </a:lnSpc>
              <a:spcBef>
                <a:spcPts val="1001"/>
              </a:spcBef>
              <a:buNone/>
              <a:tabLst>
                <a:tab pos="914400" algn="l"/>
              </a:tabLst>
            </a:pPr>
            <a:endParaRPr lang="lt-LT">
              <a:cs typeface="Times New Roman" pitchFamily="18"/>
            </a:endParaRP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Intelektinės nuosavybės pažeidimų internete mastas yra labai didelis.</a:t>
            </a:r>
          </a:p>
          <a:p>
            <a:pPr marL="0" lvl="0" indent="0" algn="just" hangingPunct="0">
              <a:lnSpc>
                <a:spcPct val="100000"/>
              </a:lnSpc>
              <a:spcBef>
                <a:spcPts val="1001"/>
              </a:spcBef>
              <a:buClr>
                <a:srgbClr val="000000"/>
              </a:buClr>
              <a:buSzPct val="100000"/>
              <a:buFont typeface="Wingdings" pitchFamily="2"/>
              <a:buChar char=""/>
              <a:tabLst>
                <a:tab pos="0" algn="l"/>
              </a:tabLst>
            </a:pPr>
            <a:r>
              <a:rPr lang="lt-LT">
                <a:solidFill>
                  <a:srgbClr val="000000"/>
                </a:solidFill>
                <a:cs typeface="Times New Roman" pitchFamily="18"/>
              </a:rPr>
              <a:t>Ši neteisėta veikla neša didelę finansinę naudą.</a:t>
            </a:r>
          </a:p>
          <a:p>
            <a:pPr marL="0" lvl="0" indent="0" algn="just" hangingPunct="0">
              <a:lnSpc>
                <a:spcPct val="100000"/>
              </a:lnSpc>
              <a:spcBef>
                <a:spcPts val="1001"/>
              </a:spcBef>
              <a:buClr>
                <a:srgbClr val="000000"/>
              </a:buClr>
              <a:buSzPct val="100000"/>
              <a:buFont typeface="Wingdings" pitchFamily="2"/>
              <a:buChar char=""/>
              <a:tabLst>
                <a:tab pos="0" algn="l"/>
              </a:tabLst>
            </a:pPr>
            <a:r>
              <a:rPr lang="lt-LT">
                <a:solidFill>
                  <a:srgbClr val="000000"/>
                </a:solidFill>
                <a:cs typeface="Times New Roman" pitchFamily="18"/>
              </a:rPr>
              <a:t>Gaunamos iš šios veiklos pajamos nedeklaruojamos, nuslepiamos ženklios sumos mokesčių.</a:t>
            </a:r>
          </a:p>
          <a:p>
            <a:pPr marL="0" lvl="0" indent="0" algn="just" hangingPunct="0">
              <a:lnSpc>
                <a:spcPct val="100000"/>
              </a:lnSpc>
              <a:spcBef>
                <a:spcPts val="1001"/>
              </a:spcBef>
              <a:buClr>
                <a:srgbClr val="000000"/>
              </a:buClr>
              <a:buSzPct val="100000"/>
              <a:buFont typeface="Wingdings" pitchFamily="2"/>
              <a:buChar char=""/>
              <a:tabLst>
                <a:tab pos="0" algn="l"/>
              </a:tabLst>
            </a:pPr>
            <a:r>
              <a:rPr lang="lt-LT">
                <a:solidFill>
                  <a:srgbClr val="000000"/>
                </a:solidFill>
                <a:cs typeface="Times New Roman" pitchFamily="18"/>
              </a:rPr>
              <a:t>Nusikaltimai intelektinei nuosavybei daro žalą ne tik autoriams bei teisių turėtojams, bet ir finansinę žalą valstybei.</a:t>
            </a:r>
          </a:p>
          <a:p>
            <a:pPr marL="914400" lvl="0" indent="457200" algn="just" hangingPunct="0">
              <a:lnSpc>
                <a:spcPct val="100000"/>
              </a:lnSpc>
              <a:spcBef>
                <a:spcPts val="1001"/>
              </a:spcBef>
              <a:buNone/>
              <a:tabLst>
                <a:tab pos="914400" algn="l"/>
              </a:tabLst>
            </a:pPr>
            <a:endParaRPr lang="lt-LT" b="1">
              <a:solidFill>
                <a:srgbClr val="000000"/>
              </a:solidFill>
              <a:cs typeface="Times New Roman" pitchFamily="18"/>
            </a:endParaRPr>
          </a:p>
          <a:p>
            <a:pPr marL="914400" lvl="0" indent="457200" algn="just" hangingPunct="0">
              <a:lnSpc>
                <a:spcPct val="100000"/>
              </a:lnSpc>
              <a:spcBef>
                <a:spcPts val="1001"/>
              </a:spcBef>
              <a:buNone/>
              <a:tabLst>
                <a:tab pos="914400" algn="l"/>
              </a:tabLst>
            </a:pPr>
            <a:r>
              <a:rPr lang="lt-LT">
                <a:cs typeface="Times New Roman" pitchFamily="18"/>
              </a:rPr>
              <a:t>Todėl vyraujanti nuomonė, kad nusikalstamos veikos, pažeidžiančios intelektinės nuosavybės teises – tai veikos be aukos, kurios nepadaro realios žalos, yra neteisinga.</a:t>
            </a: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6B42536C-D952-4F42-B4E0-8D45870070A4}" type="slidenum">
              <a:t>12</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Tarptautiniai teisės aktai">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cs typeface="Times New Roman" pitchFamily="18"/>
              </a:rPr>
              <a:t>Tarptautiniai teisės aktai</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20000"/>
              </a:lnSpc>
              <a:spcBef>
                <a:spcPts val="1001"/>
              </a:spcBef>
              <a:buSzPct val="100000"/>
              <a:buFont typeface="Wingdings" pitchFamily="2"/>
              <a:buChar char=""/>
            </a:pPr>
            <a:r>
              <a:rPr lang="lt-LT" sz="2900"/>
              <a:t>Konvencija dėl Pasaulinės intelektinės nuosavybės organizacijos įsteigimo.</a:t>
            </a:r>
          </a:p>
          <a:p>
            <a:pPr marL="0" lvl="0" indent="0" algn="just" hangingPunct="0">
              <a:lnSpc>
                <a:spcPct val="120000"/>
              </a:lnSpc>
              <a:spcBef>
                <a:spcPts val="1001"/>
              </a:spcBef>
              <a:buSzPct val="100000"/>
              <a:buFont typeface="Wingdings" pitchFamily="2"/>
              <a:buChar char=""/>
            </a:pPr>
            <a:r>
              <a:rPr lang="lt-LT" sz="2900"/>
              <a:t>Lietuva prie Pasaulinės intelektinės nuosavybės organizacijos prisijungė 1992 m. balandžio mėnesį.</a:t>
            </a:r>
          </a:p>
          <a:p>
            <a:pPr marL="0" lvl="0" indent="0" algn="just" hangingPunct="0">
              <a:lnSpc>
                <a:spcPct val="120000"/>
              </a:lnSpc>
              <a:spcBef>
                <a:spcPts val="1001"/>
              </a:spcBef>
              <a:buSzPct val="100000"/>
              <a:buFont typeface="Wingdings" pitchFamily="2"/>
              <a:buChar char=""/>
            </a:pPr>
            <a:r>
              <a:rPr lang="lt-LT" sz="2900"/>
              <a:t>Berno konvencija dėl literatūros ir meno kūrinių apsaugos, Seimo ratifikuota 1996 m. gegužės 28 d. įstatymu Nr. I-1351.</a:t>
            </a:r>
          </a:p>
          <a:p>
            <a:pPr marL="0" lvl="0" indent="0" algn="just" hangingPunct="0">
              <a:lnSpc>
                <a:spcPct val="120000"/>
              </a:lnSpc>
              <a:spcBef>
                <a:spcPts val="1001"/>
              </a:spcBef>
              <a:buSzPct val="100000"/>
              <a:buFont typeface="Wingdings" pitchFamily="2"/>
              <a:buChar char=""/>
            </a:pPr>
            <a:r>
              <a:rPr lang="lt-LT" sz="2900"/>
              <a:t>Tarptautinė Romos konvencija dėl atlikėjų, fonogramų gamintojų ir transliuojančiųjų organizacijų apsaugos, ratifikuota 1998 m. gruodžio 22 d. įstatymu Nr. VIII-1001, Lietuvos Respublikoje įsigaliojo 1999 m. liepos 22 d.</a:t>
            </a:r>
          </a:p>
          <a:p>
            <a:pPr marL="0" lvl="0" indent="0" algn="just" hangingPunct="0">
              <a:lnSpc>
                <a:spcPct val="120000"/>
              </a:lnSpc>
              <a:spcBef>
                <a:spcPts val="1001"/>
              </a:spcBef>
              <a:buSzPct val="100000"/>
              <a:buFont typeface="Wingdings" pitchFamily="2"/>
              <a:buChar char=""/>
            </a:pPr>
            <a:r>
              <a:rPr lang="lt-LT" sz="2900"/>
              <a:t>Ženevos konvencija dėl fonogramų gamintojų apsaugos nuo neteisėto jų fonogramų kopijavimo , ratifikuota 1999 m. balandžio 13 d. įstatymu Nr. VIII-1140, Lietuvos Respublikoje įsigaliojo 2000 m. sausio 27 d.</a:t>
            </a:r>
          </a:p>
          <a:p>
            <a:pPr marL="0" lvl="0" indent="0" algn="just" hangingPunct="0">
              <a:lnSpc>
                <a:spcPct val="120000"/>
              </a:lnSpc>
              <a:spcBef>
                <a:spcPts val="1001"/>
              </a:spcBef>
              <a:buSzPct val="100000"/>
              <a:buFont typeface="Wingdings" pitchFamily="2"/>
              <a:buChar char=""/>
            </a:pPr>
            <a:r>
              <a:rPr lang="lt-LT" sz="2900"/>
              <a:t>Pasaulinės intelektinės nuosavybės organizacijos atlikimų ir fonogramų sutartis, ratifikuota 2000 m. rugsėjo 26 d. įstatymu Nr. VIII-1956, Lietuvos Respublikoje įsigaliojo 2002 m. gegužės 20 d.</a:t>
            </a:r>
          </a:p>
          <a:p>
            <a:pPr marL="0" lvl="0" indent="0" algn="just" hangingPunct="0">
              <a:lnSpc>
                <a:spcPct val="120000"/>
              </a:lnSpc>
              <a:spcBef>
                <a:spcPts val="1001"/>
              </a:spcBef>
              <a:buSzPct val="100000"/>
              <a:buFont typeface="Wingdings" pitchFamily="2"/>
              <a:buChar char=""/>
            </a:pPr>
            <a:r>
              <a:rPr lang="lt-LT" sz="2900"/>
              <a:t>Pasaulinės intelektinės nuosavybės organizacijos autorių teisių sutartis, ratifikuota 2001 m. kovo 13 d. įstatymu Nr. IX-212, Lietuvos Respublikoje įsigaliojo 2002 m. kovo 6 d.</a:t>
            </a:r>
          </a:p>
          <a:p>
            <a:pPr marL="0" lvl="0" indent="0" algn="just" hangingPunct="0">
              <a:lnSpc>
                <a:spcPct val="120000"/>
              </a:lnSpc>
              <a:spcBef>
                <a:spcPts val="1001"/>
              </a:spcBef>
              <a:buSzPct val="100000"/>
              <a:buFont typeface="Wingdings" pitchFamily="2"/>
              <a:buChar char=""/>
            </a:pPr>
            <a:r>
              <a:rPr lang="lt-LT" sz="2900"/>
              <a:t>Pasaulio prekybos organizaci</a:t>
            </a:r>
            <a:r>
              <a:rPr lang="lt-LT" sz="2900">
                <a:solidFill>
                  <a:srgbClr val="111111"/>
                </a:solidFill>
                <a:cs typeface="Times New Roman" pitchFamily="18"/>
              </a:rPr>
              <a:t>jos steigimo sutartis , ratifikuota 2001 m. balandžio 24 d. įstatymu Nr. IX-292; 2001 m. gegužės 31 d. Lietuvos Respublika tapo Pasaulio prekybos organizacijos (WTO) nare.</a:t>
            </a:r>
          </a:p>
          <a:p>
            <a:pPr marL="914400" lvl="0" indent="-178920" algn="just">
              <a:lnSpc>
                <a:spcPct val="110000"/>
              </a:lnSpc>
              <a:spcBef>
                <a:spcPts val="1001"/>
              </a:spcBef>
              <a:buNone/>
              <a:tabLst>
                <a:tab pos="91440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538FC695-E018-4D54-9093-E61D42BF518A}" type="slidenum">
              <a:t>13</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Europos Sąjungos teisės aktai">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Europos Sąjungos teisės aktai</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hangingPunct="0">
              <a:lnSpc>
                <a:spcPct val="110000"/>
              </a:lnSpc>
              <a:spcBef>
                <a:spcPts val="1001"/>
              </a:spcBef>
              <a:buNone/>
            </a:pPr>
            <a:endParaRPr lang="lt-LT"/>
          </a:p>
          <a:p>
            <a:pPr marL="0" lvl="0" indent="0" hangingPunct="0">
              <a:lnSpc>
                <a:spcPct val="110000"/>
              </a:lnSpc>
              <a:spcBef>
                <a:spcPts val="1001"/>
              </a:spcBef>
              <a:buSzPct val="100000"/>
              <a:buFont typeface="Wingdings" pitchFamily="2"/>
              <a:buChar char=""/>
            </a:pPr>
            <a:r>
              <a:rPr lang="lt-LT" sz="3800"/>
              <a:t>1993 m. rugsėjo 27 d. Tarybos direktyva 93/83/EEB dėl tam tikrų autorių teisių ir gretutinių teisių taisyklių, taikomų palydoviniam transliavimui ir kabeliniam perdavimui, koordinavimo.</a:t>
            </a:r>
          </a:p>
          <a:p>
            <a:pPr marL="0" lvl="0" indent="0" hangingPunct="0">
              <a:lnSpc>
                <a:spcPct val="110000"/>
              </a:lnSpc>
              <a:spcBef>
                <a:spcPts val="1001"/>
              </a:spcBef>
              <a:buSzPct val="100000"/>
              <a:buFont typeface="Wingdings" pitchFamily="2"/>
              <a:buChar char=""/>
            </a:pPr>
            <a:r>
              <a:rPr lang="lt-LT" sz="3800"/>
              <a:t>1996 m. kovo 11 d. Europos Parlamento ir Tarybos direktyva 96/9/EB dėl duomenų bazių teisinės apsaugos.</a:t>
            </a:r>
          </a:p>
          <a:p>
            <a:pPr marL="0" lvl="0" indent="0" hangingPunct="0">
              <a:lnSpc>
                <a:spcPct val="110000"/>
              </a:lnSpc>
              <a:spcBef>
                <a:spcPts val="1001"/>
              </a:spcBef>
              <a:buSzPct val="100000"/>
              <a:buFont typeface="Wingdings" pitchFamily="2"/>
              <a:buChar char=""/>
            </a:pPr>
            <a:r>
              <a:rPr lang="lt-LT" sz="3800"/>
              <a:t>2001 m. gegužės 22 d. Europos Parlamento ir Tarybos direktyva 2001/29/EB dėl autorių teisių ir gretutinių teisių informacinėje visuomenėje tam tikrų aspektų suderinimo.</a:t>
            </a:r>
          </a:p>
          <a:p>
            <a:pPr marL="0" lvl="0" indent="0" hangingPunct="0">
              <a:lnSpc>
                <a:spcPct val="110000"/>
              </a:lnSpc>
              <a:spcBef>
                <a:spcPts val="1001"/>
              </a:spcBef>
              <a:buSzPct val="100000"/>
              <a:buFont typeface="Wingdings" pitchFamily="2"/>
              <a:buChar char=""/>
            </a:pPr>
            <a:r>
              <a:rPr lang="lt-LT" sz="3800"/>
              <a:t>2001 m. rugsėjo 27 d. Europos Parlamento ir Tarybos direktyva 2001/84/EB dėl originalaus meno kūrinio perpardavimo teisės autoriaus naudai.</a:t>
            </a:r>
          </a:p>
          <a:p>
            <a:pPr marL="0" lvl="0" indent="0" hangingPunct="0">
              <a:lnSpc>
                <a:spcPct val="110000"/>
              </a:lnSpc>
              <a:spcBef>
                <a:spcPts val="1001"/>
              </a:spcBef>
              <a:buSzPct val="100000"/>
              <a:buFont typeface="Wingdings" pitchFamily="2"/>
              <a:buChar char=""/>
            </a:pPr>
            <a:r>
              <a:rPr lang="lt-LT" sz="3800"/>
              <a:t>2004 m. Europos Parlamento ir Tarybos direktyva 2004/48/EB dėl intelektinės nuosavybės teisių gynimo. Šios direktyvos nuostatos buvo įgyvendintos nacionaliniais intelektinės nuosavybės srities įstatymų pakeitimais: 2006 m. spalio 12 d. Lietuvos Respublikos Seimas priėmė Autorių teisių ir gretutinių teisių įstatymo pakeitimo ir papildymo įstatymą, kuriuo atnaujino teisines intelektinės nuosavybės gynimo priemones.</a:t>
            </a:r>
          </a:p>
          <a:p>
            <a:pPr marL="0" lvl="0" indent="0" hangingPunct="0">
              <a:lnSpc>
                <a:spcPct val="110000"/>
              </a:lnSpc>
              <a:spcBef>
                <a:spcPts val="1001"/>
              </a:spcBef>
              <a:buSzPct val="100000"/>
              <a:buFont typeface="Wingdings" pitchFamily="2"/>
              <a:buChar char=""/>
            </a:pPr>
            <a:r>
              <a:rPr lang="lt-LT" sz="3800"/>
              <a:t>2006 m. gruodžio 12 d. Europos Parlamento ir Tarybos direktyva 2006/115/EB dėl nuomos ir panaudos teisių bei tam tikrų teisių, gretutinių autorių teisėms, intelektinės nuosavybės srityje.</a:t>
            </a:r>
          </a:p>
          <a:p>
            <a:pPr marL="0" lvl="0" indent="0" hangingPunct="0">
              <a:lnSpc>
                <a:spcPct val="110000"/>
              </a:lnSpc>
              <a:spcBef>
                <a:spcPts val="1001"/>
              </a:spcBef>
              <a:buSzPct val="100000"/>
              <a:buFont typeface="Wingdings" pitchFamily="2"/>
              <a:buChar char=""/>
            </a:pPr>
            <a:r>
              <a:rPr lang="lt-LT" sz="3800"/>
              <a:t>2006 m. gruodžio 12 d. Europos Parlamento ir Tarybos direktyva 2006/116/EB dėl autorių ir gretutinių teisių apsaugos terminų derinimo.</a:t>
            </a:r>
          </a:p>
          <a:p>
            <a:pPr marL="0" lvl="0" indent="0">
              <a:lnSpc>
                <a:spcPct val="110000"/>
              </a:lnSpc>
              <a:spcBef>
                <a:spcPts val="1001"/>
              </a:spcBef>
              <a:buNone/>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983F27F4-F760-4E91-B365-B78AF83EDC5C}" type="slidenum">
              <a:t>14</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Europos Sąjungos teisės aktai 2 ">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Europos Sąjungos teisės aktai 2</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10000"/>
              </a:lnSpc>
              <a:spcBef>
                <a:spcPts val="1001"/>
              </a:spcBef>
              <a:buSzPct val="100000"/>
              <a:buFont typeface="Wingdings" pitchFamily="2"/>
              <a:buChar char=""/>
            </a:pPr>
            <a:r>
              <a:rPr lang="lt-LT"/>
              <a:t>2009 m. balandžio 23 d. Europos Parlamento ir Tarybos direktyva 2009/24/EB dėl kompiuterių programų teisinės apsaugos</a:t>
            </a:r>
          </a:p>
          <a:p>
            <a:pPr marL="0" lvl="0" indent="0" algn="just" hangingPunct="0">
              <a:lnSpc>
                <a:spcPct val="110000"/>
              </a:lnSpc>
              <a:spcBef>
                <a:spcPts val="1001"/>
              </a:spcBef>
              <a:buSzPct val="100000"/>
              <a:buFont typeface="Wingdings" pitchFamily="2"/>
              <a:buChar char=""/>
            </a:pPr>
            <a:r>
              <a:rPr lang="lt-LT"/>
              <a:t>2000 m. kovo 16 d. Tarybos sprendimas 2000/278/EB dėl PINO autorių teisių sutarties ir PINO atlikimų ir fonogramų sutarties patvirtinimo Europos Bendrijos vardu</a:t>
            </a:r>
          </a:p>
          <a:p>
            <a:pPr marL="0" lvl="0" indent="0" algn="just" hangingPunct="0">
              <a:lnSpc>
                <a:spcPct val="110000"/>
              </a:lnSpc>
              <a:spcBef>
                <a:spcPts val="1001"/>
              </a:spcBef>
              <a:buSzPct val="100000"/>
              <a:buFont typeface="Wingdings" pitchFamily="2"/>
              <a:buChar char=""/>
            </a:pPr>
            <a:r>
              <a:rPr lang="lt-LT"/>
              <a:t>2005 m. gegužės 18 d. Europos Komisijos rekomendacija 2005/737/EB dėl kolektyvinio tarptautinio autorių teisių ir gretutinių teisių administravimo teisėtų internetu teikiamų muzikos paslaugų srityje</a:t>
            </a:r>
          </a:p>
          <a:p>
            <a:pPr marL="0" lvl="0" indent="0" algn="just" hangingPunct="0">
              <a:lnSpc>
                <a:spcPct val="110000"/>
              </a:lnSpc>
              <a:spcBef>
                <a:spcPts val="1001"/>
              </a:spcBef>
              <a:buSzPct val="100000"/>
              <a:buFont typeface="Wingdings" pitchFamily="2"/>
              <a:buChar char=""/>
            </a:pPr>
            <a:r>
              <a:rPr lang="lt-LT"/>
              <a:t>2006 m. rugpjūčio 24 d. Europos Komisijos rekomendacija 2006/585/EB dėl kultūrinės medžiagos skaitmeninimo, išsaugojimo skaitmeniniu formatu ir internetinės prieigos prie jos</a:t>
            </a:r>
          </a:p>
          <a:p>
            <a:pPr marL="0" lvl="0" indent="0" algn="just" hangingPunct="0">
              <a:lnSpc>
                <a:spcPct val="110000"/>
              </a:lnSpc>
              <a:spcBef>
                <a:spcPts val="1001"/>
              </a:spcBef>
              <a:buSzPct val="100000"/>
              <a:buFont typeface="Wingdings" pitchFamily="2"/>
              <a:buChar char=""/>
            </a:pPr>
            <a:r>
              <a:rPr lang="lt-LT"/>
              <a:t>2008 m. liepos 16 d. Europos Komisijos Žalioji knyga „Autorių teisės žinių ekonomikoje“</a:t>
            </a:r>
          </a:p>
          <a:p>
            <a:pPr marL="0" lvl="0" indent="0" algn="just" hangingPunct="0">
              <a:lnSpc>
                <a:spcPct val="110000"/>
              </a:lnSpc>
              <a:spcBef>
                <a:spcPts val="1001"/>
              </a:spcBef>
              <a:buSzPct val="100000"/>
              <a:buFont typeface="Wingdings" pitchFamily="2"/>
              <a:buChar char=""/>
            </a:pPr>
            <a:r>
              <a:rPr lang="lt-LT"/>
              <a:t>2009 m. spalio 19 d. Europos Komisijos komunikatas ,,Autorių teisės žinių ekonomikoje"</a:t>
            </a:r>
          </a:p>
          <a:p>
            <a:pPr marL="0" lvl="0" indent="0" algn="just" hangingPunct="0">
              <a:lnSpc>
                <a:spcPct val="110000"/>
              </a:lnSpc>
              <a:spcBef>
                <a:spcPts val="1001"/>
              </a:spcBef>
              <a:buSzPct val="100000"/>
              <a:buFont typeface="Wingdings" pitchFamily="2"/>
              <a:buChar char=""/>
            </a:pPr>
            <a:r>
              <a:rPr lang="lt-LT"/>
              <a:t>2012 m. spalio 25 d. Direktyva 2012/28/ES dėl tam tikro leistino nenustatytų autorių teisių kūrinių naudojimo.</a:t>
            </a:r>
          </a:p>
          <a:p>
            <a:pPr marL="0" lvl="0" indent="0" algn="just" hangingPunct="0">
              <a:lnSpc>
                <a:spcPct val="110000"/>
              </a:lnSpc>
              <a:spcBef>
                <a:spcPts val="1001"/>
              </a:spcBef>
              <a:buSzPct val="100000"/>
              <a:buFont typeface="Wingdings" pitchFamily="2"/>
              <a:buChar char=""/>
            </a:pPr>
            <a:r>
              <a:rPr lang="lt-LT"/>
              <a:t>2014 m. vasario 26 d. Europos Parlamento ir Tarybos direktyva dėl kolektyvinio autorių teisių ir gretutinių teisių administravimo ir daugiateritorinių licencijų naudoti muzikos kūrinius internete teikimo vidaus rinkoje.</a:t>
            </a:r>
          </a:p>
          <a:p>
            <a:pPr marL="0" lvl="0" indent="0">
              <a:lnSpc>
                <a:spcPct val="100000"/>
              </a:lnSpc>
              <a:spcBef>
                <a:spcPts val="1001"/>
              </a:spcBef>
              <a:buNone/>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8D6320C2-9D15-4397-95F6-9B1FD81884CC}" type="slidenum">
              <a:t>15</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Autorių teisių gynimas nacionaliniu lygiu">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Autorių teisių gynimas nacionaliniu lygiu</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20000"/>
              </a:lnSpc>
              <a:spcBef>
                <a:spcPts val="601"/>
              </a:spcBef>
              <a:buSzPct val="100000"/>
              <a:buFont typeface="Wingdings" pitchFamily="2"/>
              <a:buChar char=""/>
            </a:pPr>
            <a:r>
              <a:rPr lang="lt-LT">
                <a:cs typeface="Times New Roman" pitchFamily="18"/>
              </a:rPr>
              <a:t>Lietuva yra prisijungusi prie paminėtų tarptautinių sutarčių, bei suderinusi teisinį reglamentavimą su ES direktyvų reikalavimais.</a:t>
            </a:r>
          </a:p>
          <a:p>
            <a:pPr marL="0" lvl="0" indent="0" algn="just" hangingPunct="0">
              <a:lnSpc>
                <a:spcPct val="120000"/>
              </a:lnSpc>
              <a:spcBef>
                <a:spcPts val="601"/>
              </a:spcBef>
              <a:buSzPct val="100000"/>
              <a:buFont typeface="Wingdings" pitchFamily="2"/>
              <a:buChar char=""/>
            </a:pPr>
            <a:r>
              <a:rPr lang="lt-LT">
                <a:cs typeface="Times New Roman" pitchFamily="18"/>
              </a:rPr>
              <a:t>Vienas išsamiausiai INT gynimo būdus reglamentuojančių teisės aktų Lietuvoje yra  Autorių ir gretutinių teisių įstatymas.</a:t>
            </a:r>
          </a:p>
          <a:p>
            <a:pPr marL="0" lvl="0" indent="0" algn="just" hangingPunct="0">
              <a:lnSpc>
                <a:spcPct val="120000"/>
              </a:lnSpc>
              <a:spcBef>
                <a:spcPts val="601"/>
              </a:spcBef>
              <a:buSzPct val="100000"/>
              <a:buFont typeface="Wingdings" pitchFamily="2"/>
              <a:buChar char=""/>
            </a:pPr>
            <a:r>
              <a:rPr lang="lt-LT">
                <a:cs typeface="Times New Roman" pitchFamily="18"/>
              </a:rPr>
              <a:t>Autorių teisių gynimo būdai:</a:t>
            </a:r>
          </a:p>
          <a:p>
            <a:pPr marL="548640" lvl="0" indent="182880" algn="just" hangingPunct="0">
              <a:lnSpc>
                <a:spcPct val="120000"/>
              </a:lnSpc>
              <a:spcBef>
                <a:spcPts val="601"/>
              </a:spcBef>
              <a:buNone/>
              <a:tabLst>
                <a:tab pos="548640" algn="l"/>
              </a:tabLst>
            </a:pPr>
            <a:r>
              <a:rPr lang="lt-LT">
                <a:cs typeface="Times New Roman" pitchFamily="18"/>
              </a:rPr>
              <a:t>Civiliniai teisiniai</a:t>
            </a:r>
          </a:p>
          <a:p>
            <a:pPr marL="548640" lvl="0" indent="182880" algn="just" hangingPunct="0">
              <a:lnSpc>
                <a:spcPct val="120000"/>
              </a:lnSpc>
              <a:spcBef>
                <a:spcPts val="601"/>
              </a:spcBef>
              <a:buNone/>
              <a:tabLst>
                <a:tab pos="548640" algn="l"/>
              </a:tabLst>
            </a:pPr>
            <a:r>
              <a:rPr lang="lt-LT">
                <a:cs typeface="Times New Roman" pitchFamily="18"/>
              </a:rPr>
              <a:t>Administracinių nusižengimų kodekse numatyta administracinė atsakomybė</a:t>
            </a:r>
          </a:p>
          <a:p>
            <a:pPr marL="548640" lvl="0" indent="182880" algn="just" hangingPunct="0">
              <a:lnSpc>
                <a:spcPct val="120000"/>
              </a:lnSpc>
              <a:spcBef>
                <a:spcPts val="601"/>
              </a:spcBef>
              <a:buNone/>
              <a:tabLst>
                <a:tab pos="548640" algn="l"/>
              </a:tabLst>
            </a:pPr>
            <a:r>
              <a:rPr lang="lt-LT">
                <a:cs typeface="Times New Roman" pitchFamily="18"/>
              </a:rPr>
              <a:t>Baudžiamajame kodekse numatyta baudžiamoji atsakomybė. Baudžiamajame kodekse intelektinės nuosavybės apsaugai skirtas 29 skyrius. Nagrinėjamai temai aktualiausias BK 192 str.</a:t>
            </a:r>
          </a:p>
          <a:p>
            <a:pPr marL="0" lvl="0" indent="0" algn="just" hangingPunct="0">
              <a:lnSpc>
                <a:spcPct val="120000"/>
              </a:lnSpc>
              <a:spcBef>
                <a:spcPts val="601"/>
              </a:spcBef>
              <a:buSzPct val="100000"/>
              <a:buFont typeface="Wingdings" pitchFamily="2"/>
              <a:buChar char=""/>
              <a:tabLst>
                <a:tab pos="0" algn="l"/>
              </a:tabLst>
            </a:pPr>
            <a:r>
              <a:rPr lang="lt-LT">
                <a:cs typeface="Times New Roman" pitchFamily="18"/>
              </a:rPr>
              <a:t>Teisėsaugos institucijos autorių teises pažeidžiančio turinio talpinimą internete kvalifikuoja pagal BK 202 str. bei 192 str.</a:t>
            </a:r>
          </a:p>
          <a:p>
            <a:pPr marL="914400" lvl="0" indent="182880" algn="just" hangingPunct="0">
              <a:lnSpc>
                <a:spcPct val="110000"/>
              </a:lnSpc>
              <a:spcBef>
                <a:spcPts val="601"/>
              </a:spcBef>
              <a:buNone/>
              <a:tabLst>
                <a:tab pos="914400" algn="l"/>
              </a:tabLst>
            </a:pPr>
            <a:endParaRPr lang="lt-LT">
              <a:cs typeface="Times New Roman" pitchFamily="18"/>
            </a:endParaRPr>
          </a:p>
          <a:p>
            <a:pPr marL="914400" lvl="0" indent="182880" algn="just" hangingPunct="0">
              <a:lnSpc>
                <a:spcPct val="110000"/>
              </a:lnSpc>
              <a:spcBef>
                <a:spcPts val="601"/>
              </a:spcBef>
              <a:buNone/>
              <a:tabLst>
                <a:tab pos="914400" algn="l"/>
              </a:tabLst>
            </a:pPr>
            <a:endParaRPr lang="lt-LT" b="1">
              <a:cs typeface="Times New Roman" pitchFamily="18"/>
            </a:endParaRPr>
          </a:p>
          <a:p>
            <a:pPr marL="914400" lvl="0" indent="182880" algn="just" hangingPunct="0">
              <a:lnSpc>
                <a:spcPct val="110000"/>
              </a:lnSpc>
              <a:spcBef>
                <a:spcPts val="601"/>
              </a:spcBef>
              <a:buNone/>
              <a:tabLst>
                <a:tab pos="914400" algn="l"/>
              </a:tabLst>
            </a:pPr>
            <a:endParaRPr lang="lt-LT" b="1">
              <a:cs typeface="Times New Roman" pitchFamily="18"/>
            </a:endParaRPr>
          </a:p>
          <a:p>
            <a:pPr marL="0" lvl="0" indent="0">
              <a:lnSpc>
                <a:spcPct val="110000"/>
              </a:lnSpc>
              <a:spcBef>
                <a:spcPts val="6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DFBA1F81-C7BB-4444-875D-2EA2577749F4}" type="slidenum">
              <a:t>16</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Baudžiamoji atsakomybė">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Baudžiamoji atsakomybė</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182880" lvl="0" indent="457200" algn="just" hangingPunct="0">
              <a:lnSpc>
                <a:spcPct val="120000"/>
              </a:lnSpc>
              <a:spcBef>
                <a:spcPts val="1001"/>
              </a:spcBef>
              <a:buNone/>
              <a:tabLst>
                <a:tab pos="182880" algn="l"/>
              </a:tabLst>
            </a:pPr>
            <a:r>
              <a:rPr lang="lt-LT" b="1">
                <a:solidFill>
                  <a:srgbClr val="000000"/>
                </a:solidFill>
                <a:cs typeface="Times New Roman" pitchFamily="18"/>
              </a:rPr>
              <a:t>192 straipsnis. Literatūros, mokslo, meno kūrinio ar gretutinių teisių objekto neteisėtas atgaminimas, neteisėtų kopijų platinimas, gabenimas ar laikymas</a:t>
            </a:r>
          </a:p>
          <a:p>
            <a:pPr marL="182880" lvl="0" indent="457200" algn="just" hangingPunct="0">
              <a:lnSpc>
                <a:spcPct val="120000"/>
              </a:lnSpc>
              <a:spcBef>
                <a:spcPts val="1001"/>
              </a:spcBef>
              <a:buNone/>
              <a:tabLst>
                <a:tab pos="182880" algn="l"/>
              </a:tabLst>
            </a:pPr>
            <a:r>
              <a:rPr lang="lt-LT">
                <a:solidFill>
                  <a:srgbClr val="000000"/>
                </a:solidFill>
                <a:cs typeface="Times New Roman" pitchFamily="18"/>
              </a:rPr>
              <a:t>1. Tas, kas neteisėtai atgamino literatūros, mokslo ar meno kūrinį (įskaitant kompiuterių programas ir duomenų bazes) ar gretutinių teisių objektą arba jų dalį komercijos tikslais arba platino, gabeno ar laikė komercijos tikslais neteisėtas jų kopijas, jeigu kopijų bendra vertė pagal teisėtų kopijų, o kai jų nėra, pagal atgamintų kūrinių originalų kainas viršijo 100 MGL dydžio sumą,</a:t>
            </a:r>
          </a:p>
          <a:p>
            <a:pPr marL="182880" lvl="0" indent="457200" algn="just" hangingPunct="0">
              <a:lnSpc>
                <a:spcPct val="120000"/>
              </a:lnSpc>
              <a:spcBef>
                <a:spcPts val="1001"/>
              </a:spcBef>
              <a:buNone/>
              <a:tabLst>
                <a:tab pos="182880" algn="l"/>
              </a:tabLst>
            </a:pPr>
            <a:r>
              <a:rPr lang="lt-LT">
                <a:solidFill>
                  <a:srgbClr val="000000"/>
                </a:solidFill>
                <a:cs typeface="Times New Roman" pitchFamily="18"/>
              </a:rPr>
              <a:t>baudžiamas viešaisiais darbais arba bauda, arba laisvės apribojimu, arba areštu, arba laisvės atėmimu iki dvejų metų.</a:t>
            </a:r>
          </a:p>
          <a:p>
            <a:pPr marL="182880" lvl="0" indent="457200" algn="just" hangingPunct="0">
              <a:lnSpc>
                <a:spcPct val="120000"/>
              </a:lnSpc>
              <a:spcBef>
                <a:spcPts val="1001"/>
              </a:spcBef>
              <a:buNone/>
              <a:tabLst>
                <a:tab pos="182880" algn="l"/>
              </a:tabLst>
            </a:pPr>
            <a:r>
              <a:rPr lang="lt-LT">
                <a:solidFill>
                  <a:srgbClr val="000000"/>
                </a:solidFill>
                <a:cs typeface="Times New Roman" pitchFamily="18"/>
              </a:rPr>
              <a:t>2. Tas, kas padarė šio straipsnio 1 dalyje numatytą veiką, jeigu neteisėtų kopijų bendra vertė pagal teisėtų kopijų, o kai jų nėra, pagal atgamintų kūrinių originalų kainas viršijo 250 MGL dydžio sumą,</a:t>
            </a:r>
          </a:p>
          <a:p>
            <a:pPr marL="182880" lvl="0" indent="457200" algn="just" hangingPunct="0">
              <a:lnSpc>
                <a:spcPct val="120000"/>
              </a:lnSpc>
              <a:spcBef>
                <a:spcPts val="1001"/>
              </a:spcBef>
              <a:buNone/>
              <a:tabLst>
                <a:tab pos="182880" algn="l"/>
              </a:tabLst>
            </a:pPr>
            <a:r>
              <a:rPr lang="lt-LT">
                <a:solidFill>
                  <a:srgbClr val="000000"/>
                </a:solidFill>
                <a:cs typeface="Times New Roman" pitchFamily="18"/>
              </a:rPr>
              <a:t>baudžiamas bauda arba laisvės apribojimu, arba areštu, arba laisvės atėmimu iki trejų metų.</a:t>
            </a:r>
          </a:p>
          <a:p>
            <a:pPr marL="182880" lvl="0" indent="457200" algn="just" hangingPunct="0">
              <a:lnSpc>
                <a:spcPct val="120000"/>
              </a:lnSpc>
              <a:spcBef>
                <a:spcPts val="1001"/>
              </a:spcBef>
              <a:buNone/>
              <a:tabLst>
                <a:tab pos="182880" algn="l"/>
              </a:tabLst>
            </a:pPr>
            <a:r>
              <a:rPr lang="lt-LT">
                <a:solidFill>
                  <a:srgbClr val="000000"/>
                </a:solidFill>
                <a:cs typeface="Times New Roman" pitchFamily="18"/>
              </a:rPr>
              <a:t>3. Už šiame straipsnyje numatytas veikas atsako ir juridinis asmuo.</a:t>
            </a:r>
          </a:p>
          <a:p>
            <a:pPr marL="0" lvl="0" indent="0">
              <a:lnSpc>
                <a:spcPct val="12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9EE37AB0-E464-4F6C-99E2-0CA8601B0A78}" type="slidenum">
              <a:t>17</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Baudžiamoji atsakomybė 2">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Baudžiamoji atsakomybė 2</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182880" lvl="0" indent="457200" algn="just" hangingPunct="0">
              <a:lnSpc>
                <a:spcPct val="100000"/>
              </a:lnSpc>
              <a:spcBef>
                <a:spcPts val="601"/>
              </a:spcBef>
              <a:buNone/>
              <a:tabLst>
                <a:tab pos="182880" algn="l"/>
              </a:tabLst>
            </a:pPr>
            <a:r>
              <a:rPr lang="lt-LT" b="1">
                <a:solidFill>
                  <a:srgbClr val="000000"/>
                </a:solidFill>
                <a:cs typeface="Times New Roman" pitchFamily="18"/>
              </a:rPr>
              <a:t>202 straipsnis. Neteisėtas vertimasis ūkine, komercine, finansine ar profesine veikla</a:t>
            </a:r>
          </a:p>
          <a:p>
            <a:pPr marL="182880" lvl="0" indent="457200" algn="just" hangingPunct="0">
              <a:lnSpc>
                <a:spcPct val="100000"/>
              </a:lnSpc>
              <a:spcBef>
                <a:spcPts val="601"/>
              </a:spcBef>
              <a:buNone/>
              <a:tabLst>
                <a:tab pos="182880" algn="l"/>
              </a:tabLst>
            </a:pPr>
            <a:endParaRPr lang="lt-LT" b="1">
              <a:solidFill>
                <a:srgbClr val="000000"/>
              </a:solidFill>
              <a:cs typeface="Times New Roman" pitchFamily="18"/>
            </a:endParaRPr>
          </a:p>
          <a:p>
            <a:pPr marL="182880" lvl="0" indent="457200" algn="just" hangingPunct="0">
              <a:lnSpc>
                <a:spcPct val="100000"/>
              </a:lnSpc>
              <a:spcBef>
                <a:spcPts val="601"/>
              </a:spcBef>
              <a:buNone/>
              <a:tabLst>
                <a:tab pos="182880" algn="l"/>
              </a:tabLst>
            </a:pPr>
            <a:r>
              <a:rPr lang="lt-LT">
                <a:solidFill>
                  <a:srgbClr val="000000"/>
                </a:solidFill>
                <a:cs typeface="Times New Roman" pitchFamily="18"/>
              </a:rPr>
              <a:t>1. Tas, kas versliškai ar stambiu mastu ėmėsi ūkinės, komercinės, finansinės ar profesinės veiklos neturėdamas licencijos (leidimo) veiklai, kuriai ji (jis) reikalinga, ar kitokiu neteisėtu būdu,</a:t>
            </a:r>
          </a:p>
          <a:p>
            <a:pPr marL="182880" lvl="0" indent="457200" algn="just" hangingPunct="0">
              <a:lnSpc>
                <a:spcPct val="100000"/>
              </a:lnSpc>
              <a:spcBef>
                <a:spcPts val="601"/>
              </a:spcBef>
              <a:buNone/>
              <a:tabLst>
                <a:tab pos="182880" algn="l"/>
              </a:tabLst>
            </a:pPr>
            <a:r>
              <a:rPr lang="lt-LT">
                <a:solidFill>
                  <a:srgbClr val="000000"/>
                </a:solidFill>
                <a:cs typeface="Times New Roman" pitchFamily="18"/>
              </a:rPr>
              <a:t>baudžiamas viešaisiais darbais arba bauda, arba laisvės apribojimu, arba laisvės atėmimu iki ketverių metų.</a:t>
            </a:r>
          </a:p>
          <a:p>
            <a:pPr marL="182880" lvl="0" indent="457200" algn="just" hangingPunct="0">
              <a:lnSpc>
                <a:spcPct val="100000"/>
              </a:lnSpc>
              <a:spcBef>
                <a:spcPts val="601"/>
              </a:spcBef>
              <a:buNone/>
              <a:tabLst>
                <a:tab pos="182880" algn="l"/>
              </a:tabLst>
            </a:pPr>
            <a:endParaRPr lang="lt-LT">
              <a:solidFill>
                <a:srgbClr val="000000"/>
              </a:solidFill>
              <a:cs typeface="Times New Roman" pitchFamily="18"/>
            </a:endParaRPr>
          </a:p>
          <a:p>
            <a:pPr marL="182880" lvl="0" indent="457200" algn="just" hangingPunct="0">
              <a:lnSpc>
                <a:spcPct val="100000"/>
              </a:lnSpc>
              <a:spcBef>
                <a:spcPts val="601"/>
              </a:spcBef>
              <a:buNone/>
              <a:tabLst>
                <a:tab pos="182880" algn="l"/>
              </a:tabLst>
            </a:pPr>
            <a:r>
              <a:rPr lang="lt-LT">
                <a:solidFill>
                  <a:srgbClr val="000000"/>
                </a:solidFill>
                <a:cs typeface="Times New Roman" pitchFamily="18"/>
              </a:rPr>
              <a:t>2. Tas, kas vertėsi uždrausta ūkine, komercine, finansine ar profesine veikla,</a:t>
            </a:r>
          </a:p>
          <a:p>
            <a:pPr marL="182880" lvl="0" indent="457200" algn="just" hangingPunct="0">
              <a:lnSpc>
                <a:spcPct val="100000"/>
              </a:lnSpc>
              <a:spcBef>
                <a:spcPts val="601"/>
              </a:spcBef>
              <a:buNone/>
              <a:tabLst>
                <a:tab pos="182880" algn="l"/>
              </a:tabLst>
            </a:pPr>
            <a:r>
              <a:rPr lang="lt-LT">
                <a:solidFill>
                  <a:srgbClr val="000000"/>
                </a:solidFill>
                <a:cs typeface="Times New Roman" pitchFamily="18"/>
              </a:rPr>
              <a:t>baudžiamas laisvės atėmimu iki ketverių metų.</a:t>
            </a:r>
          </a:p>
          <a:p>
            <a:pPr marL="182880" lvl="0" indent="457200" algn="just" hangingPunct="0">
              <a:lnSpc>
                <a:spcPct val="100000"/>
              </a:lnSpc>
              <a:spcBef>
                <a:spcPts val="601"/>
              </a:spcBef>
              <a:buNone/>
              <a:tabLst>
                <a:tab pos="182880" algn="l"/>
              </a:tabLst>
            </a:pPr>
            <a:endParaRPr lang="lt-LT">
              <a:solidFill>
                <a:srgbClr val="000000"/>
              </a:solidFill>
              <a:cs typeface="Times New Roman" pitchFamily="18"/>
            </a:endParaRPr>
          </a:p>
          <a:p>
            <a:pPr marL="182880" lvl="0" indent="457200" algn="just" hangingPunct="0">
              <a:lnSpc>
                <a:spcPct val="100000"/>
              </a:lnSpc>
              <a:spcBef>
                <a:spcPts val="601"/>
              </a:spcBef>
              <a:buNone/>
              <a:tabLst>
                <a:tab pos="182880" algn="l"/>
              </a:tabLst>
            </a:pPr>
            <a:r>
              <a:rPr lang="lt-LT">
                <a:solidFill>
                  <a:srgbClr val="000000"/>
                </a:solidFill>
                <a:cs typeface="Times New Roman" pitchFamily="18"/>
              </a:rPr>
              <a:t>3. Už šiame straipsnyje numatytas veikas atsako ir juridinis asmuo.</a:t>
            </a:r>
          </a:p>
          <a:p>
            <a:pPr marL="0" lvl="0" indent="0">
              <a:lnSpc>
                <a:spcPct val="100000"/>
              </a:lnSpc>
              <a:spcBef>
                <a:spcPts val="0"/>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20DBF8C4-8F20-41CB-9245-F8FE37C34F6F}" type="slidenum">
              <a:t>18</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Baudžiamojo kodekso spragos">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Baudžiamojo kodekso spragos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10000"/>
              </a:lnSpc>
              <a:spcBef>
                <a:spcPts val="1001"/>
              </a:spcBef>
              <a:buSzPct val="100000"/>
              <a:buFont typeface="Wingdings" pitchFamily="2"/>
              <a:buChar char=""/>
            </a:pPr>
            <a:r>
              <a:rPr lang="lt-LT">
                <a:cs typeface="Times New Roman" pitchFamily="18"/>
              </a:rPr>
              <a:t>Baudžiamasis kodeksas neįtvirtina atsakomybės už specifines veikas – intelektinės nuosavybės teisių pažeidimus internetinėje erdvėje: pvz.: </a:t>
            </a:r>
            <a:r>
              <a:rPr lang="lt-LT">
                <a:solidFill>
                  <a:srgbClr val="000000"/>
                </a:solidFill>
                <a:cs typeface="Times New Roman" pitchFamily="18"/>
              </a:rPr>
              <a:t>192 straipsnyje nenumatyti specifiniai tokių veikų požymiai kaip </a:t>
            </a:r>
            <a:r>
              <a:rPr lang="lt-LT">
                <a:cs typeface="Times New Roman" pitchFamily="18"/>
              </a:rPr>
              <a:t>intelektinės nuosavybės teises pažeidžiančio turinio patalpinimas internete (viešas paskelbimas).</a:t>
            </a:r>
          </a:p>
          <a:p>
            <a:pPr marL="0" lvl="0" indent="0" algn="just" hangingPunct="0">
              <a:lnSpc>
                <a:spcPct val="110000"/>
              </a:lnSpc>
              <a:spcBef>
                <a:spcPts val="1001"/>
              </a:spcBef>
              <a:buSzPct val="100000"/>
              <a:buFont typeface="Wingdings" pitchFamily="2"/>
              <a:buChar char=""/>
            </a:pPr>
            <a:r>
              <a:rPr lang="lt-LT">
                <a:cs typeface="Times New Roman" pitchFamily="18"/>
              </a:rPr>
              <a:t>Baudžiamajame kodekse t</a:t>
            </a:r>
            <a:r>
              <a:rPr lang="lt-LT">
                <a:solidFill>
                  <a:srgbClr val="000000"/>
                </a:solidFill>
                <a:cs typeface="Times New Roman" pitchFamily="18"/>
              </a:rPr>
              <a:t>aip pat nenumatyta atsakomybė už kitas pavojingas veikas internetinėje erdvėje </a:t>
            </a:r>
            <a:r>
              <a:rPr lang="lt-LT">
                <a:cs typeface="Times New Roman" pitchFamily="18"/>
              </a:rPr>
              <a:t>pvz., nuorodų į neteisėtai platinamas intelektinės nuosavybės kopijas teikimas interneto svetainėse, operacijos P2P tinkluose, bei pačių šių tinklų operatorių veiksmai su neteisėtu intelektinės nuosavybės turiniu.</a:t>
            </a:r>
          </a:p>
          <a:p>
            <a:pPr marL="0" lvl="0" indent="0" algn="just" hangingPunct="0">
              <a:lnSpc>
                <a:spcPct val="110000"/>
              </a:lnSpc>
              <a:spcBef>
                <a:spcPts val="1001"/>
              </a:spcBef>
              <a:buSzPct val="100000"/>
              <a:buFont typeface="Wingdings" pitchFamily="2"/>
              <a:buChar char=""/>
            </a:pPr>
            <a:r>
              <a:rPr lang="lt-LT">
                <a:cs typeface="Times New Roman" pitchFamily="18"/>
              </a:rPr>
              <a:t>Esant dabartiniam reglamentavimui problematiškas būtų ir tarpininkų, sudarančių galimybes egzistuoti internetinėms svetainėms, talpinančioms INT pažeidžiantį turinį, pvz., apmokėjimo paslaugas teikiantiems juridiniams asmenims, atsakomybės klausimas.</a:t>
            </a:r>
          </a:p>
          <a:p>
            <a:pPr marL="0" lvl="0" indent="0" algn="just" hangingPunct="0">
              <a:lnSpc>
                <a:spcPct val="110000"/>
              </a:lnSpc>
              <a:spcBef>
                <a:spcPts val="1001"/>
              </a:spcBef>
              <a:buClr>
                <a:srgbClr val="000000"/>
              </a:buClr>
              <a:buSzPct val="100000"/>
              <a:buFont typeface="Wingdings" pitchFamily="2"/>
              <a:buChar char=""/>
            </a:pPr>
            <a:r>
              <a:rPr lang="lt-LT">
                <a:solidFill>
                  <a:srgbClr val="000000"/>
                </a:solidFill>
                <a:cs typeface="Times New Roman" pitchFamily="18"/>
              </a:rPr>
              <a:t>Išvada: baudžiamosios atsakomybės </a:t>
            </a:r>
            <a:r>
              <a:rPr lang="lt-LT">
                <a:cs typeface="Times New Roman" pitchFamily="18"/>
              </a:rPr>
              <a:t>taikymas specifiniais intelektinės nuosavybės pažeidimų internete atvejais gali būti problematiškas.</a:t>
            </a:r>
          </a:p>
          <a:p>
            <a:pPr marL="0" lvl="0" indent="0">
              <a:lnSpc>
                <a:spcPct val="110000"/>
              </a:lnSpc>
              <a:spcBef>
                <a:spcPts val="1001"/>
              </a:spcBef>
              <a:buNone/>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E33ACE01-022A-435C-A90A-EAB3E119DAA4}" type="slidenum">
              <a:t>19</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Lietuvos Respublikos Konstitucinio Teismo išaiškinimai">
    <p:spTree>
      <p:nvGrpSpPr>
        <p:cNvPr id="1" name=""/>
        <p:cNvGrpSpPr/>
        <p:nvPr/>
      </p:nvGrpSpPr>
      <p:grpSpPr>
        <a:xfrm>
          <a:off x="0" y="0"/>
          <a:ext cx="0" cy="0"/>
          <a:chOff x="0" y="0"/>
          <a:chExt cx="0" cy="0"/>
        </a:xfrm>
      </p:grpSpPr>
      <p:sp>
        <p:nvSpPr>
          <p:cNvPr id="2" name="Pavadinima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Lietuvos Respublikos Konstitucinio Teismo išaiškinimai</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0"/>
              </a:spcBef>
              <a:spcAft>
                <a:spcPts val="300"/>
              </a:spcAft>
              <a:buClr>
                <a:srgbClr val="000000"/>
              </a:buClr>
              <a:buSzPct val="100000"/>
              <a:buFont typeface="Arial" pitchFamily="34"/>
              <a:buChar char="•"/>
              <a:tabLst>
                <a:tab pos="0" algn="l"/>
              </a:tabLst>
            </a:pPr>
            <a:r>
              <a:rPr lang="lt-LT">
                <a:solidFill>
                  <a:srgbClr val="000000"/>
                </a:solidFill>
                <a:cs typeface="Times New Roman" pitchFamily="18"/>
              </a:rPr>
              <a:t>2000 m. liepos 5 d. Konstitucinio Teismo nutarime pažymėta intelektinės nuosavybės turėtojų interesų apsaugos, teisėtvarkos Lietuvoje ir tarptautinių šalies įsipareigojimų intelektinės nuosavybės srityje, kaip viešojo intereso, svarba.</a:t>
            </a:r>
          </a:p>
          <a:p>
            <a:pPr marL="548640" lvl="0" indent="457200" algn="just" hangingPunct="0">
              <a:lnSpc>
                <a:spcPct val="100000"/>
              </a:lnSpc>
              <a:spcBef>
                <a:spcPts val="0"/>
              </a:spcBef>
              <a:buNone/>
              <a:tabLst>
                <a:tab pos="548640" algn="l"/>
              </a:tabLst>
            </a:pPr>
            <a:endParaRPr lang="lt-LT">
              <a:solidFill>
                <a:srgbClr val="000000"/>
              </a:solidFill>
              <a:cs typeface="Times New Roman" pitchFamily="18"/>
            </a:endParaRPr>
          </a:p>
          <a:p>
            <a:pPr marL="0" lvl="0" indent="0" algn="just" hangingPunct="0">
              <a:lnSpc>
                <a:spcPct val="100000"/>
              </a:lnSpc>
              <a:spcBef>
                <a:spcPts val="0"/>
              </a:spcBef>
              <a:spcAft>
                <a:spcPts val="300"/>
              </a:spcAft>
              <a:buClr>
                <a:srgbClr val="000000"/>
              </a:buClr>
              <a:buSzPct val="100000"/>
              <a:buFont typeface="Arial" pitchFamily="34"/>
              <a:buChar char="•"/>
              <a:tabLst>
                <a:tab pos="0" algn="l"/>
              </a:tabLst>
            </a:pPr>
            <a:r>
              <a:rPr lang="lt-LT">
                <a:solidFill>
                  <a:srgbClr val="000000"/>
                </a:solidFill>
                <a:cs typeface="Times New Roman" pitchFamily="18"/>
              </a:rPr>
              <a:t> Konstitucinis Teismas išaiškino, kad intelektinės nuosavybės apsauga laikytina ne mažiau svarbia nei materiali nuosavybė.</a:t>
            </a:r>
          </a:p>
          <a:p>
            <a:pPr marL="0" lvl="0" indent="0" algn="just" hangingPunct="0">
              <a:lnSpc>
                <a:spcPct val="100000"/>
              </a:lnSpc>
              <a:spcBef>
                <a:spcPts val="0"/>
              </a:spcBef>
              <a:spcAft>
                <a:spcPts val="300"/>
              </a:spcAft>
              <a:buNone/>
              <a:tabLst>
                <a:tab pos="0" algn="l"/>
              </a:tabLst>
            </a:pPr>
            <a:endParaRPr lang="lt-LT">
              <a:solidFill>
                <a:srgbClr val="000000"/>
              </a:solidFill>
              <a:cs typeface="Times New Roman" pitchFamily="18"/>
            </a:endParaRPr>
          </a:p>
          <a:p>
            <a:pPr marL="0" lvl="0" indent="0" algn="just" hangingPunct="0">
              <a:lnSpc>
                <a:spcPct val="100000"/>
              </a:lnSpc>
              <a:spcBef>
                <a:spcPts val="0"/>
              </a:spcBef>
              <a:spcAft>
                <a:spcPts val="300"/>
              </a:spcAft>
              <a:buClr>
                <a:srgbClr val="000000"/>
              </a:buClr>
              <a:buSzPct val="100000"/>
              <a:buFont typeface="Arial" pitchFamily="34"/>
              <a:buChar char="•"/>
              <a:tabLst>
                <a:tab pos="0" algn="l"/>
              </a:tabLst>
            </a:pPr>
            <a:r>
              <a:rPr lang="lt-LT">
                <a:solidFill>
                  <a:srgbClr val="000000"/>
                </a:solidFill>
                <a:cs typeface="Times New Roman" pitchFamily="18"/>
              </a:rPr>
              <a:t> Intelektinė nuosavybė yra vertinama kaip pagrindinė inovacijų ir žinių ekonomikos kūrimo priemonė, todėl jos panaudojimas ir reikšmė iš esmės yra priklausoma nuo efektyvaus gynimo.</a:t>
            </a:r>
          </a:p>
          <a:p>
            <a:pPr marL="0" lvl="0" indent="0" algn="just" hangingPunct="0">
              <a:lnSpc>
                <a:spcPct val="100000"/>
              </a:lnSpc>
              <a:spcBef>
                <a:spcPts val="0"/>
              </a:spcBef>
              <a:spcAft>
                <a:spcPts val="300"/>
              </a:spcAft>
              <a:buNone/>
              <a:tabLst>
                <a:tab pos="0" algn="l"/>
              </a:tabLst>
            </a:pPr>
            <a:endParaRPr lang="lt-LT">
              <a:solidFill>
                <a:srgbClr val="000000"/>
              </a:solidFill>
              <a:cs typeface="Times New Roman" pitchFamily="18"/>
            </a:endParaRPr>
          </a:p>
          <a:p>
            <a:pPr marL="0" lvl="0" indent="0" algn="just" hangingPunct="0">
              <a:lnSpc>
                <a:spcPct val="100000"/>
              </a:lnSpc>
              <a:spcBef>
                <a:spcPts val="0"/>
              </a:spcBef>
              <a:spcAft>
                <a:spcPts val="300"/>
              </a:spcAft>
              <a:buClr>
                <a:srgbClr val="000000"/>
              </a:buClr>
              <a:buSzPct val="100000"/>
              <a:buFont typeface="Arial" pitchFamily="34"/>
              <a:buChar char="•"/>
              <a:tabLst>
                <a:tab pos="0" algn="l"/>
              </a:tabLst>
            </a:pPr>
            <a:r>
              <a:rPr lang="lt-LT">
                <a:solidFill>
                  <a:srgbClr val="000000"/>
                </a:solidFill>
                <a:cs typeface="Times New Roman" pitchFamily="18"/>
              </a:rPr>
              <a:t> Lietuvai įstojus į Europos Sąjungą intelektinės nuosavybės teisių gynimas tapo itin svarbus, panaikinant konkurencijos iškraipymus vidaus rinkoje ir sukuriant inovacijoms, investicijoms bei kūrybai palankią aplinką.</a:t>
            </a:r>
          </a:p>
          <a:p>
            <a:pPr marL="0" lvl="0" indent="0">
              <a:lnSpc>
                <a:spcPct val="100000"/>
              </a:lnSpc>
              <a:spcBef>
                <a:spcPts val="1001"/>
              </a:spcBef>
              <a:buNone/>
              <a:tabLst>
                <a:tab pos="0" algn="l"/>
              </a:tabLst>
            </a:pPr>
            <a:endParaRPr lang="lt-LT"/>
          </a:p>
        </p:txBody>
      </p:sp>
      <p:sp>
        <p:nvSpPr>
          <p:cNvPr id="4" name="Slide Number Placeholder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6FB5A4F3-1385-4853-889D-93A30699D129}" type="slidenum">
              <a:t>2</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Administracinė atsakomybė">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Administracinė atsakomybė</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182880" lvl="0" indent="457200" algn="just" hangingPunct="0">
              <a:lnSpc>
                <a:spcPct val="110000"/>
              </a:lnSpc>
              <a:spcBef>
                <a:spcPts val="601"/>
              </a:spcBef>
              <a:buNone/>
              <a:tabLst>
                <a:tab pos="182880" algn="l"/>
              </a:tabLst>
            </a:pPr>
            <a:r>
              <a:rPr lang="lt-LT" b="1">
                <a:cs typeface="Times New Roman" pitchFamily="18"/>
              </a:rPr>
              <a:t>Administracinių nusižengimų kodekso 122</a:t>
            </a:r>
            <a:r>
              <a:rPr lang="lt-LT">
                <a:cs typeface="Times New Roman" pitchFamily="18"/>
              </a:rPr>
              <a:t> </a:t>
            </a:r>
            <a:r>
              <a:rPr lang="lt-LT" b="1">
                <a:cs typeface="Times New Roman" pitchFamily="18"/>
              </a:rPr>
              <a:t>straipsnis. Autorių teisių ir gretutinių teisių pažeidimas</a:t>
            </a:r>
          </a:p>
          <a:p>
            <a:pPr marL="182880" lvl="0" indent="457200" algn="just" hangingPunct="0">
              <a:lnSpc>
                <a:spcPct val="110000"/>
              </a:lnSpc>
              <a:spcBef>
                <a:spcPts val="601"/>
              </a:spcBef>
              <a:buNone/>
              <a:tabLst>
                <a:tab pos="182880" algn="l"/>
              </a:tabLst>
            </a:pPr>
            <a:endParaRPr lang="lt-LT">
              <a:cs typeface="Times New Roman" pitchFamily="18"/>
            </a:endParaRPr>
          </a:p>
          <a:p>
            <a:pPr marL="182880" lvl="0" indent="457200" algn="just" hangingPunct="0">
              <a:lnSpc>
                <a:spcPct val="110000"/>
              </a:lnSpc>
              <a:spcBef>
                <a:spcPts val="601"/>
              </a:spcBef>
              <a:buNone/>
              <a:tabLst>
                <a:tab pos="182880" algn="l"/>
              </a:tabLst>
            </a:pPr>
            <a:r>
              <a:rPr lang="lt-LT">
                <a:cs typeface="Times New Roman" pitchFamily="18"/>
              </a:rPr>
              <a:t>1. Neteisėtas literatūros, mokslo ar meno kūrinio (įskaitant kompiuterių programas ir duomenų bazes) ar gretutinių teisių objekto arba jų dalies viešas atlikimas, atgaminimas, viešas paskelbimas, kitoks panaudojimas bet kokiais būdais ir priemonėmis nekomerciniais tikslais, taip pat kūrinio ar gretutinių teisių objekto neteisėtų kopijų platinimas, gabenimas ar laikymas komerciniais tikslais</a:t>
            </a:r>
          </a:p>
          <a:p>
            <a:pPr marL="182880" lvl="0" indent="457200" algn="just" hangingPunct="0">
              <a:lnSpc>
                <a:spcPct val="110000"/>
              </a:lnSpc>
              <a:spcBef>
                <a:spcPts val="601"/>
              </a:spcBef>
              <a:buNone/>
              <a:tabLst>
                <a:tab pos="182880" algn="l"/>
              </a:tabLst>
            </a:pPr>
            <a:r>
              <a:rPr lang="lt-LT">
                <a:cs typeface="Times New Roman" pitchFamily="18"/>
              </a:rPr>
              <a:t>užtraukia baudą nuo dviejų šimtų aštuoniasdešimt iki šešių šimtų eurų.</a:t>
            </a:r>
          </a:p>
          <a:p>
            <a:pPr marL="182880" lvl="0" indent="457200" algn="just" hangingPunct="0">
              <a:lnSpc>
                <a:spcPct val="110000"/>
              </a:lnSpc>
              <a:spcBef>
                <a:spcPts val="601"/>
              </a:spcBef>
              <a:buNone/>
              <a:tabLst>
                <a:tab pos="182880" algn="l"/>
              </a:tabLst>
            </a:pPr>
            <a:r>
              <a:rPr lang="lt-LT">
                <a:cs typeface="Times New Roman" pitchFamily="18"/>
              </a:rPr>
              <a:t>2. Šio straipsnio 1 dalyje numatytas administracinis nusižengimas, padarytas pakartotinai,</a:t>
            </a:r>
          </a:p>
          <a:p>
            <a:pPr marL="182880" lvl="0" indent="457200" algn="just" hangingPunct="0">
              <a:lnSpc>
                <a:spcPct val="110000"/>
              </a:lnSpc>
              <a:spcBef>
                <a:spcPts val="601"/>
              </a:spcBef>
              <a:buNone/>
              <a:tabLst>
                <a:tab pos="182880" algn="l"/>
              </a:tabLst>
            </a:pPr>
            <a:r>
              <a:rPr lang="lt-LT">
                <a:cs typeface="Times New Roman" pitchFamily="18"/>
              </a:rPr>
              <a:t>užtraukia baudą nuo šešių šimtų iki aštuonių šimtų penkiasdešimt eurų.</a:t>
            </a:r>
          </a:p>
          <a:p>
            <a:pPr marL="182880" lvl="0" indent="457200" algn="just" hangingPunct="0">
              <a:lnSpc>
                <a:spcPct val="110000"/>
              </a:lnSpc>
              <a:spcBef>
                <a:spcPts val="601"/>
              </a:spcBef>
              <a:buNone/>
              <a:tabLst>
                <a:tab pos="182880" algn="l"/>
              </a:tabLst>
            </a:pPr>
            <a:r>
              <a:rPr lang="lt-LT">
                <a:cs typeface="Times New Roman" pitchFamily="18"/>
              </a:rPr>
              <a:t>3. Už šio straipsnio 1 dalyje numatytą administracinį nusižengimą privaloma skirti kūrinio ar gretutinių teisių objekto neteisėtų kopijų konfiskavimą. Už šio straipsnio 2 dalyje numatytą administracinį nusižengimą privaloma skirti kūrinio ar gretutinių teisių objekto neteisėtų kopijų ir jų gamybos priemonių ar įrangos konfiskavimą.</a:t>
            </a:r>
          </a:p>
          <a:p>
            <a:pPr marL="0" lvl="0" indent="457200" algn="just" hangingPunct="0">
              <a:lnSpc>
                <a:spcPct val="100000"/>
              </a:lnSpc>
              <a:spcBef>
                <a:spcPts val="0"/>
              </a:spcBef>
              <a:buNone/>
              <a:tabLst>
                <a:tab pos="0" algn="l"/>
              </a:tabLst>
            </a:pPr>
            <a:endParaRPr lang="lt-LT">
              <a:cs typeface="Times New Roman" pitchFamily="18"/>
            </a:endParaRP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FCB8CCFF-193D-41D9-B5EB-4C1C2A2176D2}" type="slidenum">
              <a:t>20</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Atsakomybės rūšių atribojimas">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Atsakomybės rūšių atribojimas</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182880" lvl="0" indent="457200" algn="just" hangingPunct="0">
              <a:lnSpc>
                <a:spcPct val="100000"/>
              </a:lnSpc>
              <a:spcBef>
                <a:spcPts val="1001"/>
              </a:spcBef>
              <a:buNone/>
              <a:tabLst>
                <a:tab pos="182880" algn="l"/>
              </a:tabLst>
            </a:pPr>
            <a:r>
              <a:rPr lang="lt-LT">
                <a:cs typeface="Times New Roman" pitchFamily="18"/>
              </a:rPr>
              <a:t>Atsakomybės rūšys atribojamos pagal šiuos požymius:</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komercinius tikslus</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neteisėtų kopijų vertę</a:t>
            </a:r>
          </a:p>
          <a:p>
            <a:pPr marL="182880" lvl="0" indent="457200" algn="just" hangingPunct="0">
              <a:lnSpc>
                <a:spcPct val="100000"/>
              </a:lnSpc>
              <a:spcBef>
                <a:spcPts val="1001"/>
              </a:spcBef>
              <a:buNone/>
              <a:tabLst>
                <a:tab pos="182880" algn="l"/>
              </a:tabLst>
            </a:pPr>
            <a:endParaRPr lang="lt-LT">
              <a:cs typeface="Times New Roman" pitchFamily="18"/>
            </a:endParaRPr>
          </a:p>
          <a:p>
            <a:pPr marL="182880" lvl="0" indent="457200" algn="just" hangingPunct="0">
              <a:lnSpc>
                <a:spcPct val="100000"/>
              </a:lnSpc>
              <a:spcBef>
                <a:spcPts val="1001"/>
              </a:spcBef>
              <a:buNone/>
              <a:tabLst>
                <a:tab pos="182880" algn="l"/>
              </a:tabLst>
            </a:pPr>
            <a:r>
              <a:rPr lang="lt-LT">
                <a:cs typeface="Times New Roman" pitchFamily="18"/>
              </a:rPr>
              <a:t>Naujajame ANK numatyta atsakomybė ir už viešą paskelbimą (kas apimtų „talpinimą“ internete).</a:t>
            </a:r>
          </a:p>
          <a:p>
            <a:pPr marL="182880" lvl="0" indent="457200" algn="just" hangingPunct="0">
              <a:lnSpc>
                <a:spcPct val="100000"/>
              </a:lnSpc>
              <a:spcBef>
                <a:spcPts val="1001"/>
              </a:spcBef>
              <a:buNone/>
              <a:tabLst>
                <a:tab pos="182880" algn="l"/>
              </a:tabLst>
            </a:pPr>
            <a:r>
              <a:rPr lang="lt-LT">
                <a:cs typeface="Times New Roman" pitchFamily="18"/>
              </a:rPr>
              <a:t>Rengiamos BK pataisas, kuriomis siekiama numatyti atsakomybę už autorių teises pažeidžiančio turinio viešą paskelbimą.</a:t>
            </a:r>
          </a:p>
          <a:p>
            <a:pPr marL="182880" lvl="0" indent="457200" algn="just" hangingPunct="0">
              <a:lnSpc>
                <a:spcPct val="100000"/>
              </a:lnSpc>
              <a:spcBef>
                <a:spcPts val="1001"/>
              </a:spcBef>
              <a:buNone/>
              <a:tabLst>
                <a:tab pos="182880" algn="l"/>
              </a:tabLst>
            </a:pPr>
            <a:endParaRPr lang="lt-LT">
              <a:cs typeface="Times New Roman" pitchFamily="18"/>
            </a:endParaRPr>
          </a:p>
          <a:p>
            <a:pPr marL="182880" lvl="0" indent="457200" algn="just" hangingPunct="0">
              <a:lnSpc>
                <a:spcPct val="100000"/>
              </a:lnSpc>
              <a:spcBef>
                <a:spcPts val="1001"/>
              </a:spcBef>
              <a:buNone/>
              <a:tabLst>
                <a:tab pos="182880" algn="l"/>
              </a:tabLst>
            </a:pPr>
            <a:r>
              <a:rPr lang="lt-LT">
                <a:cs typeface="Times New Roman" pitchFamily="18"/>
              </a:rPr>
              <a:t>Visos teisinės priemonės vykdyti baudžiamąjį INT pažeidimų persekiojimą yra, tačiau…</a:t>
            </a: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18D58E97-43CA-4D8B-9996-F97732841408}" type="slidenum">
              <a:t>21</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Intelektinės nuosavybės pažeidimų baudžiamųjų tyrimų apžvalga">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cs typeface="Times New Roman" pitchFamily="18"/>
              </a:rPr>
              <a:t>Intelektinės nuosavybės pažeidimų baudžiamųjų tyrimų apžvalga</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1001"/>
              </a:spcBef>
              <a:buSzPct val="100000"/>
              <a:buFont typeface="Wingdings" pitchFamily="2"/>
              <a:buChar char=""/>
              <a:tabLst>
                <a:tab pos="2503080" algn="l"/>
                <a:tab pos="2593080" algn="l"/>
              </a:tabLst>
            </a:pPr>
            <a:r>
              <a:rPr lang="lt-LT">
                <a:cs typeface="Times New Roman" pitchFamily="18"/>
              </a:rPr>
              <a:t>2016 m. pradėtas tyrimas dėl neteisėtai atgamintų audiovizualinių kūrinių platinimo interneto svetainėje pagal BK 192 str. Šiuo metu atliekamas, renkama informacija iš užsienio šalių.</a:t>
            </a:r>
          </a:p>
          <a:p>
            <a:pPr marL="0" lvl="0" indent="0" algn="just" hangingPunct="0">
              <a:lnSpc>
                <a:spcPct val="100000"/>
              </a:lnSpc>
              <a:spcBef>
                <a:spcPts val="1001"/>
              </a:spcBef>
              <a:buSzPct val="100000"/>
              <a:buFont typeface="Wingdings" pitchFamily="2"/>
              <a:buChar char=""/>
              <a:tabLst>
                <a:tab pos="2503080" algn="l"/>
                <a:tab pos="2593080" algn="l"/>
              </a:tabLst>
            </a:pPr>
            <a:r>
              <a:rPr lang="lt-LT">
                <a:cs typeface="Times New Roman" pitchFamily="18"/>
              </a:rPr>
              <a:t>2016 – 2017 m. nebuvo pabaigtas nė vienas ikiteisminis tyrimas dėl intelektinės nuosavybės teisių pažeidimų internete.</a:t>
            </a:r>
          </a:p>
          <a:p>
            <a:pPr marL="0" lvl="0" indent="0" algn="just" hangingPunct="0">
              <a:lnSpc>
                <a:spcPct val="100000"/>
              </a:lnSpc>
              <a:spcBef>
                <a:spcPts val="1001"/>
              </a:spcBef>
              <a:buSzPct val="100000"/>
              <a:buFont typeface="Wingdings" pitchFamily="2"/>
              <a:buChar char=""/>
              <a:tabLst>
                <a:tab pos="2503080" algn="l"/>
                <a:tab pos="2593080" algn="l"/>
              </a:tabLst>
            </a:pPr>
            <a:r>
              <a:rPr lang="lt-LT">
                <a:cs typeface="Times New Roman" pitchFamily="18"/>
              </a:rPr>
              <a:t>2016 – 2017 m. baigta 15 baudžiamųjų bylų pagal BK 192 str. dėl autorių teisių pažeidimo: neteisėto kompiuterinių programų atgaminimo, taip pat dėl neteisėtos literatūros kūrinių leidybos.</a:t>
            </a:r>
          </a:p>
          <a:p>
            <a:pPr marL="0" lvl="0" indent="0" algn="just" hangingPunct="0">
              <a:lnSpc>
                <a:spcPct val="100000"/>
              </a:lnSpc>
              <a:spcBef>
                <a:spcPts val="1001"/>
              </a:spcBef>
              <a:buSzPct val="100000"/>
              <a:buFont typeface="Wingdings" pitchFamily="2"/>
              <a:buChar char=""/>
              <a:tabLst>
                <a:tab pos="2503080" algn="l"/>
                <a:tab pos="2593080" algn="l"/>
              </a:tabLst>
            </a:pPr>
            <a:r>
              <a:rPr lang="lt-LT">
                <a:cs typeface="Times New Roman" pitchFamily="18"/>
              </a:rPr>
              <a:t>7 bylos buvo nutrauktos kaltininkui ir autorių teisių atstovams susitaikius.</a:t>
            </a:r>
          </a:p>
          <a:p>
            <a:pPr marL="0" lvl="0" indent="0" algn="just" hangingPunct="0">
              <a:lnSpc>
                <a:spcPct val="100000"/>
              </a:lnSpc>
              <a:spcBef>
                <a:spcPts val="1001"/>
              </a:spcBef>
              <a:buSzPct val="100000"/>
              <a:buFont typeface="Wingdings" pitchFamily="2"/>
              <a:buChar char=""/>
              <a:tabLst>
                <a:tab pos="2503080" algn="l"/>
                <a:tab pos="2593080" algn="l"/>
              </a:tabLst>
            </a:pPr>
            <a:r>
              <a:rPr lang="lt-LT">
                <a:cs typeface="Times New Roman" pitchFamily="18"/>
              </a:rPr>
              <a:t>1 byla nutraukta perdavus įtariamąjį teismo pasitikėjimo vertam asmeniui pagal laidavimą.</a:t>
            </a:r>
          </a:p>
          <a:p>
            <a:pPr marL="0" lvl="0" indent="0" algn="just" hangingPunct="0">
              <a:lnSpc>
                <a:spcPct val="100000"/>
              </a:lnSpc>
              <a:spcBef>
                <a:spcPts val="1001"/>
              </a:spcBef>
              <a:buSzPct val="100000"/>
              <a:buFont typeface="Wingdings" pitchFamily="2"/>
              <a:buChar char=""/>
              <a:tabLst>
                <a:tab pos="2503080" algn="l"/>
                <a:tab pos="2593080" algn="l"/>
              </a:tabLst>
            </a:pPr>
            <a:r>
              <a:rPr lang="lt-LT">
                <a:cs typeface="Times New Roman" pitchFamily="18"/>
              </a:rPr>
              <a:t>Šiais atvejais procesai buvo baigti teismui pripažinus, kad nusikalstamos veikos padarytos, bet esant įstatyme numatytoms sąlygoms (asmuo neteistas, prisipažino, gailisi) asmenys nuo baudžiamosios atsakomybės atleisti.</a:t>
            </a:r>
          </a:p>
          <a:p>
            <a:pPr marL="548640" lvl="0" indent="-178920">
              <a:lnSpc>
                <a:spcPct val="100000"/>
              </a:lnSpc>
              <a:spcBef>
                <a:spcPts val="1001"/>
              </a:spcBef>
              <a:buNone/>
              <a:tabLst>
                <a:tab pos="548640" algn="l"/>
              </a:tabLst>
            </a:pPr>
            <a:endParaRPr lang="lt-LT" sz="2000"/>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FEC1384E-B217-4525-A6A7-5F3A0B46ABAD}" type="slidenum">
              <a:t>22</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Intelektinės nuosavybės pažeidimų baudžiamųjų tyrimų apžvalga 2">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cs typeface="Times New Roman" pitchFamily="18"/>
              </a:rPr>
              <a:t>Intelektinės nuosavybės pažeidimų baudžiamųjų tyrimų apžvalga 2</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601"/>
              </a:spcBef>
              <a:buSzPct val="100000"/>
              <a:buFont typeface="Wingdings" pitchFamily="2"/>
              <a:buChar char=""/>
              <a:tabLst>
                <a:tab pos="2503080" algn="l"/>
                <a:tab pos="2593080" algn="l"/>
              </a:tabLst>
            </a:pPr>
            <a:r>
              <a:rPr lang="lt-LT">
                <a:cs typeface="Times New Roman" pitchFamily="18"/>
              </a:rPr>
              <a:t>Ikiteisminiai tyrimai </a:t>
            </a:r>
            <a:r>
              <a:rPr lang="lt-LT" b="1">
                <a:cs typeface="Times New Roman" pitchFamily="18"/>
              </a:rPr>
              <a:t>stabdomi</a:t>
            </a:r>
            <a:r>
              <a:rPr lang="lt-LT">
                <a:cs typeface="Times New Roman" pitchFamily="18"/>
              </a:rPr>
              <a:t>, kai nepavyksta nustatyti veiką padariusių asmenų:</a:t>
            </a:r>
          </a:p>
          <a:p>
            <a:pPr marL="548640" lvl="0" indent="457200" algn="just" hangingPunct="0">
              <a:lnSpc>
                <a:spcPct val="100000"/>
              </a:lnSpc>
              <a:spcBef>
                <a:spcPts val="601"/>
              </a:spcBef>
              <a:buNone/>
              <a:tabLst>
                <a:tab pos="548640" algn="l"/>
              </a:tabLst>
            </a:pPr>
            <a:r>
              <a:rPr lang="lt-LT" sz="2200">
                <a:cs typeface="Times New Roman" pitchFamily="18"/>
              </a:rPr>
              <a:t>byloje dėl knygų platinimo internetinėje svetainėje tyrimas sustabdytas nenustačius asmens, administruojančio interneto svetainę.</a:t>
            </a:r>
          </a:p>
          <a:p>
            <a:pPr marL="0" lvl="0" indent="0" algn="just" hangingPunct="0">
              <a:lnSpc>
                <a:spcPct val="100000"/>
              </a:lnSpc>
              <a:spcBef>
                <a:spcPts val="601"/>
              </a:spcBef>
              <a:buNone/>
              <a:tabLst>
                <a:tab pos="0" algn="l"/>
              </a:tabLst>
            </a:pPr>
            <a:endParaRPr lang="lt-LT">
              <a:cs typeface="Times New Roman" pitchFamily="18"/>
            </a:endParaRPr>
          </a:p>
          <a:p>
            <a:pPr marL="0" lvl="0" indent="0" algn="just" hangingPunct="0">
              <a:lnSpc>
                <a:spcPct val="100000"/>
              </a:lnSpc>
              <a:spcBef>
                <a:spcPts val="601"/>
              </a:spcBef>
              <a:buSzPct val="100000"/>
              <a:buFont typeface="Wingdings" pitchFamily="2"/>
              <a:buChar char=""/>
              <a:tabLst>
                <a:tab pos="0" algn="l"/>
              </a:tabLst>
            </a:pPr>
            <a:r>
              <a:rPr lang="lt-LT">
                <a:cs typeface="Times New Roman" pitchFamily="18"/>
              </a:rPr>
              <a:t>Teismo nuosprendžiais 2016 - 2017 m. </a:t>
            </a:r>
            <a:r>
              <a:rPr lang="lt-LT" b="1">
                <a:cs typeface="Times New Roman" pitchFamily="18"/>
              </a:rPr>
              <a:t>išnagrinėtos</a:t>
            </a:r>
            <a:r>
              <a:rPr lang="lt-LT">
                <a:cs typeface="Times New Roman" pitchFamily="18"/>
              </a:rPr>
              <a:t> 2 bylos: viena pagreitinto proceso tvarka (nutraukta laidavimu), kita – baudžiamuoju įsakymu – (1129 EUR bauda).</a:t>
            </a:r>
          </a:p>
          <a:p>
            <a:pPr marL="548640" lvl="0" indent="457200" algn="just" hangingPunct="0">
              <a:lnSpc>
                <a:spcPct val="100000"/>
              </a:lnSpc>
              <a:spcBef>
                <a:spcPts val="601"/>
              </a:spcBef>
              <a:buNone/>
              <a:tabLst>
                <a:tab pos="548640" algn="l"/>
              </a:tabLst>
            </a:pPr>
            <a:endParaRPr lang="lt-LT">
              <a:cs typeface="Times New Roman" pitchFamily="18"/>
            </a:endParaRPr>
          </a:p>
          <a:p>
            <a:pPr marL="0" lvl="0" indent="0" algn="just" hangingPunct="0">
              <a:lnSpc>
                <a:spcPct val="100000"/>
              </a:lnSpc>
              <a:spcBef>
                <a:spcPts val="601"/>
              </a:spcBef>
              <a:buSzPct val="100000"/>
              <a:buFont typeface="Wingdings" pitchFamily="2"/>
              <a:buChar char=""/>
              <a:tabLst>
                <a:tab pos="0" algn="l"/>
              </a:tabLst>
            </a:pPr>
            <a:r>
              <a:rPr lang="lt-LT">
                <a:cs typeface="Times New Roman" pitchFamily="18"/>
              </a:rPr>
              <a:t>Teismas </a:t>
            </a:r>
            <a:r>
              <a:rPr lang="lt-LT" b="1">
                <a:cs typeface="Times New Roman" pitchFamily="18"/>
              </a:rPr>
              <a:t>nutraukė</a:t>
            </a:r>
            <a:r>
              <a:rPr lang="lt-LT">
                <a:cs typeface="Times New Roman" pitchFamily="18"/>
              </a:rPr>
              <a:t> bylą dėl mažareikšmiškumo:</a:t>
            </a:r>
          </a:p>
          <a:p>
            <a:pPr marL="548640" lvl="0" indent="457200" algn="just" hangingPunct="0">
              <a:lnSpc>
                <a:spcPct val="100000"/>
              </a:lnSpc>
              <a:spcBef>
                <a:spcPts val="601"/>
              </a:spcBef>
              <a:buNone/>
              <a:tabLst>
                <a:tab pos="548640" algn="l"/>
              </a:tabLst>
            </a:pPr>
            <a:r>
              <a:rPr lang="lt-LT" sz="2200">
                <a:cs typeface="Times New Roman" pitchFamily="18"/>
              </a:rPr>
              <a:t>kaltinamoji aplinkos dizaino tikslais naudojosi neteisėtai atgaminta kompiuterine programa. Teismas laikė, kad veika mažareikšmė, todėl bylą nutraukė.</a:t>
            </a:r>
          </a:p>
          <a:p>
            <a:pPr marL="0" lvl="0" indent="0" algn="just" hangingPunct="0">
              <a:lnSpc>
                <a:spcPct val="100000"/>
              </a:lnSpc>
              <a:spcBef>
                <a:spcPts val="601"/>
              </a:spcBef>
              <a:buNone/>
              <a:tabLst>
                <a:tab pos="0" algn="l"/>
              </a:tabLst>
            </a:pPr>
            <a:endParaRPr lang="lt-LT">
              <a:cs typeface="Times New Roman" pitchFamily="18"/>
            </a:endParaRPr>
          </a:p>
          <a:p>
            <a:pPr marL="0" lvl="0" indent="0" algn="just" hangingPunct="0">
              <a:lnSpc>
                <a:spcPct val="100000"/>
              </a:lnSpc>
              <a:spcBef>
                <a:spcPts val="601"/>
              </a:spcBef>
              <a:buSzPct val="100000"/>
              <a:buFont typeface="Wingdings" pitchFamily="2"/>
              <a:buChar char=""/>
              <a:tabLst>
                <a:tab pos="0" algn="l"/>
              </a:tabLst>
            </a:pPr>
            <a:r>
              <a:rPr lang="lt-LT">
                <a:cs typeface="Times New Roman" pitchFamily="18"/>
              </a:rPr>
              <a:t>Prokuroras </a:t>
            </a:r>
            <a:r>
              <a:rPr lang="lt-LT" b="1">
                <a:cs typeface="Times New Roman" pitchFamily="18"/>
              </a:rPr>
              <a:t>nutraukė</a:t>
            </a:r>
            <a:r>
              <a:rPr lang="lt-LT">
                <a:cs typeface="Times New Roman" pitchFamily="18"/>
              </a:rPr>
              <a:t> tyrimą dėl mažareikšmiškumo:</a:t>
            </a:r>
          </a:p>
          <a:p>
            <a:pPr marL="548640" lvl="0" indent="457200" algn="just" hangingPunct="0">
              <a:lnSpc>
                <a:spcPct val="100000"/>
              </a:lnSpc>
              <a:spcBef>
                <a:spcPts val="601"/>
              </a:spcBef>
              <a:buNone/>
              <a:tabLst>
                <a:tab pos="548640" algn="l"/>
              </a:tabLst>
            </a:pPr>
            <a:r>
              <a:rPr lang="lt-LT" sz="2200">
                <a:cs typeface="Times New Roman" pitchFamily="18"/>
              </a:rPr>
              <a:t>prokuroras konstatavo, kad neteisėtai instaliuotos programos naudotos neilgai, du mėnesius, mokymosi tikslais</a:t>
            </a:r>
            <a:r>
              <a:rPr lang="lt-LT">
                <a:cs typeface="Times New Roman" pitchFamily="18"/>
              </a:rPr>
              <a:t>.</a:t>
            </a: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A5E05250-BC37-4800-A663-570BD92AD35E}" type="slidenum">
              <a:t>23</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Baudžiamojo persekiojimo apžvalgos išvados">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Baudžiamojo persekiojimo apžvalgos išvados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1001"/>
              </a:spcBef>
              <a:buSzPct val="100000"/>
              <a:buFont typeface="Wingdings" pitchFamily="2"/>
              <a:buChar char=""/>
            </a:pPr>
            <a:r>
              <a:rPr lang="lt-LT">
                <a:cs typeface="Times New Roman" pitchFamily="18"/>
              </a:rPr>
              <a:t>Ikiteisminių tyrimų dėl intelektinės nuosavybės teisių pažeidimų internete tyrimų skaičius neadekvatus pažeidimų skaičiui.</a:t>
            </a:r>
          </a:p>
          <a:p>
            <a:pPr marL="0" lvl="0" indent="0" algn="just" hangingPunct="0">
              <a:lnSpc>
                <a:spcPct val="100000"/>
              </a:lnSpc>
              <a:spcBef>
                <a:spcPts val="1001"/>
              </a:spcBef>
              <a:buSzPct val="100000"/>
              <a:buFont typeface="Wingdings" pitchFamily="2"/>
              <a:buChar char=""/>
            </a:pPr>
            <a:r>
              <a:rPr lang="lt-LT">
                <a:cs typeface="Times New Roman" pitchFamily="18"/>
              </a:rPr>
              <a:t>Nesprendžiama juridinių asmenų atsakomybė.</a:t>
            </a:r>
          </a:p>
          <a:p>
            <a:pPr marL="0" lvl="0" indent="0" algn="just" hangingPunct="0">
              <a:lnSpc>
                <a:spcPct val="100000"/>
              </a:lnSpc>
              <a:spcBef>
                <a:spcPts val="1001"/>
              </a:spcBef>
              <a:buSzPct val="100000"/>
              <a:buFont typeface="Wingdings" pitchFamily="2"/>
              <a:buChar char=""/>
            </a:pPr>
            <a:r>
              <a:rPr lang="lt-LT">
                <a:cs typeface="Times New Roman" pitchFamily="18"/>
              </a:rPr>
              <a:t>Baudos ženkliai mažesnės nei sankcijos vidurkis, tad nėra atgrasančios.</a:t>
            </a:r>
          </a:p>
          <a:p>
            <a:pPr marL="0" lvl="0" indent="0" algn="just" hangingPunct="0">
              <a:lnSpc>
                <a:spcPct val="100000"/>
              </a:lnSpc>
              <a:spcBef>
                <a:spcPts val="1001"/>
              </a:spcBef>
              <a:buSzPct val="100000"/>
              <a:buFont typeface="Wingdings" pitchFamily="2"/>
              <a:buChar char=""/>
            </a:pPr>
            <a:r>
              <a:rPr lang="lt-LT">
                <a:cs typeface="Times New Roman" pitchFamily="18"/>
              </a:rPr>
              <a:t>Pastebima tendencija vertinti intelektinės nuosavybės teises pažeidžiančias veikas kaip mažareikšmes.</a:t>
            </a:r>
          </a:p>
          <a:p>
            <a:pPr marL="0" lvl="0" indent="0" algn="just" hangingPunct="0">
              <a:lnSpc>
                <a:spcPct val="100000"/>
              </a:lnSpc>
              <a:spcBef>
                <a:spcPts val="1001"/>
              </a:spcBef>
              <a:buSzPct val="100000"/>
              <a:buFont typeface="Wingdings" pitchFamily="2"/>
              <a:buChar char=""/>
              <a:tabLst>
                <a:tab pos="2462760" algn="l"/>
                <a:tab pos="2552760" algn="l"/>
              </a:tabLst>
            </a:pPr>
            <a:r>
              <a:rPr lang="lt-LT">
                <a:cs typeface="Times New Roman" pitchFamily="18"/>
              </a:rPr>
              <a:t>Netaikoma efektyvi baudžiamojo poveikio priemonė – nusikaltimo priemonės – kompiuterio - konfiskavimas. Tik vienoje byloje iš paminėtų buvo konfiskuoti kompiuteriai kaip nusikaltimo padarymo priemonė.</a:t>
            </a:r>
          </a:p>
          <a:p>
            <a:pPr marL="0" lvl="0" indent="0" algn="just" hangingPunct="0">
              <a:lnSpc>
                <a:spcPct val="100000"/>
              </a:lnSpc>
              <a:spcBef>
                <a:spcPts val="1001"/>
              </a:spcBef>
              <a:buSzPct val="100000"/>
              <a:buFont typeface="Wingdings" pitchFamily="2"/>
              <a:buChar char=""/>
              <a:tabLst>
                <a:tab pos="2462760" algn="l"/>
                <a:tab pos="2552760" algn="l"/>
              </a:tabLst>
            </a:pPr>
            <a:r>
              <a:rPr lang="lt-LT">
                <a:cs typeface="Times New Roman" pitchFamily="18"/>
              </a:rPr>
              <a:t>Apibendrinus darytina išvada, kad intelektinės nuosavybės pažeidimų baudžiamasis persekiojimas neefektyvus. </a:t>
            </a:r>
            <a:r>
              <a:rPr lang="lt-LT" sz="3200" b="1">
                <a:cs typeface="Times New Roman" pitchFamily="18"/>
              </a:rPr>
              <a:t>Kodėl?</a:t>
            </a:r>
          </a:p>
          <a:p>
            <a:pPr marL="0" lvl="0" indent="0">
              <a:lnSpc>
                <a:spcPct val="100000"/>
              </a:lnSpc>
              <a:spcBef>
                <a:spcPts val="1001"/>
              </a:spcBef>
              <a:buNone/>
              <a:tabLst>
                <a:tab pos="2462760" algn="l"/>
                <a:tab pos="255276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BA7B6102-A99E-499E-8A12-DB80EFD80393}" type="slidenum">
              <a:t>24</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Intelektinės nuosavybės pažeidimų internete baudžiamojo persekiojimo kliūtys: įstatyminės ir organizacinės</a:t>
            </a:r>
          </a:p>
        </p:txBody>
      </p:sp>
      <p:sp>
        <p:nvSpPr>
          <p:cNvPr id="3" name="Turinio vietos rezervavimo ženklas 2"/>
          <p:cNvSpPr txBox="1">
            <a:spLocks noGrp="1"/>
          </p:cNvSpPr>
          <p:nvPr>
            <p:ph type="body" idx="4294967295"/>
          </p:nvPr>
        </p:nvSpPr>
        <p:spPr/>
        <p:txBody>
          <a:bodyPr anchor="ct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612000" lvl="0" indent="457200" algn="just" hangingPunct="0">
              <a:lnSpc>
                <a:spcPct val="100000"/>
              </a:lnSpc>
              <a:spcBef>
                <a:spcPts val="1001"/>
              </a:spcBef>
              <a:buNone/>
              <a:tabLst>
                <a:tab pos="612000" algn="l"/>
              </a:tabLst>
            </a:pPr>
            <a:endParaRPr lang="lt-LT" b="1">
              <a:latin typeface="Times New Roman" pitchFamily="18"/>
              <a:cs typeface="Times New Roman" pitchFamily="18"/>
            </a:endParaRP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Nusikaltimai intelektinei nuosavybei įstatyme priskirti nesunkių nusikaltimų kategorijai.</a:t>
            </a:r>
          </a:p>
          <a:p>
            <a:pPr marL="457200" lvl="0" indent="457200" algn="just">
              <a:spcBef>
                <a:spcPts val="499"/>
              </a:spcBef>
              <a:buNone/>
              <a:tabLst>
                <a:tab pos="457200" algn="l"/>
              </a:tabLst>
            </a:pPr>
            <a:r>
              <a:rPr lang="lt-LT" sz="2200">
                <a:solidFill>
                  <a:srgbClr val="000000"/>
                </a:solidFill>
                <a:cs typeface="Times New Roman" pitchFamily="18"/>
              </a:rPr>
              <a:t>Negali būti taikomos Kriminalinės žvalgybos įstatyme numatytos priemonės.</a:t>
            </a:r>
          </a:p>
          <a:p>
            <a:pPr marL="457200" lvl="0" indent="457200" algn="just">
              <a:spcBef>
                <a:spcPts val="499"/>
              </a:spcBef>
              <a:buNone/>
              <a:tabLst>
                <a:tab pos="457200" algn="l"/>
              </a:tabLst>
            </a:pPr>
            <a:r>
              <a:rPr lang="lt-LT" sz="2200">
                <a:solidFill>
                  <a:srgbClr val="000000"/>
                </a:solidFill>
                <a:cs typeface="Times New Roman" pitchFamily="18"/>
              </a:rPr>
              <a:t>Ribotos galimybės taikyti procesinės prievartos priemones, numatytas Baudžiamojo proceso kodekse.</a:t>
            </a:r>
          </a:p>
          <a:p>
            <a:pPr marL="0" lvl="0" indent="0" algn="just" hangingPunct="0">
              <a:lnSpc>
                <a:spcPct val="100000"/>
              </a:lnSpc>
              <a:spcBef>
                <a:spcPts val="1001"/>
              </a:spcBef>
              <a:buClr>
                <a:srgbClr val="000000"/>
              </a:buClr>
              <a:buSzPct val="100000"/>
              <a:buFont typeface="Wingdings" pitchFamily="2"/>
              <a:buChar char=""/>
              <a:tabLst>
                <a:tab pos="0" algn="l"/>
              </a:tabLst>
            </a:pPr>
            <a:r>
              <a:rPr lang="lt-LT">
                <a:solidFill>
                  <a:srgbClr val="000000"/>
                </a:solidFill>
                <a:cs typeface="Times New Roman" pitchFamily="18"/>
              </a:rPr>
              <a:t>Policijoje šių veikų tyrimui priskiriamas žemiausias prioritetas.</a:t>
            </a:r>
          </a:p>
          <a:p>
            <a:pPr marL="0" lvl="0" indent="0" algn="just" hangingPunct="0">
              <a:lnSpc>
                <a:spcPct val="100000"/>
              </a:lnSpc>
              <a:spcBef>
                <a:spcPts val="1001"/>
              </a:spcBef>
              <a:buClr>
                <a:srgbClr val="000000"/>
              </a:buClr>
              <a:buSzPct val="100000"/>
              <a:buFont typeface="Wingdings" pitchFamily="2"/>
              <a:buChar char=""/>
              <a:tabLst>
                <a:tab pos="0" algn="l"/>
              </a:tabLst>
            </a:pPr>
            <a:r>
              <a:rPr lang="lt-LT">
                <a:solidFill>
                  <a:srgbClr val="000000"/>
                </a:solidFill>
                <a:cs typeface="Times New Roman" pitchFamily="18"/>
              </a:rPr>
              <a:t>Ikiteisminio tyrimo pareigūnams ir prokurorams trūksta žinių: tradiciniai įrodymų rinkimo metodai netinka tiriant nusikaltimus internetinėje erdvėje.</a:t>
            </a:r>
          </a:p>
          <a:p>
            <a:pPr marL="0" lvl="0" indent="0" algn="just" hangingPunct="0">
              <a:lnSpc>
                <a:spcPct val="100000"/>
              </a:lnSpc>
              <a:spcBef>
                <a:spcPts val="1001"/>
              </a:spcBef>
              <a:buClr>
                <a:srgbClr val="000000"/>
              </a:buClr>
              <a:buSzPct val="100000"/>
              <a:buFont typeface="Wingdings" pitchFamily="2"/>
              <a:buChar char=""/>
              <a:tabLst>
                <a:tab pos="0" algn="l"/>
              </a:tabLst>
            </a:pPr>
            <a:r>
              <a:rPr lang="lt-LT">
                <a:solidFill>
                  <a:srgbClr val="000000"/>
                </a:solidFill>
                <a:cs typeface="Times New Roman" pitchFamily="18"/>
              </a:rPr>
              <a:t>Esama ikiteisminio tyrimo pareigūnų specializacija neužtikrina gebėjimų stiprinimo, geriausios 	praktikos kaupimo.</a:t>
            </a:r>
          </a:p>
          <a:p>
            <a:pPr marL="182880" lvl="0" indent="457200" algn="just" hangingPunct="0">
              <a:lnSpc>
                <a:spcPct val="110000"/>
              </a:lnSpc>
              <a:spcBef>
                <a:spcPts val="1001"/>
              </a:spcBef>
              <a:buNone/>
              <a:tabLst>
                <a:tab pos="182880" algn="l"/>
              </a:tabLst>
            </a:pPr>
            <a:endParaRPr lang="lt-LT">
              <a:cs typeface="Times New Roman" pitchFamily="18"/>
            </a:endParaRPr>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A588157B-4FFC-4935-9BB0-A1B73D4DCF2E}" type="slidenum">
              <a:t>25</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Intelektinės nuosavybės pažeidimų internete baudžiamojo persekiojimo kliūtys: procesiniai įrankiai </a:t>
            </a:r>
            <a:r>
              <a:rPr lang="lt-LT" i="1"/>
              <a:t>vs.</a:t>
            </a:r>
            <a:r>
              <a:rPr lang="lt-LT"/>
              <a:t> technologijos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1001"/>
              </a:spcBef>
              <a:buSzPct val="100000"/>
              <a:buFont typeface="Wingdings" pitchFamily="2"/>
              <a:buChar char=""/>
            </a:pPr>
            <a:r>
              <a:rPr lang="lt-LT">
                <a:cs typeface="Times New Roman" pitchFamily="18"/>
              </a:rPr>
              <a:t>Internetas suteikia galimybes pažeidėjams likti anonimiškiems, jų tapatybei nustatyti nepakanka tradicinių įrodymų rinkimo būdų ir metodikos.</a:t>
            </a:r>
          </a:p>
          <a:p>
            <a:pPr marL="0" lvl="0" indent="0" algn="just" hangingPunct="0">
              <a:lnSpc>
                <a:spcPct val="100000"/>
              </a:lnSpc>
              <a:spcBef>
                <a:spcPts val="1001"/>
              </a:spcBef>
              <a:buSzPct val="100000"/>
              <a:buFont typeface="Wingdings" pitchFamily="2"/>
              <a:buChar char=""/>
            </a:pPr>
            <a:r>
              <a:rPr lang="lt-LT">
                <a:cs typeface="Times New Roman" pitchFamily="18"/>
              </a:rPr>
              <a:t>Esami modernūs duomenų šifravimo būdai padaro teisėsaugos pastangas bevertėmis:</a:t>
            </a:r>
          </a:p>
          <a:p>
            <a:pPr marL="635040" lvl="0" indent="457200" algn="just">
              <a:spcBef>
                <a:spcPts val="499"/>
              </a:spcBef>
              <a:buNone/>
              <a:tabLst>
                <a:tab pos="635040" algn="l"/>
              </a:tabLst>
            </a:pPr>
            <a:r>
              <a:rPr lang="lt-LT" sz="2200"/>
              <a:t>20 kompiuterių sisteminiuose blokuose ir nešiojamų kompiuterių standžiuose diskuose informacija buvo užšifruota XXX programine įranga ir jos dešifruoti nežinant prieigos kodo nepavyko.</a:t>
            </a:r>
          </a:p>
          <a:p>
            <a:pPr marL="635040" lvl="0" indent="457200" algn="just">
              <a:spcBef>
                <a:spcPts val="499"/>
              </a:spcBef>
              <a:buNone/>
              <a:tabLst>
                <a:tab pos="635040" algn="l"/>
              </a:tabLst>
            </a:pPr>
            <a:r>
              <a:rPr lang="lt-LT" sz="2200"/>
              <a:t>Lietuvos Policijos Kriminalistinių Tyrimų Centras: XXX programinė įranga naudoja šifravimo algoritmus, kuriems iššifruoti centras nedisponuoja reikiamo pajėgumo technine įranga.</a:t>
            </a:r>
          </a:p>
          <a:p>
            <a:pPr marL="635040" lvl="0" indent="457200" algn="just">
              <a:spcBef>
                <a:spcPts val="499"/>
              </a:spcBef>
              <a:buNone/>
              <a:tabLst>
                <a:tab pos="635040" algn="l"/>
              </a:tabLst>
            </a:pPr>
            <a:r>
              <a:rPr lang="lt-LT" sz="2200"/>
              <a:t>Lietuvos teismo ekspertizės centras: ribotos galimybės iššifruoti duomenis. Slaptažodžiui susidedant iš 7 simbolių jis gali būti iššifruotas maždaug per 320 dienų. 20 objektų dešifravimas gali užtrukti iki 20 metų.</a:t>
            </a:r>
          </a:p>
          <a:p>
            <a:pPr marL="635040" lvl="0" indent="457200" algn="just">
              <a:spcBef>
                <a:spcPts val="499"/>
              </a:spcBef>
              <a:buNone/>
              <a:tabLst>
                <a:tab pos="635040" algn="l"/>
              </a:tabLst>
            </a:pPr>
            <a:r>
              <a:rPr lang="lt-LT" sz="2200"/>
              <a:t>2017-03-31 ikiteisminis tyrimas nutrauktas.</a:t>
            </a:r>
          </a:p>
          <a:p>
            <a:pPr marL="612000" lvl="0" indent="457200" algn="just" hangingPunct="0">
              <a:lnSpc>
                <a:spcPct val="100000"/>
              </a:lnSpc>
              <a:spcBef>
                <a:spcPts val="1001"/>
              </a:spcBef>
              <a:buNone/>
              <a:tabLst>
                <a:tab pos="612000" algn="l"/>
              </a:tabLst>
            </a:pPr>
            <a:endParaRPr lang="lt-LT">
              <a:cs typeface="Times New Roman" pitchFamily="18"/>
            </a:endParaRPr>
          </a:p>
          <a:p>
            <a:pPr marL="612000" lvl="0" indent="457200" algn="just" hangingPunct="0">
              <a:lnSpc>
                <a:spcPct val="100000"/>
              </a:lnSpc>
              <a:spcBef>
                <a:spcPts val="1001"/>
              </a:spcBef>
              <a:buNone/>
              <a:tabLst>
                <a:tab pos="61200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46C0761A-B277-45C1-8B56-3FE85575FD9E}" type="slidenum">
              <a:t>26</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Intelektinės nuosavybės pažeidimų internete baudžiamojo persekiojimo kliūtys: procesiniai įrankiai </a:t>
            </a:r>
            <a:r>
              <a:rPr lang="lt-LT" i="1"/>
              <a:t>vs.</a:t>
            </a:r>
            <a:r>
              <a:rPr lang="lt-LT"/>
              <a:t> technologijos (2)</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20000"/>
              </a:lnSpc>
              <a:spcBef>
                <a:spcPts val="0"/>
              </a:spcBef>
              <a:buSzPct val="100000"/>
              <a:buFont typeface="Wingdings" pitchFamily="2"/>
              <a:buChar char=""/>
            </a:pPr>
            <a:r>
              <a:rPr lang="lt-LT">
                <a:cs typeface="Times New Roman" pitchFamily="18"/>
              </a:rPr>
              <a:t>Intelektinės nuosavybės teisių pažeidimai, daromi internete </a:t>
            </a:r>
            <a:r>
              <a:rPr lang="lt-LT" b="1">
                <a:cs typeface="Times New Roman" pitchFamily="18"/>
              </a:rPr>
              <a:t>neturi sienų</a:t>
            </a:r>
            <a:r>
              <a:rPr lang="lt-LT">
                <a:cs typeface="Times New Roman" pitchFamily="18"/>
              </a:rPr>
              <a:t>, dažnai įrodomoji informacija yra už Lietuvos jurisdikcijos ribų, ji renkama oficialiais kanalais, kreipiantis į užsienio valstybes su teisinės pagalbos prašymais.</a:t>
            </a:r>
          </a:p>
          <a:p>
            <a:pPr marL="635040" lvl="0" indent="457200" algn="just">
              <a:spcBef>
                <a:spcPts val="0"/>
              </a:spcBef>
              <a:buNone/>
              <a:tabLst>
                <a:tab pos="635040" algn="l"/>
              </a:tabLst>
            </a:pPr>
            <a:r>
              <a:rPr lang="lt-LT" sz="2200">
                <a:cs typeface="Times New Roman" pitchFamily="18"/>
              </a:rPr>
              <a:t>Tiek „Linkomanija“, tiek „The Pirate Bay“ nelaiko savo serveriuose autorių teisėmis saugomų objektų:</a:t>
            </a:r>
          </a:p>
          <a:p>
            <a:pPr marL="636480" lvl="0" indent="457200" algn="just">
              <a:spcBef>
                <a:spcPts val="0"/>
              </a:spcBef>
              <a:buNone/>
              <a:tabLst>
                <a:tab pos="636480" algn="l"/>
              </a:tabLst>
            </a:pPr>
            <a:r>
              <a:rPr lang="lt-LT" sz="2200">
                <a:cs typeface="Times New Roman" pitchFamily="18"/>
              </a:rPr>
              <a:t>atlieka tik tarpininko vaidmenį,</a:t>
            </a:r>
          </a:p>
          <a:p>
            <a:pPr marL="636480" lvl="0" indent="457200" algn="just">
              <a:spcBef>
                <a:spcPts val="0"/>
              </a:spcBef>
              <a:buNone/>
              <a:tabLst>
                <a:tab pos="636480" algn="l"/>
              </a:tabLst>
            </a:pPr>
            <a:r>
              <a:rPr lang="lt-LT" sz="2200">
                <a:cs typeface="Times New Roman" pitchFamily="18"/>
              </a:rPr>
              <a:t>gali operatyviai perkelti paieškos branduolį į kitos šalies serverį,</a:t>
            </a:r>
          </a:p>
          <a:p>
            <a:pPr marL="636480" lvl="0" indent="457200" algn="just">
              <a:spcBef>
                <a:spcPts val="0"/>
              </a:spcBef>
              <a:buNone/>
              <a:tabLst>
                <a:tab pos="636480" algn="l"/>
              </a:tabLst>
            </a:pPr>
            <a:r>
              <a:rPr lang="lt-LT" sz="2200">
                <a:cs typeface="Times New Roman" pitchFamily="18"/>
              </a:rPr>
              <a:t>gali tuo pačiu metu naudotis keliais skirtingais serveriais.</a:t>
            </a:r>
          </a:p>
          <a:p>
            <a:pPr marL="0" lvl="0" indent="0" algn="just" hangingPunct="0">
              <a:lnSpc>
                <a:spcPct val="120000"/>
              </a:lnSpc>
              <a:spcBef>
                <a:spcPts val="0"/>
              </a:spcBef>
              <a:buSzPct val="100000"/>
              <a:buFont typeface="Wingdings" pitchFamily="2"/>
              <a:buChar char=""/>
              <a:tabLst>
                <a:tab pos="0" algn="l"/>
              </a:tabLst>
            </a:pPr>
            <a:r>
              <a:rPr lang="lt-LT">
                <a:cs typeface="Times New Roman" pitchFamily="18"/>
              </a:rPr>
              <a:t>Šios technologijų galimybės paverčia teisėsaugos institucijų pastangas bevaisėmis.</a:t>
            </a:r>
          </a:p>
          <a:p>
            <a:pPr marL="0" lvl="0" indent="0" algn="just" hangingPunct="0">
              <a:lnSpc>
                <a:spcPct val="120000"/>
              </a:lnSpc>
              <a:spcBef>
                <a:spcPts val="0"/>
              </a:spcBef>
              <a:buSzPct val="100000"/>
              <a:buFont typeface="Wingdings" pitchFamily="2"/>
              <a:buChar char=""/>
              <a:tabLst>
                <a:tab pos="0" algn="l"/>
              </a:tabLst>
            </a:pPr>
            <a:r>
              <a:rPr lang="lt-LT">
                <a:cs typeface="Times New Roman" pitchFamily="18"/>
              </a:rPr>
              <a:t>Įrodomosios informacijos rinkimas iš trečiųjų šalių dažnai baigiasi nerezultatyviai.</a:t>
            </a:r>
          </a:p>
          <a:p>
            <a:pPr marL="0" lvl="0" indent="0" algn="just" hangingPunct="0">
              <a:lnSpc>
                <a:spcPct val="120000"/>
              </a:lnSpc>
              <a:spcBef>
                <a:spcPts val="0"/>
              </a:spcBef>
              <a:buSzPct val="100000"/>
              <a:buFont typeface="Wingdings" pitchFamily="2"/>
              <a:buChar char=""/>
              <a:tabLst>
                <a:tab pos="0" algn="l"/>
              </a:tabLst>
            </a:pPr>
            <a:r>
              <a:rPr lang="lt-LT">
                <a:cs typeface="Times New Roman" pitchFamily="18"/>
              </a:rPr>
              <a:t>Europos tyrimo orderis.</a:t>
            </a:r>
          </a:p>
          <a:p>
            <a:pPr marL="548640" lvl="0" indent="457200" algn="just" hangingPunct="0">
              <a:lnSpc>
                <a:spcPct val="100000"/>
              </a:lnSpc>
              <a:spcBef>
                <a:spcPts val="0"/>
              </a:spcBef>
              <a:buNone/>
              <a:tabLst>
                <a:tab pos="548640" algn="l"/>
              </a:tabLst>
            </a:pPr>
            <a:endParaRPr lang="lt-LT">
              <a:cs typeface="Times New Roman" pitchFamily="18"/>
            </a:endParaRPr>
          </a:p>
          <a:p>
            <a:pPr marL="548640" lvl="0" indent="457200" algn="just" hangingPunct="0">
              <a:lnSpc>
                <a:spcPct val="100000"/>
              </a:lnSpc>
              <a:spcBef>
                <a:spcPts val="0"/>
              </a:spcBef>
              <a:buNone/>
              <a:tabLst>
                <a:tab pos="548640" algn="l"/>
              </a:tabLst>
            </a:pPr>
            <a:endParaRPr lang="lt-LT">
              <a:cs typeface="Times New Roman" pitchFamily="18"/>
            </a:endParaRPr>
          </a:p>
          <a:p>
            <a:pPr marL="548640" lvl="0" indent="457200" algn="just" hangingPunct="0">
              <a:lnSpc>
                <a:spcPct val="100000"/>
              </a:lnSpc>
              <a:spcBef>
                <a:spcPts val="0"/>
              </a:spcBef>
              <a:buNone/>
              <a:tabLst>
                <a:tab pos="548640" algn="l"/>
              </a:tabLst>
            </a:pPr>
            <a:endParaRPr lang="lt-LT">
              <a:cs typeface="Times New Roman" pitchFamily="18"/>
            </a:endParaRP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906C7C46-FF1F-47C9-8A5E-4581E698A4B8}" type="slidenum">
              <a:t>27</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prendimo būdai">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Sprendimo būdai</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1001"/>
              </a:spcBef>
              <a:buSzPct val="100000"/>
              <a:buFont typeface="Wingdings" pitchFamily="2"/>
              <a:buChar char=""/>
            </a:pPr>
            <a:r>
              <a:rPr lang="lt-LT">
                <a:cs typeface="Times New Roman" pitchFamily="18"/>
              </a:rPr>
              <a:t>Teisių turėtojų aktyvumas ir pagalba.</a:t>
            </a:r>
          </a:p>
          <a:p>
            <a:pPr marL="0" lvl="0" indent="0" algn="just" hangingPunct="0">
              <a:lnSpc>
                <a:spcPct val="100000"/>
              </a:lnSpc>
              <a:spcBef>
                <a:spcPts val="1001"/>
              </a:spcBef>
              <a:buNone/>
            </a:pPr>
            <a:endParaRPr lang="lt-LT">
              <a:cs typeface="Times New Roman" pitchFamily="18"/>
            </a:endParaRPr>
          </a:p>
          <a:p>
            <a:pPr marL="0" lvl="0" indent="0" algn="just" hangingPunct="0">
              <a:lnSpc>
                <a:spcPct val="100000"/>
              </a:lnSpc>
              <a:spcBef>
                <a:spcPts val="1001"/>
              </a:spcBef>
              <a:buClr>
                <a:srgbClr val="000000"/>
              </a:buClr>
              <a:buSzPct val="100000"/>
              <a:buFont typeface="Wingdings" pitchFamily="2"/>
              <a:buChar char=""/>
            </a:pPr>
            <a:r>
              <a:rPr lang="lt-LT">
                <a:solidFill>
                  <a:srgbClr val="000000"/>
                </a:solidFill>
                <a:cs typeface="Times New Roman" pitchFamily="18"/>
              </a:rPr>
              <a:t>Intensyvių mokymų ir nuoseklios teisėsaugos pareigūnų specializacijos intelektinės nuosavybės teisių pažeidimų srityje užtikrinimas.</a:t>
            </a:r>
          </a:p>
          <a:p>
            <a:pPr marL="0" lvl="0" indent="0" algn="just" hangingPunct="0">
              <a:lnSpc>
                <a:spcPct val="100000"/>
              </a:lnSpc>
              <a:spcBef>
                <a:spcPts val="1001"/>
              </a:spcBef>
              <a:buNone/>
            </a:pPr>
            <a:endParaRPr lang="lt-LT">
              <a:solidFill>
                <a:srgbClr val="000000"/>
              </a:solidFill>
              <a:cs typeface="Times New Roman" pitchFamily="18"/>
            </a:endParaRPr>
          </a:p>
          <a:p>
            <a:pPr marL="0" lvl="0" indent="0" algn="just" hangingPunct="0">
              <a:lnSpc>
                <a:spcPct val="100000"/>
              </a:lnSpc>
              <a:spcBef>
                <a:spcPts val="1001"/>
              </a:spcBef>
              <a:buClr>
                <a:srgbClr val="000000"/>
              </a:buClr>
              <a:buSzPct val="100000"/>
              <a:buFont typeface="Wingdings" pitchFamily="2"/>
              <a:buChar char=""/>
            </a:pPr>
            <a:r>
              <a:rPr lang="lt-LT">
                <a:solidFill>
                  <a:srgbClr val="000000"/>
                </a:solidFill>
                <a:cs typeface="Times New Roman" pitchFamily="18"/>
              </a:rPr>
              <a:t>Visų alternatyvių autorių teisių gynimo priemonių išnaudojimas.</a:t>
            </a:r>
          </a:p>
          <a:p>
            <a:pPr marL="0" lvl="0" indent="0" algn="just" hangingPunct="0">
              <a:lnSpc>
                <a:spcPct val="100000"/>
              </a:lnSpc>
              <a:spcBef>
                <a:spcPts val="1001"/>
              </a:spcBef>
              <a:buNone/>
            </a:pPr>
            <a:endParaRPr lang="lt-LT">
              <a:solidFill>
                <a:srgbClr val="000000"/>
              </a:solidFill>
              <a:cs typeface="Times New Roman" pitchFamily="18"/>
            </a:endParaRPr>
          </a:p>
          <a:p>
            <a:pPr marL="0" lvl="0" indent="0" algn="just" hangingPunct="0">
              <a:lnSpc>
                <a:spcPct val="100000"/>
              </a:lnSpc>
              <a:spcBef>
                <a:spcPts val="1001"/>
              </a:spcBef>
              <a:buClr>
                <a:srgbClr val="000000"/>
              </a:buClr>
              <a:buSzPct val="100000"/>
              <a:buFont typeface="Wingdings" pitchFamily="2"/>
              <a:buChar char=""/>
            </a:pPr>
            <a:r>
              <a:rPr lang="lt-LT">
                <a:solidFill>
                  <a:srgbClr val="000000"/>
                </a:solidFill>
                <a:cs typeface="Times New Roman" pitchFamily="18"/>
              </a:rPr>
              <a:t>Geriausios užsienio patirties perėmimas: įspėjantys vartotojus pranešimai.</a:t>
            </a:r>
          </a:p>
          <a:p>
            <a:pPr marL="0" lvl="0" indent="0" algn="just" hangingPunct="0">
              <a:lnSpc>
                <a:spcPct val="100000"/>
              </a:lnSpc>
              <a:spcBef>
                <a:spcPts val="1001"/>
              </a:spcBef>
              <a:buNone/>
            </a:pPr>
            <a:endParaRPr lang="lt-LT">
              <a:solidFill>
                <a:srgbClr val="000000"/>
              </a:solidFill>
              <a:cs typeface="Times New Roman" pitchFamily="18"/>
            </a:endParaRPr>
          </a:p>
          <a:p>
            <a:pPr marL="0" lvl="0" indent="0" algn="just" hangingPunct="0">
              <a:lnSpc>
                <a:spcPct val="100000"/>
              </a:lnSpc>
              <a:spcBef>
                <a:spcPts val="1001"/>
              </a:spcBef>
              <a:buClr>
                <a:srgbClr val="000000"/>
              </a:buClr>
              <a:buSzPct val="100000"/>
              <a:buFont typeface="Wingdings" pitchFamily="2"/>
              <a:buChar char=""/>
            </a:pPr>
            <a:r>
              <a:rPr lang="lt-LT">
                <a:solidFill>
                  <a:srgbClr val="000000"/>
                </a:solidFill>
                <a:cs typeface="Times New Roman" pitchFamily="18"/>
              </a:rPr>
              <a:t>Aktyvus visuomenės, ypač jaunimo, švietimas.</a:t>
            </a:r>
          </a:p>
          <a:p>
            <a:pPr marL="548640" lvl="0" indent="457200" algn="just" hangingPunct="0">
              <a:lnSpc>
                <a:spcPct val="100000"/>
              </a:lnSpc>
              <a:spcBef>
                <a:spcPts val="1001"/>
              </a:spcBef>
              <a:buNone/>
              <a:tabLst>
                <a:tab pos="548640" algn="l"/>
              </a:tabLst>
            </a:pPr>
            <a:endParaRPr lang="lt-LT">
              <a:cs typeface="Times New Roman" pitchFamily="18"/>
            </a:endParaRP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EE02B570-0395-4A8F-B332-EA66D8CBB91F}" type="slidenum">
              <a:t>28</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Dėkoju už dėmesį">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t>Dėkoju už dėmesį</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179280" lvl="0" indent="-178920">
              <a:lnSpc>
                <a:spcPct val="100000"/>
              </a:lnSpc>
              <a:spcBef>
                <a:spcPts val="1001"/>
              </a:spcBef>
              <a:buNone/>
              <a:tabLst>
                <a:tab pos="179280" algn="l"/>
              </a:tabLst>
            </a:pPr>
            <a:endParaRPr lang="lt-LT"/>
          </a:p>
          <a:p>
            <a:pPr marL="179280" lvl="0" indent="-178920">
              <a:lnSpc>
                <a:spcPct val="100000"/>
              </a:lnSpc>
              <a:spcBef>
                <a:spcPts val="1001"/>
              </a:spcBef>
              <a:buNone/>
              <a:tabLst>
                <a:tab pos="179280" algn="l"/>
              </a:tabLst>
            </a:pPr>
            <a:endParaRPr lang="lt-LT"/>
          </a:p>
          <a:p>
            <a:pPr marL="179280" lvl="0" indent="-178920">
              <a:lnSpc>
                <a:spcPct val="100000"/>
              </a:lnSpc>
              <a:spcBef>
                <a:spcPts val="1001"/>
              </a:spcBef>
              <a:buNone/>
              <a:tabLst>
                <a:tab pos="179280" algn="l"/>
              </a:tabLst>
            </a:pPr>
            <a:r>
              <a:rPr lang="lt-LT"/>
              <a:t>Lietuvos Respublikos generalinės prokuratūros</a:t>
            </a:r>
          </a:p>
          <a:p>
            <a:pPr marL="179280" lvl="0" indent="-178920">
              <a:lnSpc>
                <a:spcPct val="100000"/>
              </a:lnSpc>
              <a:spcBef>
                <a:spcPts val="1001"/>
              </a:spcBef>
              <a:buNone/>
              <a:tabLst>
                <a:tab pos="179280" algn="l"/>
              </a:tabLst>
            </a:pPr>
            <a:r>
              <a:rPr lang="lt-LT"/>
              <a:t>Baudžiamojo persekiojimo departamento</a:t>
            </a:r>
          </a:p>
          <a:p>
            <a:pPr marL="179280" lvl="0" indent="-178920">
              <a:lnSpc>
                <a:spcPct val="100000"/>
              </a:lnSpc>
              <a:spcBef>
                <a:spcPts val="1001"/>
              </a:spcBef>
              <a:buNone/>
              <a:tabLst>
                <a:tab pos="179280" algn="l"/>
              </a:tabLst>
            </a:pPr>
            <a:r>
              <a:rPr lang="lt-LT"/>
              <a:t>Prokurorė Jolita Kančauskienė</a:t>
            </a:r>
          </a:p>
          <a:p>
            <a:pPr marL="179280" lvl="0" indent="-178920">
              <a:lnSpc>
                <a:spcPct val="100000"/>
              </a:lnSpc>
              <a:spcBef>
                <a:spcPts val="1001"/>
              </a:spcBef>
              <a:buNone/>
              <a:tabLst>
                <a:tab pos="179280" algn="l"/>
              </a:tabLst>
            </a:pPr>
            <a:endParaRPr lang="lt-LT"/>
          </a:p>
          <a:p>
            <a:pPr marL="179280" lvl="0" indent="-178920">
              <a:lnSpc>
                <a:spcPct val="100000"/>
              </a:lnSpc>
              <a:spcBef>
                <a:spcPts val="1001"/>
              </a:spcBef>
              <a:buNone/>
              <a:tabLst>
                <a:tab pos="179280" algn="l"/>
              </a:tabLst>
            </a:pPr>
            <a:r>
              <a:rPr lang="lt-LT"/>
              <a:t>e.p. jolita.kancauskiene@prokuraturos.lt</a:t>
            </a:r>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07F1E594-0773-4400-ADCF-328D34D50B71}" type="slidenum">
              <a:t>29</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Pavadinima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solidFill>
                  <a:srgbClr val="000000"/>
                </a:solidFill>
                <a:ea typeface="Microsoft YaHei" pitchFamily="49"/>
              </a:rPr>
              <a:t>Intelektinės nuosavybės apsaugos svarba: </a:t>
            </a:r>
            <a:br>
              <a:rPr lang="lt-LT">
                <a:solidFill>
                  <a:srgbClr val="000000"/>
                </a:solidFill>
                <a:ea typeface="Microsoft YaHei" pitchFamily="49"/>
              </a:rPr>
            </a:br>
            <a:r>
              <a:rPr lang="lt-LT">
                <a:solidFill>
                  <a:srgbClr val="000000"/>
                </a:solidFill>
                <a:ea typeface="Microsoft YaHei" pitchFamily="49"/>
              </a:rPr>
              <a:t>socialiniai, ekonominiai aspektai</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1001"/>
              </a:spcBef>
              <a:buSzPct val="100000"/>
              <a:buFont typeface="Wingdings" pitchFamily="2"/>
              <a:buChar char=""/>
              <a:tabLst>
                <a:tab pos="900360" algn="l"/>
                <a:tab pos="990719" algn="l"/>
              </a:tabLst>
            </a:pPr>
            <a:r>
              <a:rPr lang="lt-LT"/>
              <a:t>Efektyvi autorių ir gretutinių teisių apsauga tarnauja kultūros, pramonės, vartotojų ir visos visuomenės labui, užtikrina kūrybos skatinimą ir palankią aplinką jos plėtojimui.</a:t>
            </a:r>
          </a:p>
          <a:p>
            <a:pPr marL="0" lvl="0" indent="0" algn="just" hangingPunct="0">
              <a:lnSpc>
                <a:spcPct val="100000"/>
              </a:lnSpc>
              <a:spcBef>
                <a:spcPts val="1001"/>
              </a:spcBef>
              <a:buSzPct val="100000"/>
              <a:buFont typeface="Wingdings" pitchFamily="2"/>
              <a:buChar char=""/>
              <a:tabLst>
                <a:tab pos="900360" algn="l"/>
                <a:tab pos="990719" algn="l"/>
              </a:tabLst>
            </a:pPr>
            <a:r>
              <a:rPr lang="lt-LT"/>
              <a:t>Jei intelektinės nuosavybės teisės tinkamai saugomos, išradėjams, kūrėjams ir menininkams suteikiama galimybė gauti adekvačią grąžą iš komercinės savo kūrinių vertės.</a:t>
            </a:r>
          </a:p>
          <a:p>
            <a:pPr marL="0" lvl="0" indent="0" algn="just" hangingPunct="0">
              <a:lnSpc>
                <a:spcPct val="100000"/>
              </a:lnSpc>
              <a:spcBef>
                <a:spcPts val="1001"/>
              </a:spcBef>
              <a:buSzPct val="100000"/>
              <a:buFont typeface="Wingdings" pitchFamily="2"/>
              <a:buChar char=""/>
              <a:tabLst>
                <a:tab pos="900360" algn="l"/>
                <a:tab pos="990719" algn="l"/>
              </a:tabLst>
            </a:pPr>
            <a:r>
              <a:rPr lang="lt-LT">
                <a:cs typeface="Times New Roman" pitchFamily="18"/>
              </a:rPr>
              <a:t>Efektyvią intelektinės nuosavybės apsaugą užtikrinanti aplinka skatina kurti, o neapsaugotos intelektinės nuosavybės teisės nuvilia kūrėjus ir atgraso juos nuo kūrybos.</a:t>
            </a:r>
          </a:p>
          <a:p>
            <a:pPr marL="0" lvl="0" indent="457200" algn="just" hangingPunct="0">
              <a:lnSpc>
                <a:spcPct val="100000"/>
              </a:lnSpc>
              <a:spcBef>
                <a:spcPts val="1001"/>
              </a:spcBef>
              <a:buNone/>
              <a:tabLst>
                <a:tab pos="0" algn="l"/>
              </a:tabLst>
            </a:pPr>
            <a:endParaRPr lang="lt-LT">
              <a:cs typeface="Times New Roman" pitchFamily="18"/>
            </a:endParaRPr>
          </a:p>
          <a:p>
            <a:pPr marL="0" lvl="2" indent="0" algn="just" hangingPunct="0">
              <a:lnSpc>
                <a:spcPct val="100000"/>
              </a:lnSpc>
              <a:spcBef>
                <a:spcPts val="499"/>
              </a:spcBef>
              <a:buSzPct val="100000"/>
              <a:buFont typeface="Wingdings" pitchFamily="2"/>
              <a:buChar char=""/>
              <a:tabLst>
                <a:tab pos="900360" algn="l"/>
                <a:tab pos="990719" algn="l"/>
              </a:tabLst>
            </a:pPr>
            <a:r>
              <a:rPr lang="lt-LT" sz="2200">
                <a:cs typeface="Times New Roman" pitchFamily="18"/>
              </a:rPr>
              <a:t>JAV kino piratai visai filmų industrijai kasmet padaro nuostolių, vertinamų 250 mlrd. USD.</a:t>
            </a:r>
          </a:p>
          <a:p>
            <a:pPr marL="0" lvl="2" indent="0" algn="just" hangingPunct="0">
              <a:lnSpc>
                <a:spcPct val="100000"/>
              </a:lnSpc>
              <a:spcBef>
                <a:spcPts val="499"/>
              </a:spcBef>
              <a:buSzPct val="100000"/>
              <a:buFont typeface="Wingdings" pitchFamily="2"/>
              <a:buChar char=""/>
              <a:tabLst>
                <a:tab pos="900360" algn="l"/>
                <a:tab pos="990719" algn="l"/>
              </a:tabLst>
            </a:pPr>
            <a:r>
              <a:rPr lang="lt-LT" sz="2200">
                <a:cs typeface="Times New Roman" pitchFamily="18"/>
              </a:rPr>
              <a:t>Filmo „Zero 2“ lankomumas staigiai krito žemyn, pasirodžius jo kopijai nelegalioje interneto svetainėje.</a:t>
            </a:r>
          </a:p>
          <a:p>
            <a:pPr marL="0" lvl="2" indent="0" algn="just" hangingPunct="0">
              <a:lnSpc>
                <a:spcPct val="100000"/>
              </a:lnSpc>
              <a:spcBef>
                <a:spcPts val="499"/>
              </a:spcBef>
              <a:buSzPct val="100000"/>
              <a:buFont typeface="Wingdings" pitchFamily="2"/>
              <a:buChar char=""/>
              <a:tabLst>
                <a:tab pos="900360" algn="l"/>
                <a:tab pos="990719" algn="l"/>
              </a:tabLst>
            </a:pPr>
            <a:r>
              <a:rPr lang="lt-LT" sz="2200">
                <a:cs typeface="Times New Roman" pitchFamily="18"/>
              </a:rPr>
              <a:t>Stephenie Meyer atsisakė tęsti romaną “Midnight sun”, kai jo pirmieji skyriai buvo nutekinti į internetą.</a:t>
            </a:r>
          </a:p>
          <a:p>
            <a:pPr marL="0" lvl="0" indent="0" algn="just" hangingPunct="0">
              <a:lnSpc>
                <a:spcPct val="100000"/>
              </a:lnSpc>
              <a:spcBef>
                <a:spcPts val="1001"/>
              </a:spcBef>
              <a:buNone/>
              <a:tabLst>
                <a:tab pos="900360" algn="l"/>
                <a:tab pos="990719" algn="l"/>
              </a:tabLst>
            </a:pPr>
            <a:endParaRPr lang="lt-LT"/>
          </a:p>
          <a:p>
            <a:pPr marL="0" lvl="0" indent="0">
              <a:lnSpc>
                <a:spcPct val="100000"/>
              </a:lnSpc>
              <a:spcBef>
                <a:spcPts val="1001"/>
              </a:spcBef>
              <a:buNone/>
              <a:tabLst>
                <a:tab pos="900360" algn="l"/>
                <a:tab pos="990719" algn="l"/>
              </a:tabLst>
            </a:pPr>
            <a:endParaRPr lang="lt-LT"/>
          </a:p>
        </p:txBody>
      </p:sp>
      <p:sp>
        <p:nvSpPr>
          <p:cNvPr id="4" name="Slide Number Placeholder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B954CE9A-9C74-417D-B115-345C11031655}" type="slidenum">
              <a:t>3</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Intelektinės nuosavybės teisių pažeidimų internete tendencijos">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Intelektinės nuosavybės teisių pažeidimų internete tendencijos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1001"/>
              </a:spcBef>
              <a:buSzPct val="100000"/>
              <a:buFont typeface="Wingdings" pitchFamily="2"/>
              <a:buChar char=""/>
              <a:tabLst>
                <a:tab pos="900360" algn="l"/>
                <a:tab pos="990719" algn="l"/>
              </a:tabLst>
            </a:pPr>
            <a:r>
              <a:rPr lang="lt-LT">
                <a:cs typeface="Times New Roman" pitchFamily="18"/>
              </a:rPr>
              <a:t>Pasaulyje išplitęs ir vis didėjantis naudojimasis internetu leidžia itin greitai ir dideliais kiekiais išplatinti neteisėtai atgamintus intelektinės veiklos produktus (kompiuterių programas, muzikos įrašus, audioavizualinius kūrinius ir pan.)</a:t>
            </a:r>
          </a:p>
          <a:p>
            <a:pPr marL="548640" lvl="0" indent="457200" algn="just" hangingPunct="0">
              <a:lnSpc>
                <a:spcPct val="100000"/>
              </a:lnSpc>
              <a:spcBef>
                <a:spcPts val="1001"/>
              </a:spcBef>
              <a:buNone/>
              <a:tabLst>
                <a:tab pos="548640" algn="l"/>
              </a:tabLst>
            </a:pPr>
            <a:endParaRPr lang="lt-LT">
              <a:cs typeface="Times New Roman" pitchFamily="18"/>
            </a:endParaRPr>
          </a:p>
          <a:p>
            <a:pPr marL="0" lvl="0" indent="0" algn="just" hangingPunct="0">
              <a:lnSpc>
                <a:spcPct val="100000"/>
              </a:lnSpc>
              <a:spcBef>
                <a:spcPts val="1001"/>
              </a:spcBef>
              <a:buSzPct val="100000"/>
              <a:buFont typeface="Wingdings" pitchFamily="2"/>
              <a:buChar char=""/>
              <a:tabLst>
                <a:tab pos="900360" algn="l"/>
                <a:tab pos="990719" algn="l"/>
              </a:tabLst>
            </a:pPr>
            <a:r>
              <a:rPr lang="lt-LT">
                <a:cs typeface="Times New Roman" pitchFamily="18"/>
              </a:rPr>
              <a:t>2016 m. pirmąjį ketvirtį asmeninius kompiuterius namuose turėjo 72 proc., interneto prieigą – 73 proc. namų ūkių. Palyginti su 2015 m., tai yra atitinkamai 4 ir 5 proc. daugiau.</a:t>
            </a:r>
          </a:p>
          <a:p>
            <a:pPr marL="0" lvl="0" indent="0" algn="just" hangingPunct="0">
              <a:lnSpc>
                <a:spcPct val="100000"/>
              </a:lnSpc>
              <a:spcBef>
                <a:spcPts val="1001"/>
              </a:spcBef>
              <a:buNone/>
              <a:tabLst>
                <a:tab pos="900360" algn="l"/>
                <a:tab pos="990719" algn="l"/>
              </a:tabLst>
            </a:pPr>
            <a:endParaRPr lang="lt-LT">
              <a:cs typeface="Times New Roman" pitchFamily="18"/>
            </a:endParaRPr>
          </a:p>
          <a:p>
            <a:pPr marL="0" lvl="0" indent="0" algn="just" hangingPunct="0">
              <a:lnSpc>
                <a:spcPct val="100000"/>
              </a:lnSpc>
              <a:spcBef>
                <a:spcPts val="1001"/>
              </a:spcBef>
              <a:buSzPct val="100000"/>
              <a:buFont typeface="Wingdings" pitchFamily="2"/>
              <a:buChar char=""/>
              <a:tabLst>
                <a:tab pos="900360" algn="l"/>
                <a:tab pos="990719" algn="l"/>
              </a:tabLst>
            </a:pPr>
            <a:r>
              <a:rPr lang="lt-LT">
                <a:cs typeface="Times New Roman" pitchFamily="18"/>
              </a:rPr>
              <a:t>87 proc. interneto vartotojų Lietuvoje siuntėsi ir žiūrėjo filmus nemokamai. Vokietijoje šis skaičius sudarė 47 proc., Jungtinėje Karalystėje – 49 proc., Prancūzijoje – 51 proc.</a:t>
            </a:r>
          </a:p>
          <a:p>
            <a:pPr marL="0" lvl="0" indent="0" algn="just" hangingPunct="0">
              <a:lnSpc>
                <a:spcPct val="100000"/>
              </a:lnSpc>
              <a:spcBef>
                <a:spcPts val="1001"/>
              </a:spcBef>
              <a:buNone/>
              <a:tabLst>
                <a:tab pos="900360" algn="l"/>
                <a:tab pos="990719" algn="l"/>
              </a:tabLst>
            </a:pPr>
            <a:endParaRPr lang="lt-LT">
              <a:cs typeface="Times New Roman" pitchFamily="18"/>
            </a:endParaRPr>
          </a:p>
          <a:p>
            <a:pPr marL="0" lvl="0" indent="0" algn="just" hangingPunct="0">
              <a:lnSpc>
                <a:spcPct val="100000"/>
              </a:lnSpc>
              <a:spcBef>
                <a:spcPts val="1001"/>
              </a:spcBef>
              <a:buSzPct val="100000"/>
              <a:buFont typeface="Wingdings" pitchFamily="2"/>
              <a:buChar char=""/>
              <a:tabLst>
                <a:tab pos="900360" algn="l"/>
                <a:tab pos="990719" algn="l"/>
              </a:tabLst>
            </a:pPr>
            <a:r>
              <a:rPr lang="lt-LT">
                <a:cs typeface="Times New Roman" pitchFamily="18"/>
              </a:rPr>
              <a:t>Nuolat didėjant interneto vartotojų skaičiui, didėja ir neteisėto, intelektinės nuosavybės teises pažeidžiančio turinio paieškos ir tokio turinio naudojimas. O esant paklausai, visada atsiras pasiūla. Šiuo atveju patenkinami ir vartotojo, ir neteisėtos paslaugos teikėjo poreikiai.</a:t>
            </a:r>
          </a:p>
          <a:p>
            <a:pPr marL="0" lvl="0" indent="0">
              <a:lnSpc>
                <a:spcPct val="100000"/>
              </a:lnSpc>
              <a:spcBef>
                <a:spcPts val="1001"/>
              </a:spcBef>
              <a:buNone/>
              <a:tabLst>
                <a:tab pos="900360" algn="l"/>
                <a:tab pos="990719"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938A7FF6-7DC4-4E6B-B295-625170C58027}" type="slidenum">
              <a:t>4</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Neteisėtai internete skelbiamo turinio mastai">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Neteisėtai internete skelbiamo turinio mastai</a:t>
            </a:r>
          </a:p>
        </p:txBody>
      </p:sp>
      <p:sp>
        <p:nvSpPr>
          <p:cNvPr id="3"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63D2C6A7-3E97-468C-B0B2-D441C8090607}" type="slidenum">
              <a:t>5</a:t>
            </a:fld>
            <a:endParaRPr lang="lt-LT" sz="1100">
              <a:solidFill>
                <a:srgbClr val="808080"/>
              </a:solidFill>
              <a:latin typeface="Arial Narrow" pitchFamily="34"/>
              <a:cs typeface="Tahoma" pitchFamily="2"/>
            </a:endParaRPr>
          </a:p>
        </p:txBody>
      </p:sp>
      <p:pic>
        <p:nvPicPr>
          <p:cNvPr id="4" name="Turinio vietos rezervavimo ženklas 4"/>
          <p:cNvPicPr>
            <a:picLocks noChangeAspect="1"/>
          </p:cNvPicPr>
          <p:nvPr/>
        </p:nvPicPr>
        <p:blipFill>
          <a:blip r:embed="rId3">
            <a:lum/>
            <a:alphaModFix/>
          </a:blip>
          <a:srcRect/>
          <a:stretch>
            <a:fillRect/>
          </a:stretch>
        </p:blipFill>
        <p:spPr>
          <a:xfrm>
            <a:off x="2512080" y="1704600"/>
            <a:ext cx="7214760" cy="43315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Intelektinės nuosavybės pažeidimai: finansinis aspektas">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ea typeface="Microsoft YaHei" pitchFamily="49"/>
              </a:rPr>
              <a:t>Intelektinės nuosavybės pažeidimai: finansinis aspektas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hangingPunct="0">
              <a:lnSpc>
                <a:spcPct val="100000"/>
              </a:lnSpc>
              <a:spcBef>
                <a:spcPts val="0"/>
              </a:spcBef>
              <a:buSzPct val="100000"/>
              <a:buFont typeface="Wingdings" pitchFamily="2"/>
              <a:buChar char=""/>
              <a:tabLst>
                <a:tab pos="900360" algn="l"/>
                <a:tab pos="990719" algn="l"/>
              </a:tabLst>
            </a:pPr>
            <a:r>
              <a:rPr lang="lt-LT">
                <a:cs typeface="Times New Roman" pitchFamily="18"/>
              </a:rPr>
              <a:t>Intelektinės nuosavybės pažeidimai yra patraukti veikla: maža rizika, nedidelės investicijos, didelis pelnas.</a:t>
            </a:r>
          </a:p>
          <a:p>
            <a:pPr marL="0" lvl="0" indent="0" hangingPunct="0">
              <a:lnSpc>
                <a:spcPct val="100000"/>
              </a:lnSpc>
              <a:spcBef>
                <a:spcPts val="0"/>
              </a:spcBef>
              <a:buNone/>
              <a:tabLst>
                <a:tab pos="900360" algn="l"/>
                <a:tab pos="990719" algn="l"/>
              </a:tabLst>
            </a:pPr>
            <a:endParaRPr lang="lt-LT"/>
          </a:p>
          <a:p>
            <a:pPr marL="0" lvl="0" indent="0" hangingPunct="0">
              <a:lnSpc>
                <a:spcPct val="100000"/>
              </a:lnSpc>
              <a:spcBef>
                <a:spcPts val="0"/>
              </a:spcBef>
              <a:buSzPct val="100000"/>
              <a:buFont typeface="Wingdings" pitchFamily="2"/>
              <a:buChar char=""/>
              <a:tabLst>
                <a:tab pos="900360" algn="l"/>
                <a:tab pos="990719" algn="l"/>
              </a:tabLst>
            </a:pPr>
            <a:r>
              <a:rPr lang="lt-LT"/>
              <a:t>I</a:t>
            </a:r>
            <a:r>
              <a:rPr lang="lt-LT">
                <a:cs typeface="Times New Roman" pitchFamily="18"/>
              </a:rPr>
              <a:t>nvesticinė grąža, gaunama iš nusikalstamų veikų:</a:t>
            </a:r>
          </a:p>
          <a:p>
            <a:pPr marL="0" lvl="0" indent="0" hangingPunct="0">
              <a:lnSpc>
                <a:spcPct val="100000"/>
              </a:lnSpc>
              <a:spcBef>
                <a:spcPts val="0"/>
              </a:spcBef>
              <a:buNone/>
              <a:tabLst>
                <a:tab pos="900360" algn="l"/>
                <a:tab pos="990719" algn="l"/>
              </a:tabLst>
            </a:pPr>
            <a:endParaRPr lang="lt-LT">
              <a:cs typeface="Times New Roman" pitchFamily="18"/>
            </a:endParaRPr>
          </a:p>
          <a:p>
            <a:pPr marL="0" lvl="1" indent="0" hangingPunct="0">
              <a:lnSpc>
                <a:spcPct val="100000"/>
              </a:lnSpc>
              <a:spcBef>
                <a:spcPts val="0"/>
              </a:spcBef>
              <a:buSzPct val="100000"/>
              <a:buFont typeface="Wingdings" pitchFamily="2"/>
              <a:buChar char=""/>
              <a:tabLst>
                <a:tab pos="1620360" algn="l"/>
                <a:tab pos="1710720" algn="l"/>
              </a:tabLst>
            </a:pPr>
            <a:r>
              <a:rPr lang="lt-LT" sz="2200">
                <a:cs typeface="Times New Roman" pitchFamily="18"/>
              </a:rPr>
              <a:t>Netikrų pinigų gamyba - 3300</a:t>
            </a:r>
          </a:p>
          <a:p>
            <a:pPr marL="0" lvl="1" indent="0" hangingPunct="0">
              <a:lnSpc>
                <a:spcPct val="100000"/>
              </a:lnSpc>
              <a:spcBef>
                <a:spcPts val="0"/>
              </a:spcBef>
              <a:buSzPct val="100000"/>
              <a:buFont typeface="Wingdings" pitchFamily="2"/>
              <a:buChar char=""/>
              <a:tabLst>
                <a:tab pos="1620360" algn="l"/>
                <a:tab pos="1710720" algn="l"/>
              </a:tabLst>
            </a:pPr>
            <a:r>
              <a:rPr lang="lt-LT" sz="2200">
                <a:cs typeface="Times New Roman" pitchFamily="18"/>
              </a:rPr>
              <a:t>Kredito kortelių klastojimas - 6700</a:t>
            </a:r>
          </a:p>
          <a:p>
            <a:pPr marL="0" lvl="1" indent="0" hangingPunct="0">
              <a:lnSpc>
                <a:spcPct val="100000"/>
              </a:lnSpc>
              <a:spcBef>
                <a:spcPts val="0"/>
              </a:spcBef>
              <a:buSzPct val="100000"/>
              <a:buFont typeface="Wingdings" pitchFamily="2"/>
              <a:buChar char=""/>
              <a:tabLst>
                <a:tab pos="1620360" algn="l"/>
                <a:tab pos="1710720" algn="l"/>
              </a:tabLst>
            </a:pPr>
            <a:r>
              <a:rPr lang="lt-LT" sz="2200">
                <a:cs typeface="Times New Roman" pitchFamily="18"/>
              </a:rPr>
              <a:t>Heroinas - 19.860</a:t>
            </a:r>
          </a:p>
          <a:p>
            <a:pPr marL="0" lvl="1" indent="0" hangingPunct="0">
              <a:lnSpc>
                <a:spcPct val="100000"/>
              </a:lnSpc>
              <a:spcBef>
                <a:spcPts val="0"/>
              </a:spcBef>
              <a:buSzPct val="100000"/>
              <a:buFont typeface="Wingdings" pitchFamily="2"/>
              <a:buChar char=""/>
              <a:tabLst>
                <a:tab pos="1620360" algn="l"/>
                <a:tab pos="1710720" algn="l"/>
              </a:tabLst>
            </a:pPr>
            <a:r>
              <a:rPr lang="lt-LT" sz="2200">
                <a:cs typeface="Times New Roman" pitchFamily="18"/>
              </a:rPr>
              <a:t>Tabako gaminių kontrabanda - 43.000</a:t>
            </a:r>
          </a:p>
          <a:p>
            <a:pPr marL="0" lvl="1" indent="0" hangingPunct="0">
              <a:lnSpc>
                <a:spcPct val="100000"/>
              </a:lnSpc>
              <a:spcBef>
                <a:spcPts val="0"/>
              </a:spcBef>
              <a:buSzPct val="100000"/>
              <a:buFont typeface="Wingdings" pitchFamily="2"/>
              <a:buChar char=""/>
              <a:tabLst>
                <a:tab pos="1620360" algn="l"/>
                <a:tab pos="1710720" algn="l"/>
              </a:tabLst>
            </a:pPr>
            <a:r>
              <a:rPr lang="lt-LT" sz="2200">
                <a:cs typeface="Times New Roman" pitchFamily="18"/>
              </a:rPr>
              <a:t>Programinės įrangos piratavimas - 40.000 iki 100.000</a:t>
            </a:r>
          </a:p>
          <a:p>
            <a:pPr marL="0" lvl="1" indent="0" hangingPunct="0">
              <a:lnSpc>
                <a:spcPct val="100000"/>
              </a:lnSpc>
              <a:spcBef>
                <a:spcPts val="0"/>
              </a:spcBef>
              <a:buSzPct val="100000"/>
              <a:buFont typeface="Wingdings" pitchFamily="2"/>
              <a:buChar char=""/>
              <a:tabLst>
                <a:tab pos="1620360" algn="l"/>
                <a:tab pos="1710720" algn="l"/>
              </a:tabLst>
            </a:pPr>
            <a:r>
              <a:rPr lang="lt-LT" sz="2200">
                <a:cs typeface="Times New Roman" pitchFamily="18"/>
              </a:rPr>
              <a:t>Medicininių preparatų klastotės - 300.000</a:t>
            </a:r>
          </a:p>
          <a:p>
            <a:pPr marL="548640" lvl="0" indent="457200" algn="r" hangingPunct="0">
              <a:lnSpc>
                <a:spcPct val="100000"/>
              </a:lnSpc>
              <a:spcBef>
                <a:spcPts val="0"/>
              </a:spcBef>
              <a:buNone/>
              <a:tabLst>
                <a:tab pos="548640" algn="l"/>
              </a:tabLst>
            </a:pPr>
            <a:r>
              <a:rPr lang="lt-LT" sz="2000">
                <a:cs typeface="Times New Roman" pitchFamily="18"/>
              </a:rPr>
              <a:t>*nuo 1000 USD, investuotų į konkrečią veiklą (Šaltinis - EUROPOL 2014)</a:t>
            </a:r>
          </a:p>
          <a:p>
            <a:pPr marL="0" lvl="0" indent="0" hangingPunct="0">
              <a:lnSpc>
                <a:spcPct val="100000"/>
              </a:lnSpc>
              <a:spcBef>
                <a:spcPts val="0"/>
              </a:spcBef>
              <a:buNone/>
              <a:tabLst>
                <a:tab pos="900360" algn="l"/>
                <a:tab pos="990719" algn="l"/>
              </a:tabLst>
            </a:pPr>
            <a:endParaRPr lang="lt-LT">
              <a:solidFill>
                <a:srgbClr val="000000"/>
              </a:solidFill>
              <a:cs typeface="Times New Roman" pitchFamily="18"/>
            </a:endParaRPr>
          </a:p>
          <a:p>
            <a:pPr marL="0" lvl="0" indent="0" hangingPunct="0">
              <a:lnSpc>
                <a:spcPct val="100000"/>
              </a:lnSpc>
              <a:spcBef>
                <a:spcPts val="0"/>
              </a:spcBef>
              <a:buClr>
                <a:srgbClr val="000000"/>
              </a:buClr>
              <a:buSzPct val="100000"/>
              <a:buFont typeface="Wingdings" pitchFamily="2"/>
              <a:buChar char=""/>
              <a:tabLst>
                <a:tab pos="900360" algn="l"/>
                <a:tab pos="990719" algn="l"/>
              </a:tabLst>
            </a:pPr>
            <a:r>
              <a:rPr lang="lt-LT">
                <a:solidFill>
                  <a:srgbClr val="000000"/>
                </a:solidFill>
                <a:cs typeface="Times New Roman" pitchFamily="18"/>
              </a:rPr>
              <a:t>Dėl mažos rizikos bei didelės investicinės grąžos tradicinę intelektinės nuosavybės objektų kontrabandą ir platinimą materialiose laikmenose pakeitė internetinis piratavimas.</a:t>
            </a:r>
          </a:p>
          <a:p>
            <a:pPr marL="0" lvl="0" indent="0">
              <a:lnSpc>
                <a:spcPct val="100000"/>
              </a:lnSpc>
              <a:spcBef>
                <a:spcPts val="1001"/>
              </a:spcBef>
              <a:buNone/>
              <a:tabLst>
                <a:tab pos="900360" algn="l"/>
                <a:tab pos="990719"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5E9BFC56-71E2-4451-A1BC-614ACD7C7E30}" type="slidenum">
              <a:t>6</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solidFill>
                  <a:srgbClr val="000000"/>
                </a:solidFill>
                <a:ea typeface="Microsoft YaHei" pitchFamily="49"/>
                <a:cs typeface="Times New Roman" pitchFamily="18"/>
              </a:rPr>
              <a:t>Intelektinės nuosavybės teisių pažeidimo internete būdai ir paplitimas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457200" algn="just" hangingPunct="0">
              <a:lnSpc>
                <a:spcPct val="100000"/>
              </a:lnSpc>
              <a:spcBef>
                <a:spcPts val="1001"/>
              </a:spcBef>
              <a:buNone/>
              <a:tabLst>
                <a:tab pos="0" algn="l"/>
              </a:tabLst>
            </a:pPr>
            <a:r>
              <a:rPr lang="lt-LT">
                <a:cs typeface="Times New Roman" pitchFamily="18"/>
              </a:rPr>
              <a:t>Valstybinė mokesčių inspekcija Generalinės prokuratūros pavedimu ištyrė interneto rinką, nustatė Lietuvos vartotojams skirtas ar pritaikytas internetines svetaines, kuriose pažeidžiamos INT bei patikrino šios veiklos finansinę pusę.</a:t>
            </a:r>
          </a:p>
          <a:p>
            <a:pPr marL="0" lvl="0" indent="457200" algn="just" hangingPunct="0">
              <a:lnSpc>
                <a:spcPct val="100000"/>
              </a:lnSpc>
              <a:spcBef>
                <a:spcPts val="1001"/>
              </a:spcBef>
              <a:buNone/>
              <a:tabLst>
                <a:tab pos="0" algn="l"/>
              </a:tabLst>
            </a:pPr>
            <a:endParaRPr lang="lt-LT">
              <a:cs typeface="Times New Roman" pitchFamily="18"/>
            </a:endParaRPr>
          </a:p>
          <a:p>
            <a:pPr marL="0" lvl="0" indent="457200" algn="just" hangingPunct="0">
              <a:lnSpc>
                <a:spcPct val="100000"/>
              </a:lnSpc>
              <a:spcBef>
                <a:spcPts val="1001"/>
              </a:spcBef>
              <a:buNone/>
              <a:tabLst>
                <a:tab pos="0" algn="l"/>
              </a:tabLst>
            </a:pPr>
            <a:r>
              <a:rPr lang="lt-LT">
                <a:cs typeface="Times New Roman" pitchFamily="18"/>
              </a:rPr>
              <a:t>Buvo išskirtos šios grupės interneto svetainių:</a:t>
            </a:r>
          </a:p>
          <a:p>
            <a:pPr marL="0" lvl="0" indent="0" algn="just" hangingPunct="0">
              <a:lnSpc>
                <a:spcPct val="100000"/>
              </a:lnSpc>
              <a:spcBef>
                <a:spcPts val="1001"/>
              </a:spcBef>
              <a:buSzPct val="100000"/>
              <a:buFont typeface="Arial" pitchFamily="34"/>
              <a:buChar char="•"/>
              <a:tabLst>
                <a:tab pos="0" algn="l"/>
              </a:tabLst>
            </a:pPr>
            <a:r>
              <a:rPr lang="lt-LT">
                <a:cs typeface="Times New Roman" pitchFamily="18"/>
              </a:rPr>
              <a:t>Teikiančios transliavimo paslaugas (televizija, sportas);</a:t>
            </a:r>
          </a:p>
          <a:p>
            <a:pPr marL="0" lvl="0" indent="0" algn="just" hangingPunct="0">
              <a:lnSpc>
                <a:spcPct val="100000"/>
              </a:lnSpc>
              <a:spcBef>
                <a:spcPts val="1001"/>
              </a:spcBef>
              <a:buSzPct val="100000"/>
              <a:buFont typeface="Arial" pitchFamily="34"/>
              <a:buChar char="•"/>
              <a:tabLst>
                <a:tab pos="0" algn="l"/>
              </a:tabLst>
            </a:pPr>
            <a:r>
              <a:rPr lang="lt-LT">
                <a:cs typeface="Times New Roman" pitchFamily="18"/>
              </a:rPr>
              <a:t>Teikiančios audiovizualinio turinio talpinimo/rodymo paslaugas (filmai, serialai, TV laidų įrašai);</a:t>
            </a:r>
          </a:p>
          <a:p>
            <a:pPr marL="0" lvl="0" indent="0" algn="just" hangingPunct="0">
              <a:lnSpc>
                <a:spcPct val="100000"/>
              </a:lnSpc>
              <a:spcBef>
                <a:spcPts val="1001"/>
              </a:spcBef>
              <a:buSzPct val="100000"/>
              <a:buFont typeface="Arial" pitchFamily="34"/>
              <a:buChar char="•"/>
              <a:tabLst>
                <a:tab pos="0" algn="l"/>
              </a:tabLst>
            </a:pPr>
            <a:r>
              <a:rPr lang="lt-LT">
                <a:cs typeface="Times New Roman" pitchFamily="18"/>
              </a:rPr>
              <a:t>Teikiančios audiovizualinio turinio dalinimosi paslaugas (torrentai).</a:t>
            </a:r>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776664D0-CE53-47F7-8D86-05244A3F79C1}" type="slidenum">
              <a:t>7</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cs typeface="Times New Roman" pitchFamily="18"/>
              </a:rPr>
              <a:t>Svetainės, teikiančios transliavimo paslaugas (televizija, sportas)</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0" lvl="0" indent="0" algn="just" hangingPunct="0">
              <a:lnSpc>
                <a:spcPct val="100000"/>
              </a:lnSpc>
              <a:spcBef>
                <a:spcPts val="0"/>
              </a:spcBef>
              <a:buSzPct val="100000"/>
              <a:buFont typeface="Wingdings" pitchFamily="2"/>
              <a:buChar char=""/>
            </a:pPr>
            <a:r>
              <a:rPr lang="lt-LT">
                <a:cs typeface="Times New Roman" pitchFamily="18"/>
              </a:rPr>
              <a:t>30 interneto svetainių.</a:t>
            </a:r>
          </a:p>
          <a:p>
            <a:pPr marL="548640" lvl="0" indent="179280" algn="just" hangingPunct="0">
              <a:lnSpc>
                <a:spcPct val="100000"/>
              </a:lnSpc>
              <a:spcBef>
                <a:spcPts val="0"/>
              </a:spcBef>
              <a:buNone/>
              <a:tabLst>
                <a:tab pos="548640" algn="l"/>
              </a:tabLst>
            </a:pPr>
            <a:endParaRPr lang="lt-LT">
              <a:cs typeface="Times New Roman" pitchFamily="18"/>
            </a:endParaRP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13 svetainių teikiamos mokamos paslaugos (perkami programų paketai):</a:t>
            </a: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Svetainių unikalių dienos lankytojų skaičius – nuo 200 iki 270.000.</a:t>
            </a: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Svetainė, kurios unikalus lankytojų skaičius – 270.000, 2016 m. 4 ketvirtį deklaravo 29 € mokėtiną PVM Lietuvoje.</a:t>
            </a:r>
          </a:p>
          <a:p>
            <a:pPr marL="0" lvl="0" indent="0" algn="just" hangingPunct="0">
              <a:lnSpc>
                <a:spcPct val="100000"/>
              </a:lnSpc>
              <a:spcBef>
                <a:spcPts val="0"/>
              </a:spcBef>
              <a:buNone/>
              <a:tabLst>
                <a:tab pos="0" algn="l"/>
              </a:tabLst>
            </a:pPr>
            <a:endParaRPr lang="lt-LT">
              <a:cs typeface="Times New Roman" pitchFamily="18"/>
            </a:endParaRP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13 svetainių teikia nemokamas paslaugas. Jų valdytojai gauna (gali gauti) pajamų iš reklamų talpinimo.</a:t>
            </a: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Lankytojų srautas – nuo 100 iki 7000 per dieną.</a:t>
            </a: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Kai kurios svetainės registruotos ofšorinių kompanijų, tad jų savininkus nustatyti sunku.</a:t>
            </a:r>
          </a:p>
          <a:p>
            <a:pPr marL="0" lvl="0" indent="0" algn="just" hangingPunct="0">
              <a:lnSpc>
                <a:spcPct val="100000"/>
              </a:lnSpc>
              <a:spcBef>
                <a:spcPts val="0"/>
              </a:spcBef>
              <a:buSzPct val="100000"/>
              <a:buFont typeface="Wingdings" pitchFamily="2"/>
              <a:buChar char=""/>
              <a:tabLst>
                <a:tab pos="0" algn="l"/>
              </a:tabLst>
            </a:pPr>
            <a:r>
              <a:rPr lang="lt-LT">
                <a:cs typeface="Times New Roman" pitchFamily="18"/>
              </a:rPr>
              <a:t>Kelių svetainių savininkai yra įregistravę individualią veiką (reklamos agentūrų veikla arba interneto vartų veikla) ir deklaruoja pajamas: deklaruojamos pajamos kiekvienais metais mažėja: pvz.,  už 2015 m. deklaruota 1697 € IDV pajamų, 2014 m. – 30.922 Lt IDV pajamų.</a:t>
            </a:r>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8A36A870-7291-4070-A897-A9EF21E919B7}" type="slidenum">
              <a:t>8</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Antraštė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lt-LT">
                <a:cs typeface="Times New Roman" pitchFamily="18"/>
              </a:rPr>
              <a:t>Svetainės, teikiančios audiovizualinio turinio talpinimo/rodymo paslaugas (filmai, serialai, TV laidų įrašai)</a:t>
            </a:r>
          </a:p>
        </p:txBody>
      </p:sp>
      <p:sp>
        <p:nvSpPr>
          <p:cNvPr id="3" name="Turinio vietos rezervavimo ženklas 2"/>
          <p:cNvSpPr txBox="1">
            <a:spLocks noGrp="1"/>
          </p:cNvSpPr>
          <p:nvPr>
            <p:ph type="body" idx="4294967295"/>
          </p:nvPr>
        </p:nvSpPr>
        <p:spPr/>
        <p:txBody>
          <a:bodyPr/>
          <a:lstStyle>
            <a:defPPr marL="432000" lvl="0" indent="-324000" algn="l" rtl="0" hangingPunct="1">
              <a:lnSpc>
                <a:spcPct val="90000"/>
              </a:lnSpc>
              <a:spcBef>
                <a:spcPts val="1417"/>
              </a:spcBef>
              <a:spcAft>
                <a:spcPts val="0"/>
              </a:spcAft>
              <a:buSzPct val="45000"/>
              <a:buFont typeface="StarSymbol"/>
              <a:buNone/>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defPPr>
            <a:lvl1pPr marL="432000" lvl="0" indent="-324000" algn="l" rtl="0" hangingPunct="1">
              <a:lnSpc>
                <a:spcPct val="90000"/>
              </a:lnSpc>
              <a:spcBef>
                <a:spcPts val="1417"/>
              </a:spcBef>
              <a:spcAft>
                <a:spcPts val="0"/>
              </a:spcAft>
              <a:buSzPct val="45000"/>
              <a:buFont typeface="StarSymbol"/>
              <a:buChar char="●"/>
              <a:defRPr lang="lt-LT" sz="2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1pPr>
            <a:lvl2pPr marL="864000" lvl="1" indent="-324000" algn="l" rtl="0" hangingPunct="1">
              <a:lnSpc>
                <a:spcPct val="90000"/>
              </a:lnSpc>
              <a:spcBef>
                <a:spcPts val="1134"/>
              </a:spcBef>
              <a:spcAft>
                <a:spcPts val="0"/>
              </a:spcAft>
              <a:buSzPct val="75000"/>
              <a:buFont typeface="StarSymbol"/>
              <a:buChar char="–"/>
              <a:defRPr lang="lt-LT" sz="18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2pPr>
            <a:lvl3pPr marL="1295999" lvl="2" indent="-288000" algn="l" rtl="0" hangingPunct="1">
              <a:lnSpc>
                <a:spcPct val="90000"/>
              </a:lnSpc>
              <a:spcBef>
                <a:spcPts val="850"/>
              </a:spcBef>
              <a:spcAft>
                <a:spcPts val="0"/>
              </a:spcAft>
              <a:buSzPct val="45000"/>
              <a:buFont typeface="StarSymbol"/>
              <a:buChar char="●"/>
              <a:defRPr lang="lt-LT" sz="16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3pPr>
            <a:lvl4pPr marL="1728000" lvl="3" indent="-216000" algn="l" rtl="0" hangingPunct="1">
              <a:lnSpc>
                <a:spcPct val="90000"/>
              </a:lnSpc>
              <a:spcBef>
                <a:spcPts val="567"/>
              </a:spcBef>
              <a:spcAft>
                <a:spcPts val="0"/>
              </a:spcAft>
              <a:buSzPct val="75000"/>
              <a:buFont typeface="StarSymbol"/>
              <a:buChar char="–"/>
              <a:defRPr lang="lt-LT" sz="14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4pPr>
            <a:lvl5pPr marL="2160000" lvl="4"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5pPr>
            <a:lvl6pPr marL="2592000" lvl="5"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6pPr>
            <a:lvl7pPr marL="3024000" lvl="6"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7pPr>
            <a:lvl8pPr marL="3456000" lvl="7"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8pPr>
            <a:lvl9pPr marL="3887999" lvl="8" indent="-216000" algn="l" rtl="0" hangingPunct="1">
              <a:lnSpc>
                <a:spcPct val="90000"/>
              </a:lnSpc>
              <a:spcBef>
                <a:spcPts val="283"/>
              </a:spcBef>
              <a:spcAft>
                <a:spcPts val="0"/>
              </a:spcAft>
              <a:buSzPct val="45000"/>
              <a:buFont typeface="StarSymbol"/>
              <a:buChar char="●"/>
              <a:defRPr lang="lt-LT" sz="2000" b="0" i="0" u="none" strike="noStrike" kern="1200" cap="none" spc="0" baseline="0">
                <a:ln>
                  <a:noFill/>
                </a:ln>
                <a:solidFill>
                  <a:srgbClr val="262626"/>
                </a:solidFill>
                <a:highlight>
                  <a:scrgbClr r="0" g="0" b="0">
                    <a:alpha val="0"/>
                  </a:scrgbClr>
                </a:highlight>
                <a:latin typeface="Arial Narrow" pitchFamily="34"/>
                <a:ea typeface="Microsoft YaHei" pitchFamily="2"/>
                <a:cs typeface="Arial" pitchFamily="34"/>
              </a:defRPr>
            </a:lvl9pPr>
          </a:lstStyle>
          <a:p>
            <a:pPr marL="548640" lvl="0" indent="179280" algn="just" hangingPunct="0">
              <a:lnSpc>
                <a:spcPct val="100000"/>
              </a:lnSpc>
              <a:spcBef>
                <a:spcPts val="1001"/>
              </a:spcBef>
              <a:buNone/>
              <a:tabLst>
                <a:tab pos="548640" algn="l"/>
              </a:tabLst>
            </a:pPr>
            <a:r>
              <a:rPr lang="lt-LT">
                <a:cs typeface="Times New Roman" pitchFamily="18"/>
              </a:rPr>
              <a:t>	8 interneto svetainės.</a:t>
            </a:r>
          </a:p>
          <a:p>
            <a:pPr marL="548640" lvl="0" indent="179280" algn="just" hangingPunct="0">
              <a:lnSpc>
                <a:spcPct val="100000"/>
              </a:lnSpc>
              <a:spcBef>
                <a:spcPts val="1001"/>
              </a:spcBef>
              <a:buNone/>
              <a:tabLst>
                <a:tab pos="548640" algn="l"/>
              </a:tabLst>
            </a:pPr>
            <a:r>
              <a:rPr lang="lt-LT">
                <a:cs typeface="Times New Roman" pitchFamily="18"/>
              </a:rPr>
              <a:t>	Svetainės, kuriose talpinamas turinys yra </a:t>
            </a:r>
            <a:r>
              <a:rPr lang="lt-LT" b="1">
                <a:cs typeface="Times New Roman" pitchFamily="18"/>
              </a:rPr>
              <a:t>mokamas</a:t>
            </a:r>
            <a:r>
              <a:rPr lang="lt-LT">
                <a:cs typeface="Times New Roman" pitchFamily="18"/>
              </a:rPr>
              <a:t>:</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	110.000 unikalių lankytojų per dieną.</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	Vienos svetainės, dėl kurios atliekamas IT, įplaukos 2015-2016 m. - 1.302.683 EUR.</a:t>
            </a:r>
          </a:p>
          <a:p>
            <a:pPr marL="0" lvl="0" indent="0" algn="just" hangingPunct="0">
              <a:lnSpc>
                <a:spcPct val="100000"/>
              </a:lnSpc>
              <a:spcBef>
                <a:spcPts val="1001"/>
              </a:spcBef>
              <a:buSzPct val="100000"/>
              <a:buFont typeface="Wingdings" pitchFamily="2"/>
              <a:buChar char=""/>
              <a:tabLst>
                <a:tab pos="0" algn="l"/>
              </a:tabLst>
            </a:pPr>
            <a:r>
              <a:rPr lang="lt-LT">
                <a:cs typeface="Times New Roman" pitchFamily="18"/>
              </a:rPr>
              <a:t>	Nustatyta svetainė, kurios įplaukos nuo 2013 m. apie 100.000 EUR per metus. Savininkė nėra 	PVM mokėtoja, neteikia pelno mokesčio deklaracijų.</a:t>
            </a:r>
          </a:p>
          <a:p>
            <a:pPr marL="548640" lvl="0" indent="179280" algn="just" hangingPunct="0">
              <a:lnSpc>
                <a:spcPct val="100000"/>
              </a:lnSpc>
              <a:spcBef>
                <a:spcPts val="1001"/>
              </a:spcBef>
              <a:buNone/>
              <a:tabLst>
                <a:tab pos="548640" algn="l"/>
              </a:tabLst>
            </a:pPr>
            <a:endParaRPr lang="lt-LT">
              <a:cs typeface="Times New Roman" pitchFamily="18"/>
            </a:endParaRPr>
          </a:p>
          <a:p>
            <a:pPr marL="548640" lvl="0" indent="179280" algn="just" hangingPunct="0">
              <a:lnSpc>
                <a:spcPct val="110000"/>
              </a:lnSpc>
              <a:spcBef>
                <a:spcPts val="1001"/>
              </a:spcBef>
              <a:buNone/>
              <a:tabLst>
                <a:tab pos="548640" algn="l"/>
              </a:tabLst>
            </a:pPr>
            <a:r>
              <a:rPr lang="lt-LT">
                <a:cs typeface="Times New Roman" pitchFamily="18"/>
              </a:rPr>
              <a:t>	Svetainės, kuriose talpinamas </a:t>
            </a:r>
            <a:r>
              <a:rPr lang="lt-LT" b="1">
                <a:cs typeface="Times New Roman" pitchFamily="18"/>
              </a:rPr>
              <a:t>nemokamas</a:t>
            </a:r>
            <a:r>
              <a:rPr lang="lt-LT">
                <a:cs typeface="Times New Roman" pitchFamily="18"/>
              </a:rPr>
              <a:t> audiovizualinis turinys:</a:t>
            </a:r>
          </a:p>
          <a:p>
            <a:pPr marL="0" lvl="0" indent="0" algn="just" hangingPunct="0">
              <a:spcBef>
                <a:spcPts val="1001"/>
              </a:spcBef>
              <a:buSzPct val="100000"/>
              <a:buFont typeface="Wingdings" pitchFamily="2"/>
              <a:buChar char=""/>
              <a:tabLst>
                <a:tab pos="0" algn="l"/>
              </a:tabLst>
            </a:pPr>
            <a:r>
              <a:rPr lang="lt-LT">
                <a:cs typeface="Times New Roman" pitchFamily="18"/>
              </a:rPr>
              <a:t>Surenka iki 53.000 lankytojų per dieną.</a:t>
            </a:r>
          </a:p>
          <a:p>
            <a:pPr marL="0" lvl="0" indent="0" algn="just" hangingPunct="0">
              <a:spcBef>
                <a:spcPts val="1001"/>
              </a:spcBef>
              <a:buSzPct val="100000"/>
              <a:buFont typeface="Wingdings" pitchFamily="2"/>
              <a:buChar char=""/>
              <a:tabLst>
                <a:tab pos="0" algn="l"/>
              </a:tabLst>
            </a:pPr>
            <a:r>
              <a:rPr lang="lt-LT">
                <a:cs typeface="Times New Roman" pitchFamily="18"/>
              </a:rPr>
              <a:t>Savininkai pajamų, gaunamų  iš reklamos nedeklaruoja.</a:t>
            </a:r>
          </a:p>
          <a:p>
            <a:pPr marL="0" lvl="0" indent="0" algn="just" hangingPunct="0">
              <a:spcBef>
                <a:spcPts val="1001"/>
              </a:spcBef>
              <a:buSzPct val="100000"/>
              <a:buFont typeface="Wingdings" pitchFamily="2"/>
              <a:buChar char=""/>
              <a:tabLst>
                <a:tab pos="0" algn="l"/>
              </a:tabLst>
            </a:pPr>
            <a:r>
              <a:rPr lang="lt-LT">
                <a:cs typeface="Times New Roman" pitchFamily="18"/>
              </a:rPr>
              <a:t>Dažniausiai reklamuojamos – lažybų bendrovės, kazino, greitųjų kreditų paslaugos.</a:t>
            </a:r>
          </a:p>
          <a:p>
            <a:pPr marL="0" lvl="0" indent="0">
              <a:lnSpc>
                <a:spcPct val="100000"/>
              </a:lnSpc>
              <a:spcBef>
                <a:spcPts val="1001"/>
              </a:spcBef>
              <a:buNone/>
              <a:tabLst>
                <a:tab pos="0" algn="l"/>
              </a:tabLst>
            </a:pPr>
            <a:endParaRPr lang="lt-LT"/>
          </a:p>
        </p:txBody>
      </p:sp>
      <p:sp>
        <p:nvSpPr>
          <p:cNvPr id="4" name="Skaidrės numerio vietos rezervavimo ženklas 3"/>
          <p:cNvSpPr txBox="1">
            <a:spLocks noGrp="1"/>
          </p:cNvSpPr>
          <p:nvPr>
            <p:ph type="sldNum" sz="quarter" idx="8"/>
          </p:nvPr>
        </p:nvSpPr>
        <p:spPr>
          <a:xfrm>
            <a:off x="10800000" y="6480000"/>
            <a:ext cx="1079639" cy="179640"/>
          </a:xfrm>
          <a:prstGeom prst="rect">
            <a:avLst/>
          </a:prstGeom>
          <a:noFill/>
          <a:ln>
            <a:noFill/>
          </a:ln>
        </p:spPr>
        <p:txBody>
          <a:bodyPr wrap="square" lIns="36000" tIns="36000" rIns="36000" bIns="36000" anchor="ctr" anchorCtr="0"/>
          <a:lstStyle/>
          <a:p>
            <a:pPr lvl="0" algn="r"/>
            <a:fld id="{B25CF833-F580-472E-A613-E5E7273134F0}" type="slidenum">
              <a:t>9</a:t>
            </a:fld>
            <a:endParaRPr lang="lt-LT" sz="1100">
              <a:solidFill>
                <a:srgbClr val="808080"/>
              </a:solidFill>
              <a:latin typeface="Arial Narrow" pitchFamily="34"/>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Pavadinimo skaidr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vadinimas ir turiny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4599</TotalTime>
  <Words>3019</Words>
  <Application>Microsoft Office PowerPoint</Application>
  <PresentationFormat>Demonstracija ekrane (4:3)</PresentationFormat>
  <Paragraphs>274</Paragraphs>
  <Slides>29</Slides>
  <Notes>29</Notes>
  <HiddenSlides>0</HiddenSlides>
  <MMClips>0</MMClips>
  <ScaleCrop>false</ScaleCrop>
  <HeadingPairs>
    <vt:vector size="4" baseType="variant">
      <vt:variant>
        <vt:lpstr>Tema</vt:lpstr>
      </vt:variant>
      <vt:variant>
        <vt:i4>2</vt:i4>
      </vt:variant>
      <vt:variant>
        <vt:lpstr>Skaidrių pavadinimai</vt:lpstr>
      </vt:variant>
      <vt:variant>
        <vt:i4>29</vt:i4>
      </vt:variant>
    </vt:vector>
  </HeadingPairs>
  <TitlesOfParts>
    <vt:vector size="31" baseType="lpstr">
      <vt:lpstr>Pavadinimo skaidrė</vt:lpstr>
      <vt:lpstr>Pavadinimas ir turinys</vt:lpstr>
      <vt:lpstr> Neteisėto turinio platinimo internetu užkardymo galimybės ir rezultatai</vt:lpstr>
      <vt:lpstr>Lietuvos Respublikos Konstitucinio Teismo išaiškinimai</vt:lpstr>
      <vt:lpstr>Intelektinės nuosavybės apsaugos svarba:  socialiniai, ekonominiai aspektai</vt:lpstr>
      <vt:lpstr>Intelektinės nuosavybės teisių pažeidimų internete tendencijos</vt:lpstr>
      <vt:lpstr>Neteisėtai internete skelbiamo turinio mastai</vt:lpstr>
      <vt:lpstr>Intelektinės nuosavybės pažeidimai: finansinis aspektas</vt:lpstr>
      <vt:lpstr>Intelektinės nuosavybės teisių pažeidimo internete būdai ir paplitimas</vt:lpstr>
      <vt:lpstr>Svetainės, teikiančios transliavimo paslaugas (televizija, sportas)</vt:lpstr>
      <vt:lpstr>Svetainės, teikiančios audiovizualinio turinio talpinimo/rodymo paslaugas (filmai, serialai, TV laidų įrašai)</vt:lpstr>
      <vt:lpstr>Svetainės, teikiančios audiovizualinio turinio dalinimosi paslaugas (torrentai)</vt:lpstr>
      <vt:lpstr>Neteisėtos interneto rinkos vertė</vt:lpstr>
      <vt:lpstr>Žala valstybės biudžetui</vt:lpstr>
      <vt:lpstr>Tarptautiniai teisės aktai</vt:lpstr>
      <vt:lpstr>Europos Sąjungos teisės aktai</vt:lpstr>
      <vt:lpstr>Europos Sąjungos teisės aktai 2</vt:lpstr>
      <vt:lpstr>Autorių teisių gynimas nacionaliniu lygiu</vt:lpstr>
      <vt:lpstr>Baudžiamoji atsakomybė</vt:lpstr>
      <vt:lpstr>Baudžiamoji atsakomybė 2</vt:lpstr>
      <vt:lpstr>Baudžiamojo kodekso spragos</vt:lpstr>
      <vt:lpstr>Administracinė atsakomybė</vt:lpstr>
      <vt:lpstr>Atsakomybės rūšių atribojimas</vt:lpstr>
      <vt:lpstr>Intelektinės nuosavybės pažeidimų baudžiamųjų tyrimų apžvalga</vt:lpstr>
      <vt:lpstr>Intelektinės nuosavybės pažeidimų baudžiamųjų tyrimų apžvalga 2</vt:lpstr>
      <vt:lpstr>Baudžiamojo persekiojimo apžvalgos išvados</vt:lpstr>
      <vt:lpstr>Intelektinės nuosavybės pažeidimų internete baudžiamojo persekiojimo kliūtys: įstatyminės ir organizacinės</vt:lpstr>
      <vt:lpstr>Intelektinės nuosavybės pažeidimų internete baudžiamojo persekiojimo kliūtys: procesiniai įrankiai vs. technologijos</vt:lpstr>
      <vt:lpstr>Intelektinės nuosavybės pažeidimų internete baudžiamojo persekiojimo kliūtys: procesiniai įrankiai vs. technologijos (2)</vt:lpstr>
      <vt:lpstr>Sprendimo būdai</vt:lpstr>
      <vt:lpstr>Dėkoju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Kančauskienė Jolita</dc:creator>
  <cp:lastModifiedBy>Edita Rinkeviciene</cp:lastModifiedBy>
  <cp:revision>483</cp:revision>
  <cp:lastPrinted>2016-12-17T19:46:10Z</cp:lastPrinted>
  <dcterms:created xsi:type="dcterms:W3CDTF">2016-11-29T07:47:17Z</dcterms:created>
  <dcterms:modified xsi:type="dcterms:W3CDTF">2017-07-05T10:44:59Z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r8>0</vt:r8>
  </property>
  <property fmtid="{D5CDD505-2E9C-101B-9397-08002B2CF9AE}" pid="4" name="HyperlinksChanged">
    <vt:bool>false</vt:bool>
  </property>
  <property fmtid="{D5CDD505-2E9C-101B-9397-08002B2CF9AE}" pid="5" name="LinksUpToDate">
    <vt:bool>false</vt:bool>
  </property>
  <property fmtid="{D5CDD505-2E9C-101B-9397-08002B2CF9AE}" pid="6" name="MMClips">
    <vt:r8>0</vt:r8>
  </property>
  <property fmtid="{D5CDD505-2E9C-101B-9397-08002B2CF9AE}" pid="7" name="Notes">
    <vt:r8>0</vt:r8>
  </property>
  <property fmtid="{D5CDD505-2E9C-101B-9397-08002B2CF9AE}" pid="8" name="PresentationFormat">
    <vt:lpwstr>Pasirinktinai</vt:lpwstr>
  </property>
  <property fmtid="{D5CDD505-2E9C-101B-9397-08002B2CF9AE}" pid="9" name="ScaleCrop">
    <vt:bool>false</vt:bool>
  </property>
  <property fmtid="{D5CDD505-2E9C-101B-9397-08002B2CF9AE}" pid="10" name="ShareDoc">
    <vt:bool>false</vt:bool>
  </property>
  <property fmtid="{D5CDD505-2E9C-101B-9397-08002B2CF9AE}" pid="11" name="Slides">
    <vt:r8>29</vt:r8>
  </property>
</Properties>
</file>