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9" r:id="rId3"/>
    <p:sldId id="280" r:id="rId4"/>
    <p:sldId id="281" r:id="rId5"/>
    <p:sldId id="284" r:id="rId6"/>
    <p:sldId id="285" r:id="rId7"/>
    <p:sldId id="287" r:id="rId8"/>
    <p:sldId id="288" r:id="rId9"/>
    <p:sldId id="282" r:id="rId10"/>
    <p:sldId id="283" r:id="rId11"/>
    <p:sldId id="286" r:id="rId12"/>
    <p:sldId id="289" r:id="rId13"/>
    <p:sldId id="290" r:id="rId14"/>
  </p:sldIdLst>
  <p:sldSz cx="16256000" cy="1079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  <a:srgbClr val="00A9A2"/>
    <a:srgbClr val="8C8681"/>
    <a:srgbClr val="147278"/>
    <a:srgbClr val="EC008C"/>
    <a:srgbClr val="00B6B2"/>
    <a:srgbClr val="8C8695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14" autoAdjust="0"/>
  </p:normalViewPr>
  <p:slideViewPr>
    <p:cSldViewPr snapToGrid="0">
      <p:cViewPr varScale="1">
        <p:scale>
          <a:sx n="68" d="100"/>
          <a:sy n="68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88AC-B1FE-4E47-BC95-D93310C9D55C}" type="datetimeFigureOut">
              <a:rPr lang="lt-LT" smtClean="0"/>
              <a:t>2017-06-06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143000"/>
            <a:ext cx="4648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3EE2-65E5-49D4-80CA-77F41CF0C3C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316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10464800" cy="988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51000" y="6654800"/>
            <a:ext cx="2794000" cy="0"/>
          </a:xfrm>
          <a:prstGeom prst="line">
            <a:avLst/>
          </a:prstGeom>
          <a:ln w="7620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2" y="1063228"/>
            <a:ext cx="3236842" cy="7845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9152467"/>
            <a:ext cx="10405533" cy="1642533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13" name="Rectangle 12"/>
          <p:cNvSpPr/>
          <p:nvPr userDrawn="1"/>
        </p:nvSpPr>
        <p:spPr>
          <a:xfrm>
            <a:off x="10405533" y="9152467"/>
            <a:ext cx="5850467" cy="1642533"/>
          </a:xfrm>
          <a:prstGeom prst="rect">
            <a:avLst/>
          </a:prstGeom>
          <a:solidFill>
            <a:srgbClr val="8C8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056368" y="9797049"/>
            <a:ext cx="2548795" cy="36428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546014" y="4061279"/>
            <a:ext cx="9622632" cy="273700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76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7600" baseline="0">
                <a:latin typeface="Arial" panose="020B0604020202020204" pitchFamily="34" charset="0"/>
              </a:rPr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46225" y="9773708"/>
            <a:ext cx="4533900" cy="4000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2873375" algn="l"/>
              </a:tabLst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ESTONIA	LATVIA	LITHUANIA</a:t>
            </a:r>
          </a:p>
        </p:txBody>
      </p:sp>
    </p:spTree>
    <p:extLst>
      <p:ext uri="{BB962C8B-B14F-4D97-AF65-F5344CB8AC3E}">
        <p14:creationId xmlns:p14="http://schemas.microsoft.com/office/powerpoint/2010/main" val="28914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2" y="1063228"/>
            <a:ext cx="3236842" cy="78454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538924" y="814142"/>
            <a:ext cx="3264570" cy="1136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80" y="1191956"/>
            <a:ext cx="14020800" cy="522544"/>
          </a:xfrm>
        </p:spPr>
        <p:txBody>
          <a:bodyPr>
            <a:noAutofit/>
          </a:bodyPr>
          <a:lstStyle>
            <a:lvl1pPr>
              <a:defRPr sz="28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924" y="2877819"/>
            <a:ext cx="8310880" cy="6849328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t-EE" sz="2000" b="0" i="0" u="none" strike="noStrike" baseline="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1320" y="1874203"/>
            <a:ext cx="2794000" cy="0"/>
          </a:xfrm>
          <a:prstGeom prst="line">
            <a:avLst/>
          </a:prstGeom>
          <a:ln w="7620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030075" y="2877818"/>
            <a:ext cx="3043237" cy="5637531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lang="et-EE" sz="2000" b="0" i="1" u="none" strike="noStrike" baseline="0" smtClean="0">
                <a:solidFill>
                  <a:srgbClr val="00A9A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0222230"/>
            <a:ext cx="12093180" cy="572769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13" name="Rectangle 12"/>
          <p:cNvSpPr/>
          <p:nvPr userDrawn="1"/>
        </p:nvSpPr>
        <p:spPr>
          <a:xfrm>
            <a:off x="12093180" y="10222231"/>
            <a:ext cx="4162820" cy="572769"/>
          </a:xfrm>
          <a:prstGeom prst="rect">
            <a:avLst/>
          </a:prstGeom>
          <a:solidFill>
            <a:srgbClr val="8C8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093180" y="10347033"/>
            <a:ext cx="4162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3638" algn="l"/>
                <a:tab pos="2154238" algn="l"/>
              </a:tabLst>
            </a:pPr>
            <a:fld id="{F4B37D95-CC4F-4979-AC96-299DB387283C}" type="slidenum">
              <a:rPr lang="et-EE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t-E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38924" y="10355505"/>
            <a:ext cx="4316413" cy="3146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3638" algn="l"/>
                <a:tab pos="2154238" algn="l"/>
              </a:tabLst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ESTONIA	LATVIA	LITHUANIA</a:t>
            </a:r>
          </a:p>
        </p:txBody>
      </p:sp>
    </p:spTree>
    <p:extLst>
      <p:ext uri="{BB962C8B-B14F-4D97-AF65-F5344CB8AC3E}">
        <p14:creationId xmlns:p14="http://schemas.microsoft.com/office/powerpoint/2010/main" val="331757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2" y="1063228"/>
            <a:ext cx="3236842" cy="78454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538924" y="814142"/>
            <a:ext cx="3264570" cy="1136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80" y="1191956"/>
            <a:ext cx="14020800" cy="522544"/>
          </a:xfrm>
        </p:spPr>
        <p:txBody>
          <a:bodyPr>
            <a:noAutofit/>
          </a:bodyPr>
          <a:lstStyle>
            <a:lvl1pPr>
              <a:defRPr sz="28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924" y="2877819"/>
            <a:ext cx="13540655" cy="6849328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buNone/>
              <a:defRPr lang="et-EE" sz="2000" b="0" i="0" u="none" strike="noStrike" baseline="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1320" y="1874203"/>
            <a:ext cx="2794000" cy="0"/>
          </a:xfrm>
          <a:prstGeom prst="line">
            <a:avLst/>
          </a:prstGeom>
          <a:ln w="7620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0222230"/>
            <a:ext cx="12093180" cy="572769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13" name="Rectangle 12"/>
          <p:cNvSpPr/>
          <p:nvPr userDrawn="1"/>
        </p:nvSpPr>
        <p:spPr>
          <a:xfrm>
            <a:off x="12093180" y="10222231"/>
            <a:ext cx="4162820" cy="572769"/>
          </a:xfrm>
          <a:prstGeom prst="rect">
            <a:avLst/>
          </a:prstGeom>
          <a:solidFill>
            <a:srgbClr val="8C8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093180" y="10347033"/>
            <a:ext cx="4162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3638" algn="l"/>
                <a:tab pos="2154238" algn="l"/>
              </a:tabLst>
            </a:pPr>
            <a:fld id="{F4B37D95-CC4F-4979-AC96-299DB387283C}" type="slidenum">
              <a:rPr lang="et-EE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t-E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38924" y="10355505"/>
            <a:ext cx="4316413" cy="3146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3638" algn="l"/>
                <a:tab pos="2154238" algn="l"/>
              </a:tabLst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ESTONIA	LATVIA	LITHUANIA</a:t>
            </a:r>
          </a:p>
        </p:txBody>
      </p:sp>
    </p:spTree>
    <p:extLst>
      <p:ext uri="{BB962C8B-B14F-4D97-AF65-F5344CB8AC3E}">
        <p14:creationId xmlns:p14="http://schemas.microsoft.com/office/powerpoint/2010/main" val="392155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2" y="1063228"/>
            <a:ext cx="3236842" cy="78454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538924" y="814142"/>
            <a:ext cx="3264570" cy="1136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80" y="1191956"/>
            <a:ext cx="14020800" cy="522544"/>
          </a:xfrm>
        </p:spPr>
        <p:txBody>
          <a:bodyPr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38924" y="2877819"/>
            <a:ext cx="13476487" cy="6849328"/>
          </a:xfrm>
        </p:spPr>
        <p:txBody>
          <a:bodyPr>
            <a:normAutofit/>
          </a:bodyPr>
          <a:lstStyle>
            <a:lvl1pPr marL="342900" indent="-342900">
              <a:lnSpc>
                <a:spcPct val="113000"/>
              </a:lnSpc>
              <a:buClr>
                <a:schemeClr val="accent1"/>
              </a:buClr>
              <a:buSzPct val="135000"/>
              <a:buFont typeface="Arial" panose="020B0604020202020204" pitchFamily="34" charset="0"/>
              <a:buChar char="•"/>
              <a:defRPr lang="et-EE" sz="2800" b="1" i="0" u="none" strike="noStrike" baseline="0" smtClean="0"/>
            </a:lvl1pPr>
            <a:lvl2pPr>
              <a:lnSpc>
                <a:spcPct val="113000"/>
              </a:lnSpc>
              <a:buClr>
                <a:schemeClr val="accent2"/>
              </a:buClr>
              <a:buSzPct val="125000"/>
              <a:defRPr sz="2400"/>
            </a:lvl2pPr>
            <a:lvl3pPr marL="1782257" indent="-342900">
              <a:lnSpc>
                <a:spcPct val="113000"/>
              </a:lnSpc>
              <a:buFont typeface="Courier New" panose="02070309020205020404" pitchFamily="49" charset="0"/>
              <a:buChar char="o"/>
              <a:defRPr sz="2000"/>
            </a:lvl3pPr>
          </a:lstStyle>
          <a:p>
            <a:pPr lvl="0"/>
            <a:r>
              <a:rPr lang="et-EE" dirty="0" err="1"/>
              <a:t>Level</a:t>
            </a:r>
            <a:r>
              <a:rPr lang="et-EE" dirty="0"/>
              <a:t> 1 </a:t>
            </a:r>
            <a:r>
              <a:rPr lang="et-EE" dirty="0" err="1"/>
              <a:t>bullet</a:t>
            </a:r>
            <a:endParaRPr lang="et-EE" dirty="0"/>
          </a:p>
          <a:p>
            <a:pPr lvl="1"/>
            <a:r>
              <a:rPr lang="et-EE" dirty="0" err="1"/>
              <a:t>Level</a:t>
            </a:r>
            <a:r>
              <a:rPr lang="et-EE" dirty="0"/>
              <a:t> 2 </a:t>
            </a:r>
            <a:r>
              <a:rPr lang="et-EE" dirty="0" err="1"/>
              <a:t>bullet</a:t>
            </a:r>
            <a:endParaRPr lang="et-EE" dirty="0"/>
          </a:p>
          <a:p>
            <a:pPr lvl="2"/>
            <a:r>
              <a:rPr lang="et-EE" dirty="0" err="1"/>
              <a:t>Level</a:t>
            </a:r>
            <a:r>
              <a:rPr lang="et-EE" dirty="0"/>
              <a:t> 3 </a:t>
            </a:r>
            <a:r>
              <a:rPr lang="et-EE" dirty="0" err="1"/>
              <a:t>bullet</a:t>
            </a:r>
            <a:endParaRPr lang="et-EE" dirty="0"/>
          </a:p>
          <a:p>
            <a:pPr lvl="2"/>
            <a:endParaRPr lang="et-EE" dirty="0"/>
          </a:p>
          <a:p>
            <a:pPr lvl="0"/>
            <a:endParaRPr lang="et-E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71320" y="1874203"/>
            <a:ext cx="2794000" cy="0"/>
          </a:xfrm>
          <a:prstGeom prst="line">
            <a:avLst/>
          </a:prstGeom>
          <a:ln w="7620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0222230"/>
            <a:ext cx="12093180" cy="572769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13" name="Rectangle 12"/>
          <p:cNvSpPr/>
          <p:nvPr userDrawn="1"/>
        </p:nvSpPr>
        <p:spPr>
          <a:xfrm>
            <a:off x="12093180" y="10222231"/>
            <a:ext cx="4162820" cy="572769"/>
          </a:xfrm>
          <a:prstGeom prst="rect">
            <a:avLst/>
          </a:prstGeom>
          <a:solidFill>
            <a:srgbClr val="8C8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093180" y="10347033"/>
            <a:ext cx="4162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163638" algn="l"/>
                <a:tab pos="2154238" algn="l"/>
              </a:tabLst>
            </a:pPr>
            <a:fld id="{F4B37D95-CC4F-4979-AC96-299DB387283C}" type="slidenum">
              <a:rPr lang="et-EE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t-E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38924" y="10355505"/>
            <a:ext cx="4316413" cy="31469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3638" algn="l"/>
                <a:tab pos="2154238" algn="l"/>
              </a:tabLst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ESTONIA	LATVIA	LITHUANIA</a:t>
            </a:r>
          </a:p>
        </p:txBody>
      </p:sp>
    </p:spTree>
    <p:extLst>
      <p:ext uri="{BB962C8B-B14F-4D97-AF65-F5344CB8AC3E}">
        <p14:creationId xmlns:p14="http://schemas.microsoft.com/office/powerpoint/2010/main" val="407523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01" y="-2766"/>
            <a:ext cx="10924799" cy="1079776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9152467"/>
            <a:ext cx="10405533" cy="1642533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4" name="Rectangle 3"/>
          <p:cNvSpPr/>
          <p:nvPr userDrawn="1"/>
        </p:nvSpPr>
        <p:spPr>
          <a:xfrm>
            <a:off x="10405533" y="9152467"/>
            <a:ext cx="5850467" cy="1642533"/>
          </a:xfrm>
          <a:prstGeom prst="rect">
            <a:avLst/>
          </a:prstGeom>
          <a:solidFill>
            <a:srgbClr val="8C8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2400" tIns="76200" rIns="1524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500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056369" y="9797049"/>
            <a:ext cx="2548795" cy="3642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652905" y="4511675"/>
            <a:ext cx="2540000" cy="1651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8985" y="4511675"/>
            <a:ext cx="2540000" cy="1651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491412" y="4511675"/>
            <a:ext cx="2540000" cy="1651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561465" y="6294120"/>
            <a:ext cx="2631123" cy="1546225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1800"/>
              </a:spcBef>
              <a:buNone/>
              <a:defRPr sz="1400"/>
            </a:lvl1pPr>
          </a:lstStyle>
          <a:p>
            <a:pPr lvl="0"/>
            <a:r>
              <a:rPr lang="en-US" sz="1400"/>
              <a:t>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464578" y="6294120"/>
            <a:ext cx="2631123" cy="1546225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1800"/>
              </a:spcBef>
              <a:buNone/>
              <a:defRPr sz="1400"/>
            </a:lvl1pPr>
          </a:lstStyle>
          <a:p>
            <a:pPr lvl="0"/>
            <a:r>
              <a:rPr lang="en-US" sz="1400"/>
              <a:t>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445850" y="6294120"/>
            <a:ext cx="2631123" cy="1546225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1800"/>
              </a:spcBef>
              <a:buNone/>
              <a:defRPr sz="1400"/>
            </a:lvl1pPr>
          </a:lstStyle>
          <a:p>
            <a:pPr lvl="0"/>
            <a:r>
              <a:rPr lang="en-US" sz="1400"/>
              <a:t>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546014" y="2559197"/>
            <a:ext cx="4778586" cy="1224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56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5600" b="1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2" y="1063228"/>
            <a:ext cx="3236842" cy="78454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497989" y="4043607"/>
            <a:ext cx="914209" cy="30277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7445850" y="4043607"/>
            <a:ext cx="1618902" cy="30277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561465" y="4043607"/>
            <a:ext cx="1096391" cy="30277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EC008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546225" y="9773708"/>
            <a:ext cx="4533900" cy="4000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2873375" algn="l"/>
              </a:tabLs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ESTONIA	LATVIA	LITHUANIA</a:t>
            </a:r>
          </a:p>
        </p:txBody>
      </p:sp>
    </p:spTree>
    <p:extLst>
      <p:ext uri="{BB962C8B-B14F-4D97-AF65-F5344CB8AC3E}">
        <p14:creationId xmlns:p14="http://schemas.microsoft.com/office/powerpoint/2010/main" val="46178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574736"/>
            <a:ext cx="14020800" cy="2086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873669"/>
            <a:ext cx="14020800" cy="6849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3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9" r:id="rId3"/>
    <p:sldLayoutId id="2147483698" r:id="rId4"/>
    <p:sldLayoutId id="2147483697" r:id="rId5"/>
  </p:sldLayoutIdLst>
  <p:txStyles>
    <p:titleStyle>
      <a:lvl1pPr algn="l" defTabSz="1439357" rtl="0" eaLnBrk="1" latinLnBrk="0" hangingPunct="1">
        <a:lnSpc>
          <a:spcPct val="90000"/>
        </a:lnSpc>
        <a:spcBef>
          <a:spcPct val="0"/>
        </a:spcBef>
        <a:buNone/>
        <a:defRPr sz="6926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9839" indent="-359839" algn="l" defTabSz="1439357" rtl="0" eaLnBrk="1" latinLnBrk="0" hangingPunct="1">
        <a:lnSpc>
          <a:spcPct val="90000"/>
        </a:lnSpc>
        <a:spcBef>
          <a:spcPts val="1574"/>
        </a:spcBef>
        <a:buFont typeface="Arial" panose="020B0604020202020204" pitchFamily="34" charset="0"/>
        <a:buChar char="•"/>
        <a:defRPr sz="440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79518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7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99196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518875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38553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958232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6pPr>
      <a:lvl7pPr marL="4677910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7pPr>
      <a:lvl8pPr marL="5397589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8pPr>
      <a:lvl9pPr marL="6117267" indent="-359839" algn="l" defTabSz="143935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1pPr>
      <a:lvl2pPr marL="719679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2pPr>
      <a:lvl3pPr marL="1439357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2159036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4pPr>
      <a:lvl5pPr marL="2878714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5pPr>
      <a:lvl6pPr marL="3598393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6pPr>
      <a:lvl7pPr marL="4318071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7pPr>
      <a:lvl8pPr marL="5037750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8pPr>
      <a:lvl9pPr marL="5757428" algn="l" defTabSz="1439357" rtl="0" eaLnBrk="1" latinLnBrk="0" hangingPunct="1">
        <a:defRPr sz="2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2052" y="3352800"/>
            <a:ext cx="11392226" cy="5219701"/>
          </a:xfrm>
        </p:spPr>
        <p:txBody>
          <a:bodyPr/>
          <a:lstStyle/>
          <a:p>
            <a:pPr algn="ctr"/>
            <a:r>
              <a:rPr lang="lt-LT" sz="5000" dirty="0"/>
              <a:t>Neteisėtai internete platinamas turinys: kontrolės iniciatyvos ir perspektyvos</a:t>
            </a:r>
          </a:p>
          <a:p>
            <a:pPr algn="ctr"/>
            <a:endParaRPr lang="lt-LT" sz="5000" b="1" dirty="0"/>
          </a:p>
          <a:p>
            <a:pPr algn="ctr"/>
            <a:r>
              <a:rPr lang="lt-LT" sz="2800" b="1" dirty="0"/>
              <a:t>LKTA XXI-</a:t>
            </a:r>
            <a:r>
              <a:rPr lang="lt-LT" sz="2800" b="1" dirty="0" err="1"/>
              <a:t>oji</a:t>
            </a:r>
            <a:r>
              <a:rPr lang="lt-LT" sz="2800" b="1" dirty="0"/>
              <a:t> tarptautinė konferencija</a:t>
            </a:r>
          </a:p>
          <a:p>
            <a:pPr algn="ctr"/>
            <a:endParaRPr lang="lt-LT" sz="5000" b="1" dirty="0"/>
          </a:p>
          <a:p>
            <a:pPr algn="ctr"/>
            <a:r>
              <a:rPr lang="lt-LT" sz="2800" dirty="0"/>
              <a:t>Dr. Darius Miniotas</a:t>
            </a:r>
            <a:endParaRPr lang="en-US" sz="2800" dirty="0"/>
          </a:p>
          <a:p>
            <a:pPr algn="ctr"/>
            <a:r>
              <a:rPr lang="en-US" sz="2800" dirty="0"/>
              <a:t>Advokatas </a:t>
            </a:r>
            <a:endParaRPr lang="et-EE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/>
              <a:t>ESTONIA	LATVIA	LITHUANIA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/>
              <a:t>Vilnius, 2017.06.08</a:t>
            </a:r>
          </a:p>
        </p:txBody>
      </p:sp>
    </p:spTree>
    <p:extLst>
      <p:ext uri="{BB962C8B-B14F-4D97-AF65-F5344CB8AC3E}">
        <p14:creationId xmlns:p14="http://schemas.microsoft.com/office/powerpoint/2010/main" val="69983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LKTA INICIATYVOS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2016 m. rudenį kreipimasis </a:t>
            </a:r>
            <a:r>
              <a:rPr lang="lt-LT" dirty="0">
                <a:solidFill>
                  <a:schemeClr val="accent1"/>
                </a:solidFill>
              </a:rPr>
              <a:t>į Kultūros ministeriją</a:t>
            </a:r>
            <a:r>
              <a:rPr lang="lt-LT" dirty="0"/>
              <a:t> su prašymu imtis iniciatyvos užkardant neteisėto turinio platinimą internete</a:t>
            </a:r>
          </a:p>
          <a:p>
            <a:pPr marL="0" indent="0">
              <a:buNone/>
            </a:pPr>
            <a:endParaRPr lang="lt-LT" dirty="0"/>
          </a:p>
          <a:p>
            <a:r>
              <a:rPr lang="lt-LT" dirty="0"/>
              <a:t>2017 m. pradžioje </a:t>
            </a:r>
            <a:r>
              <a:rPr lang="lt-LT" dirty="0">
                <a:solidFill>
                  <a:schemeClr val="accent1"/>
                </a:solidFill>
              </a:rPr>
              <a:t>kolektyvinis rinkos dalyvių raštas</a:t>
            </a:r>
            <a:r>
              <a:rPr lang="lt-LT" dirty="0"/>
              <a:t> dėl </a:t>
            </a:r>
            <a:r>
              <a:rPr lang="en-US" dirty="0" err="1"/>
              <a:t>neteis</a:t>
            </a:r>
            <a:r>
              <a:rPr lang="lt-LT" dirty="0" err="1"/>
              <a:t>ėtai</a:t>
            </a:r>
            <a:r>
              <a:rPr lang="lt-LT" dirty="0"/>
              <a:t> internete platinamo turinio finansinės naudos masto:</a:t>
            </a:r>
          </a:p>
          <a:p>
            <a:pPr lvl="1"/>
            <a:r>
              <a:rPr lang="lt-LT" dirty="0"/>
              <a:t>Generalinei prokuratūrai</a:t>
            </a:r>
          </a:p>
          <a:p>
            <a:pPr lvl="1"/>
            <a:r>
              <a:rPr lang="lt-LT" dirty="0"/>
              <a:t>FNTT</a:t>
            </a:r>
          </a:p>
          <a:p>
            <a:pPr lvl="1"/>
            <a:r>
              <a:rPr lang="lt-LT" dirty="0"/>
              <a:t>VMI</a:t>
            </a:r>
          </a:p>
          <a:p>
            <a:pPr lvl="1"/>
            <a:r>
              <a:rPr lang="lt-LT" dirty="0"/>
              <a:t>Lietuvos bankui</a:t>
            </a:r>
          </a:p>
          <a:p>
            <a:pPr lvl="1"/>
            <a:r>
              <a:rPr lang="lt-LT" dirty="0"/>
              <a:t>Policijos departamentui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361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REZULTATAS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Pradėti </a:t>
            </a:r>
            <a:r>
              <a:rPr lang="lt-LT" dirty="0">
                <a:solidFill>
                  <a:schemeClr val="accent1"/>
                </a:solidFill>
              </a:rPr>
              <a:t>2 ikiteisminiai tyrimai</a:t>
            </a:r>
          </a:p>
          <a:p>
            <a:pPr lvl="1"/>
            <a:r>
              <a:rPr lang="lt-LT" dirty="0" err="1"/>
              <a:t>Torrent.lt</a:t>
            </a:r>
            <a:r>
              <a:rPr lang="lt-LT" dirty="0"/>
              <a:t> (torrent.ai</a:t>
            </a:r>
            <a:r>
              <a:rPr lang="lt-LT" i="1" dirty="0"/>
              <a:t>)</a:t>
            </a:r>
          </a:p>
          <a:p>
            <a:pPr lvl="1">
              <a:tabLst>
                <a:tab pos="4491038" algn="l"/>
              </a:tabLst>
            </a:pPr>
            <a:r>
              <a:rPr lang="lt-LT" dirty="0"/>
              <a:t>tv.pr.2pr.net</a:t>
            </a:r>
          </a:p>
          <a:p>
            <a:pPr lvl="1">
              <a:tabLst>
                <a:tab pos="4491038" algn="l"/>
              </a:tabLst>
            </a:pPr>
            <a:endParaRPr lang="lt-LT" dirty="0"/>
          </a:p>
          <a:p>
            <a:pPr marL="342900" lvl="1" indent="-342900">
              <a:spcBef>
                <a:spcPts val="1574"/>
              </a:spcBef>
              <a:buClr>
                <a:schemeClr val="accent1"/>
              </a:buClr>
              <a:buSzPct val="135000"/>
              <a:tabLst>
                <a:tab pos="4491038" algn="l"/>
              </a:tabLst>
            </a:pPr>
            <a:r>
              <a:rPr lang="lt-LT" sz="2800" b="1" dirty="0"/>
              <a:t>Lietuvos bankas pažadėjo kreiptis į Paysera</a:t>
            </a:r>
          </a:p>
          <a:p>
            <a:pPr marL="342900" lvl="1" indent="-342900">
              <a:spcBef>
                <a:spcPts val="1574"/>
              </a:spcBef>
              <a:buClr>
                <a:schemeClr val="accent1"/>
              </a:buClr>
              <a:buSzPct val="135000"/>
              <a:tabLst>
                <a:tab pos="4491038" algn="l"/>
              </a:tabLst>
            </a:pPr>
            <a:endParaRPr lang="lt-LT" sz="2800" b="1" dirty="0"/>
          </a:p>
          <a:p>
            <a:pPr marL="342900" lvl="1" indent="-342900">
              <a:spcBef>
                <a:spcPts val="1574"/>
              </a:spcBef>
              <a:buClr>
                <a:schemeClr val="accent1"/>
              </a:buClr>
              <a:buSzPct val="135000"/>
              <a:tabLst>
                <a:tab pos="4491038" algn="l"/>
              </a:tabLst>
            </a:pPr>
            <a:r>
              <a:rPr lang="lt-LT" sz="2800" b="1" dirty="0"/>
              <a:t>VMI ir FNTT padėkojo ir nurodė, kad panaudos šią informaciją vykdant savo funkcijas</a:t>
            </a:r>
          </a:p>
          <a:p>
            <a:pPr lvl="1">
              <a:tabLst>
                <a:tab pos="4491038" algn="l"/>
              </a:tabLst>
            </a:pPr>
            <a:r>
              <a:rPr lang="lt-LT" dirty="0"/>
              <a:t>Kaip panaudos?</a:t>
            </a:r>
          </a:p>
          <a:p>
            <a:pPr lvl="1">
              <a:tabLst>
                <a:tab pos="4491038" algn="l"/>
              </a:tabLst>
            </a:pPr>
            <a:endParaRPr lang="lt-LT" dirty="0"/>
          </a:p>
          <a:p>
            <a:pPr marL="342900" lvl="1" indent="-342900">
              <a:spcBef>
                <a:spcPts val="1574"/>
              </a:spcBef>
              <a:buClr>
                <a:schemeClr val="accent1"/>
              </a:buClr>
              <a:buSzPct val="135000"/>
              <a:tabLst>
                <a:tab pos="4491038" algn="l"/>
              </a:tabLst>
            </a:pPr>
            <a:r>
              <a:rPr lang="lt-LT" sz="2800" b="1" dirty="0"/>
              <a:t>Policijos departamentas nieko neatsakė</a:t>
            </a:r>
          </a:p>
          <a:p>
            <a:pPr lvl="1"/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360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 TOLIAU?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ATGT</a:t>
            </a:r>
            <a:r>
              <a:rPr lang="lt-LT" dirty="0">
                <a:solidFill>
                  <a:schemeClr val="accent1"/>
                </a:solidFill>
              </a:rPr>
              <a:t>Į keitimas</a:t>
            </a:r>
            <a:r>
              <a:rPr lang="lt-LT" dirty="0"/>
              <a:t> nustatant konkrečias, efektyvias, lengvai įgyvendinamas priemones, užkertančias kelią neteisėtam turinio platinimui internete </a:t>
            </a:r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Legalių paslaugų teikėjų </a:t>
            </a:r>
            <a:r>
              <a:rPr lang="lt-LT" dirty="0">
                <a:solidFill>
                  <a:schemeClr val="accent1"/>
                </a:solidFill>
              </a:rPr>
              <a:t>duomenų bazės sudarymas</a:t>
            </a:r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Ilgasis kelias</a:t>
            </a:r>
          </a:p>
          <a:p>
            <a:pPr lvl="1"/>
            <a:r>
              <a:rPr lang="lt-LT" dirty="0"/>
              <a:t>Vartotojų </a:t>
            </a:r>
            <a:r>
              <a:rPr lang="lt-LT" dirty="0">
                <a:solidFill>
                  <a:schemeClr val="accent1"/>
                </a:solidFill>
              </a:rPr>
              <a:t>elgsenos </a:t>
            </a:r>
            <a:r>
              <a:rPr lang="lt-LT" dirty="0"/>
              <a:t>keitimas</a:t>
            </a:r>
          </a:p>
          <a:p>
            <a:pPr lvl="1"/>
            <a:r>
              <a:rPr lang="lt-LT" dirty="0"/>
              <a:t>Naujausio </a:t>
            </a:r>
            <a:r>
              <a:rPr lang="lt-LT" dirty="0">
                <a:solidFill>
                  <a:schemeClr val="accent1"/>
                </a:solidFill>
              </a:rPr>
              <a:t>turinio</a:t>
            </a:r>
            <a:r>
              <a:rPr lang="lt-LT" dirty="0"/>
              <a:t> pasiūlymas čia ir dabar </a:t>
            </a:r>
          </a:p>
          <a:p>
            <a:pPr lvl="1"/>
            <a:r>
              <a:rPr lang="lt-LT" dirty="0"/>
              <a:t>Priimtina </a:t>
            </a:r>
            <a:r>
              <a:rPr lang="lt-LT" dirty="0">
                <a:solidFill>
                  <a:schemeClr val="accent1"/>
                </a:solidFill>
              </a:rPr>
              <a:t>kaina</a:t>
            </a:r>
          </a:p>
          <a:p>
            <a:pPr lvl="1"/>
            <a:r>
              <a:rPr lang="lt-LT" dirty="0"/>
              <a:t>Galimybė </a:t>
            </a:r>
            <a:r>
              <a:rPr lang="lt-LT" dirty="0">
                <a:solidFill>
                  <a:schemeClr val="accent1"/>
                </a:solidFill>
              </a:rPr>
              <a:t>paaukoti</a:t>
            </a:r>
            <a:r>
              <a:rPr lang="lt-LT" dirty="0"/>
              <a:t> autoriams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214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2801-7056-4264-AF85-A264358F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lt-LT" dirty="0"/>
              <a:t>ČIŪ UŽ DĖMESĮ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FCD6C-A8DB-4AC1-9E29-95A9C3493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13" descr="C:\Users\AUDRON~1.KAT\AppData\Local\Temp\notesC7A056\BFL_1648 - Copy.jpg">
            <a:extLst>
              <a:ext uri="{FF2B5EF4-FFF2-40B4-BE49-F238E27FC236}">
                <a16:creationId xmlns:a16="http://schemas.microsoft.com/office/drawing/2014/main" id="{323F3307-39EF-475A-ACD8-18E9167D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993"/>
          <a:stretch>
            <a:fillRect/>
          </a:stretch>
        </p:blipFill>
        <p:spPr bwMode="auto">
          <a:xfrm>
            <a:off x="2428620" y="3946049"/>
            <a:ext cx="3546110" cy="255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CC042E-6437-4136-A193-A29CEF67BD0F}"/>
              </a:ext>
            </a:extLst>
          </p:cNvPr>
          <p:cNvSpPr txBox="1">
            <a:spLocks/>
          </p:cNvSpPr>
          <p:nvPr/>
        </p:nvSpPr>
        <p:spPr bwMode="auto">
          <a:xfrm>
            <a:off x="7128734" y="4389120"/>
            <a:ext cx="5588460" cy="29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1004B"/>
              </a:buClr>
              <a:buSzPct val="120000"/>
              <a:buFont typeface="Arial" charset="0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1004B"/>
              </a:buClr>
              <a:buSzPct val="120000"/>
              <a:buFont typeface="Arial" charset="0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1004B"/>
              </a:buClr>
              <a:buSzPct val="120000"/>
              <a:buFont typeface="Arial" charset="0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1004B"/>
              </a:buClr>
              <a:buSzPct val="120000"/>
              <a:buFont typeface="Arial" charset="0"/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lt-LT" sz="2400" b="1" dirty="0">
                <a:solidFill>
                  <a:srgbClr val="000000"/>
                </a:solidFill>
              </a:rPr>
              <a:t>Dr. </a:t>
            </a:r>
            <a:r>
              <a:rPr lang="lt-LT" altLang="lt-LT" sz="2400" b="1" dirty="0">
                <a:solidFill>
                  <a:srgbClr val="000000"/>
                </a:solidFill>
              </a:rPr>
              <a:t>Darius Miniotas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400" b="1" dirty="0">
                <a:solidFill>
                  <a:srgbClr val="000000"/>
                </a:solidFill>
              </a:rPr>
              <a:t>Advokatas</a:t>
            </a:r>
            <a:endParaRPr lang="en-US" altLang="lt-LT" sz="2400" b="1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400" dirty="0">
                <a:solidFill>
                  <a:schemeClr val="accent1"/>
                </a:solidFill>
              </a:rPr>
              <a:t>Tel.: </a:t>
            </a:r>
            <a:r>
              <a:rPr lang="en-US" altLang="lt-LT" sz="2400" dirty="0">
                <a:solidFill>
                  <a:schemeClr val="accent1"/>
                </a:solidFill>
              </a:rPr>
              <a:t>+370 5 251 4444</a:t>
            </a:r>
            <a:endParaRPr lang="lt-LT" altLang="lt-LT" sz="2400" dirty="0">
              <a:solidFill>
                <a:schemeClr val="accent1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lt-LT" altLang="lt-LT" sz="2400" dirty="0">
                <a:solidFill>
                  <a:schemeClr val="accent1"/>
                </a:solidFill>
              </a:rPr>
              <a:t>Mob.: +370 614 75257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lt-LT" altLang="lt-LT" sz="2400" dirty="0" err="1">
                <a:solidFill>
                  <a:schemeClr val="accent1"/>
                </a:solidFill>
              </a:rPr>
              <a:t>Darius.Miniotas</a:t>
            </a:r>
            <a:r>
              <a:rPr lang="en-US" altLang="lt-LT" sz="2400" dirty="0">
                <a:solidFill>
                  <a:schemeClr val="accent1"/>
                </a:solidFill>
              </a:rPr>
              <a:t>@tgsbaltic.com </a:t>
            </a:r>
          </a:p>
        </p:txBody>
      </p:sp>
    </p:spTree>
    <p:extLst>
      <p:ext uri="{BB962C8B-B14F-4D97-AF65-F5344CB8AC3E}">
        <p14:creationId xmlns:p14="http://schemas.microsoft.com/office/powerpoint/2010/main" val="168906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PIRATAVIMO MASTAS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924" y="1905001"/>
            <a:ext cx="13243876" cy="8305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2400" b="0" i="1" dirty="0"/>
          </a:p>
          <a:p>
            <a:pPr marL="0" indent="0">
              <a:buNone/>
            </a:pPr>
            <a:endParaRPr lang="lt-LT" sz="1800" b="0" i="1" dirty="0"/>
          </a:p>
          <a:p>
            <a:pPr marL="0" indent="0">
              <a:buNone/>
              <a:tabLst>
                <a:tab pos="9144000" algn="l"/>
              </a:tabLst>
            </a:pPr>
            <a:r>
              <a:rPr lang="lt-LT" sz="1800" b="0" i="1" dirty="0"/>
              <a:t>Šaltinis: MUSO Global </a:t>
            </a:r>
            <a:r>
              <a:rPr lang="lt-LT" sz="1800" b="0" i="1" dirty="0" err="1"/>
              <a:t>Piracy</a:t>
            </a:r>
            <a:r>
              <a:rPr lang="lt-LT" sz="1800" b="0" i="1" dirty="0"/>
              <a:t> </a:t>
            </a:r>
            <a:r>
              <a:rPr lang="lt-LT" sz="1800" b="0" i="1" dirty="0" err="1"/>
              <a:t>Report</a:t>
            </a:r>
            <a:r>
              <a:rPr lang="lt-LT" sz="1800" b="0" i="1" dirty="0"/>
              <a:t> 2016</a:t>
            </a:r>
          </a:p>
          <a:p>
            <a:pPr marL="0" indent="0">
              <a:buNone/>
            </a:pPr>
            <a:endParaRPr lang="lt-LT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08" y="2287464"/>
            <a:ext cx="10364507" cy="67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PIRATAVIMO BŪDAI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34" y="2869727"/>
            <a:ext cx="10243553" cy="50479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336151" y="9641299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9144000" algn="l"/>
              </a:tabLst>
            </a:pPr>
            <a:r>
              <a:rPr lang="lt-LT" i="1" dirty="0"/>
              <a:t>Šaltinis: MUSO Global </a:t>
            </a:r>
            <a:r>
              <a:rPr lang="lt-LT" i="1" dirty="0" err="1"/>
              <a:t>Piracy</a:t>
            </a:r>
            <a:r>
              <a:rPr lang="lt-LT" i="1" dirty="0"/>
              <a:t> </a:t>
            </a:r>
            <a:r>
              <a:rPr lang="lt-LT" i="1" dirty="0" err="1"/>
              <a:t>Report</a:t>
            </a:r>
            <a:r>
              <a:rPr lang="lt-LT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87786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2015 m. TNS LT TYRIMAS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2" y="2312894"/>
            <a:ext cx="131580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9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KĄ DARYTI?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https://sharepointsurfer.files.wordpress.com/2012/02/page-not-f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69" y="5297389"/>
            <a:ext cx="7856196" cy="41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lobhi.org/wp-content/uploads/2014/03/YouTube-article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80" y="2147864"/>
            <a:ext cx="4982900" cy="43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BLOKAVIMAS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924" y="2877819"/>
            <a:ext cx="13476487" cy="6849328"/>
          </a:xfrm>
        </p:spPr>
        <p:txBody>
          <a:bodyPr/>
          <a:lstStyle/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>
                <a:solidFill>
                  <a:schemeClr val="accent1"/>
                </a:solidFill>
              </a:rPr>
              <a:t>Lošimų priežiūros tarnybos</a:t>
            </a:r>
            <a:r>
              <a:rPr lang="lt-LT" dirty="0"/>
              <a:t> teisės nuotolinių lošimų srityje</a:t>
            </a:r>
          </a:p>
          <a:p>
            <a:endParaRPr lang="lt-LT" dirty="0"/>
          </a:p>
          <a:p>
            <a:pPr marL="2159036" lvl="3" indent="0">
              <a:buNone/>
            </a:pPr>
            <a:endParaRPr lang="lt-LT" dirty="0"/>
          </a:p>
          <a:p>
            <a:pPr marL="2159036" lvl="3" indent="0">
              <a:buNone/>
            </a:pPr>
            <a:r>
              <a:rPr lang="lt-LT" sz="3200" b="1" i="1" dirty="0"/>
              <a:t>vs</a:t>
            </a:r>
          </a:p>
          <a:p>
            <a:pPr marL="2159036" lvl="3" indent="0">
              <a:buNone/>
            </a:pPr>
            <a:endParaRPr lang="lt-LT" dirty="0"/>
          </a:p>
          <a:p>
            <a:pPr marL="2159036" lvl="3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>
                <a:solidFill>
                  <a:schemeClr val="accent1"/>
                </a:solidFill>
              </a:rPr>
              <a:t>„Linkomanija“ byla</a:t>
            </a:r>
            <a:r>
              <a:rPr lang="lt-LT" dirty="0"/>
              <a:t> operatoriams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6" name="Picture 4" descr="http://www.blogcdn.com/blog.games.com/media/2012/03/84fcd8e8-3263-4a58-93d9-144db2a8ae0e05192010onlinegambling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2" y="443753"/>
            <a:ext cx="4884604" cy="27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073" y="6795713"/>
            <a:ext cx="52959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9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LPT TEISĖS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Turi teisę duoti </a:t>
            </a:r>
            <a:r>
              <a:rPr lang="lt-LT" dirty="0">
                <a:solidFill>
                  <a:schemeClr val="accent1"/>
                </a:solidFill>
              </a:rPr>
              <a:t>privalomus nurodymus</a:t>
            </a:r>
          </a:p>
          <a:p>
            <a:pPr lvl="1"/>
            <a:r>
              <a:rPr lang="lt-LT" dirty="0"/>
              <a:t>Mokėjimo, kredito, kitoms finansų įstaigoms sustabdyti ar nutraukti mokėjimus</a:t>
            </a:r>
          </a:p>
          <a:p>
            <a:pPr lvl="1"/>
            <a:r>
              <a:rPr lang="lt-LT" dirty="0"/>
              <a:t>Informacijos prieglobos paslaugų ir (ar) tinklo paslaugų teikėjui skubiai pašalinti informaciją arba panaikinti galimybę šią informaciją pasiekti</a:t>
            </a:r>
          </a:p>
          <a:p>
            <a:pPr lvl="1"/>
            <a:r>
              <a:rPr lang="lt-LT" dirty="0"/>
              <a:t>Tinklo paslaugų teikėjui panaikinti galimybę pasiekti informaciją, kuri naudojama siekiant nelegaliai vykdyti lošimus.</a:t>
            </a:r>
          </a:p>
          <a:p>
            <a:endParaRPr lang="lt-LT" dirty="0"/>
          </a:p>
          <a:p>
            <a:r>
              <a:rPr lang="lt-LT" dirty="0"/>
              <a:t>Būtina Vilniaus apygardos administracinio teismo </a:t>
            </a:r>
            <a:r>
              <a:rPr lang="lt-LT" dirty="0">
                <a:solidFill>
                  <a:schemeClr val="accent1"/>
                </a:solidFill>
              </a:rPr>
              <a:t>sankcija</a:t>
            </a:r>
          </a:p>
          <a:p>
            <a:endParaRPr lang="lt-LT" dirty="0"/>
          </a:p>
          <a:p>
            <a:r>
              <a:rPr lang="lt-LT" dirty="0"/>
              <a:t>Sąraše </a:t>
            </a:r>
            <a:r>
              <a:rPr lang="lt-LT" dirty="0">
                <a:solidFill>
                  <a:schemeClr val="accent1"/>
                </a:solidFill>
              </a:rPr>
              <a:t>180</a:t>
            </a:r>
            <a:r>
              <a:rPr lang="lt-LT" dirty="0"/>
              <a:t> nelegalios lošimų veiklos vykdytojų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609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AR VEIKSMINGA?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6C671-6202-4310-9F43-2BFFEB7A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24" y="2205318"/>
            <a:ext cx="14925251" cy="1284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D9BB42-F747-4408-804B-BD156DEB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03" y="3805519"/>
            <a:ext cx="15435861" cy="62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180" y="1191956"/>
            <a:ext cx="14020800" cy="522544"/>
          </a:xfrm>
        </p:spPr>
        <p:txBody>
          <a:bodyPr/>
          <a:lstStyle/>
          <a:p>
            <a:r>
              <a:rPr lang="lt-LT" dirty="0"/>
              <a:t>„LINKOMANIJA“ BYLA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/>
              <a:t>Atsakovai – </a:t>
            </a:r>
            <a:r>
              <a:rPr lang="lt-LT" sz="2400" dirty="0">
                <a:solidFill>
                  <a:schemeClr val="accent1"/>
                </a:solidFill>
              </a:rPr>
              <a:t>interneto paslaugų teikėjai</a:t>
            </a:r>
          </a:p>
          <a:p>
            <a:endParaRPr lang="lt-LT" sz="2400" dirty="0"/>
          </a:p>
          <a:p>
            <a:r>
              <a:rPr lang="lt-LT" sz="2400" dirty="0"/>
              <a:t>„Linkomanijos“ net </a:t>
            </a:r>
            <a:r>
              <a:rPr lang="lt-LT" sz="2400" dirty="0">
                <a:solidFill>
                  <a:schemeClr val="accent1"/>
                </a:solidFill>
              </a:rPr>
              <a:t>nėra procese</a:t>
            </a:r>
          </a:p>
          <a:p>
            <a:endParaRPr lang="lt-LT" sz="2400" dirty="0"/>
          </a:p>
          <a:p>
            <a:r>
              <a:rPr lang="lt-LT" sz="2400" dirty="0"/>
              <a:t>Ar tai </a:t>
            </a:r>
            <a:r>
              <a:rPr lang="lt-LT" sz="2400" dirty="0">
                <a:solidFill>
                  <a:schemeClr val="accent1"/>
                </a:solidFill>
              </a:rPr>
              <a:t>teisinga</a:t>
            </a:r>
            <a:r>
              <a:rPr lang="lt-LT" sz="2400" dirty="0"/>
              <a:t>? (operatorių kaštai / laikas / proc. dokumentų rengimas / išlaidos advokatams)</a:t>
            </a:r>
          </a:p>
          <a:p>
            <a:endParaRPr lang="lt-LT" sz="2400" dirty="0"/>
          </a:p>
          <a:p>
            <a:r>
              <a:rPr lang="lt-LT" sz="2400" dirty="0"/>
              <a:t>Byla </a:t>
            </a:r>
            <a:r>
              <a:rPr lang="lt-LT" sz="2400" dirty="0">
                <a:solidFill>
                  <a:schemeClr val="accent1"/>
                </a:solidFill>
              </a:rPr>
              <a:t>sustabdyta</a:t>
            </a:r>
            <a:r>
              <a:rPr lang="lt-LT" sz="2400" dirty="0"/>
              <a:t> iki vėlyvo rudens</a:t>
            </a:r>
          </a:p>
          <a:p>
            <a:endParaRPr lang="lt-LT" sz="2400" dirty="0"/>
          </a:p>
          <a:p>
            <a:r>
              <a:rPr lang="lt-LT" sz="2400" dirty="0"/>
              <a:t>Kada </a:t>
            </a:r>
            <a:r>
              <a:rPr lang="lt-LT" sz="2400" dirty="0">
                <a:solidFill>
                  <a:schemeClr val="accent1"/>
                </a:solidFill>
              </a:rPr>
              <a:t>galutinis</a:t>
            </a:r>
            <a:r>
              <a:rPr lang="lt-LT" sz="2400" dirty="0"/>
              <a:t> teismo sprendimas? (2 – 3 metai)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https://static.linkomanija.net/pic/blank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763" y="1191956"/>
            <a:ext cx="4937210" cy="15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8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TGS Baltic">
      <a:dk1>
        <a:srgbClr val="000000"/>
      </a:dk1>
      <a:lt1>
        <a:sysClr val="window" lastClr="FFFFFF"/>
      </a:lt1>
      <a:dk2>
        <a:srgbClr val="00A9A2"/>
      </a:dk2>
      <a:lt2>
        <a:srgbClr val="147278"/>
      </a:lt2>
      <a:accent1>
        <a:srgbClr val="EC008C"/>
      </a:accent1>
      <a:accent2>
        <a:srgbClr val="8C8681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TGS Balt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lus2" id="{0B61E1AC-6047-43CC-A0AF-AA726D31BAB9}" vid="{DDCA11AC-4AA9-4FB1-93C6-BA3D86CD5D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TGS Baltic PPT Template</Template>
  <TotalTime>3276</TotalTime>
  <Words>344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Office'i kujundus</vt:lpstr>
      <vt:lpstr>PowerPoint Presentation</vt:lpstr>
      <vt:lpstr>PIRATAVIMO MASTAS</vt:lpstr>
      <vt:lpstr>PIRATAVIMO BŪDAI</vt:lpstr>
      <vt:lpstr>2015 m. TNS LT TYRIMAS</vt:lpstr>
      <vt:lpstr>KĄ DARYTI?</vt:lpstr>
      <vt:lpstr>BLOKAVIMAS</vt:lpstr>
      <vt:lpstr>LPT TEISĖS</vt:lpstr>
      <vt:lpstr>AR VEIKSMINGA?</vt:lpstr>
      <vt:lpstr>„LINKOMANIJA“ BYLA</vt:lpstr>
      <vt:lpstr>LKTA INICIATYVOS</vt:lpstr>
      <vt:lpstr>REZULTATAS</vt:lpstr>
      <vt:lpstr>KAS TOLIAU?</vt:lpstr>
      <vt:lpstr>AČIŪ UŽ DĖMESĮ!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 Miniotas</dc:creator>
  <cp:lastModifiedBy>Darius Miniotas</cp:lastModifiedBy>
  <cp:revision>193</cp:revision>
  <dcterms:created xsi:type="dcterms:W3CDTF">2017-05-17T16:51:14Z</dcterms:created>
  <dcterms:modified xsi:type="dcterms:W3CDTF">2017-06-06T08:22:24Z</dcterms:modified>
</cp:coreProperties>
</file>