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3"/>
  </p:notesMasterIdLst>
  <p:sldIdLst>
    <p:sldId id="256" r:id="rId2"/>
    <p:sldId id="258" r:id="rId3"/>
    <p:sldId id="346" r:id="rId4"/>
    <p:sldId id="355" r:id="rId5"/>
    <p:sldId id="356" r:id="rId6"/>
    <p:sldId id="348" r:id="rId7"/>
    <p:sldId id="357" r:id="rId8"/>
    <p:sldId id="349" r:id="rId9"/>
    <p:sldId id="358" r:id="rId10"/>
    <p:sldId id="335" r:id="rId11"/>
    <p:sldId id="279" r:id="rId12"/>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B1CE9B-BE47-4854-AE09-C475ADEF03FC}" type="datetimeFigureOut">
              <a:rPr lang="lt-LT" smtClean="0"/>
              <a:t>2017-06-06</a:t>
            </a:fld>
            <a:endParaRPr lang="lt-LT"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64501-9AA4-4C5C-B7EF-5FFCB7D8EEC1}" type="slidenum">
              <a:rPr lang="lt-LT" smtClean="0"/>
              <a:t>‹#›</a:t>
            </a:fld>
            <a:endParaRPr lang="lt-LT" dirty="0"/>
          </a:p>
        </p:txBody>
      </p:sp>
    </p:spTree>
    <p:extLst>
      <p:ext uri="{BB962C8B-B14F-4D97-AF65-F5344CB8AC3E}">
        <p14:creationId xmlns:p14="http://schemas.microsoft.com/office/powerpoint/2010/main" val="228593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96564501-9AA4-4C5C-B7EF-5FFCB7D8EEC1}" type="slidenum">
              <a:rPr lang="lt-LT" smtClean="0"/>
              <a:t>1</a:t>
            </a:fld>
            <a:endParaRPr lang="lt-LT" dirty="0"/>
          </a:p>
        </p:txBody>
      </p:sp>
    </p:spTree>
    <p:extLst>
      <p:ext uri="{BB962C8B-B14F-4D97-AF65-F5344CB8AC3E}">
        <p14:creationId xmlns:p14="http://schemas.microsoft.com/office/powerpoint/2010/main" val="4286865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96564501-9AA4-4C5C-B7EF-5FFCB7D8EEC1}" type="slidenum">
              <a:rPr lang="lt-LT" smtClean="0"/>
              <a:t>10</a:t>
            </a:fld>
            <a:endParaRPr lang="lt-LT" dirty="0"/>
          </a:p>
        </p:txBody>
      </p:sp>
    </p:spTree>
    <p:extLst>
      <p:ext uri="{BB962C8B-B14F-4D97-AF65-F5344CB8AC3E}">
        <p14:creationId xmlns:p14="http://schemas.microsoft.com/office/powerpoint/2010/main" val="71687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96564501-9AA4-4C5C-B7EF-5FFCB7D8EEC1}" type="slidenum">
              <a:rPr lang="lt-LT" smtClean="0"/>
              <a:t>2</a:t>
            </a:fld>
            <a:endParaRPr lang="lt-LT" dirty="0"/>
          </a:p>
        </p:txBody>
      </p:sp>
    </p:spTree>
    <p:extLst>
      <p:ext uri="{BB962C8B-B14F-4D97-AF65-F5344CB8AC3E}">
        <p14:creationId xmlns:p14="http://schemas.microsoft.com/office/powerpoint/2010/main" val="716879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96564501-9AA4-4C5C-B7EF-5FFCB7D8EEC1}" type="slidenum">
              <a:rPr lang="lt-LT" smtClean="0"/>
              <a:t>3</a:t>
            </a:fld>
            <a:endParaRPr lang="lt-LT" dirty="0"/>
          </a:p>
        </p:txBody>
      </p:sp>
    </p:spTree>
    <p:extLst>
      <p:ext uri="{BB962C8B-B14F-4D97-AF65-F5344CB8AC3E}">
        <p14:creationId xmlns:p14="http://schemas.microsoft.com/office/powerpoint/2010/main" val="1356940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96564501-9AA4-4C5C-B7EF-5FFCB7D8EEC1}" type="slidenum">
              <a:rPr lang="lt-LT" smtClean="0"/>
              <a:t>4</a:t>
            </a:fld>
            <a:endParaRPr lang="lt-LT" dirty="0"/>
          </a:p>
        </p:txBody>
      </p:sp>
    </p:spTree>
    <p:extLst>
      <p:ext uri="{BB962C8B-B14F-4D97-AF65-F5344CB8AC3E}">
        <p14:creationId xmlns:p14="http://schemas.microsoft.com/office/powerpoint/2010/main" val="650129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96564501-9AA4-4C5C-B7EF-5FFCB7D8EEC1}" type="slidenum">
              <a:rPr lang="lt-LT" smtClean="0"/>
              <a:t>5</a:t>
            </a:fld>
            <a:endParaRPr lang="lt-LT" dirty="0"/>
          </a:p>
        </p:txBody>
      </p:sp>
    </p:spTree>
    <p:extLst>
      <p:ext uri="{BB962C8B-B14F-4D97-AF65-F5344CB8AC3E}">
        <p14:creationId xmlns:p14="http://schemas.microsoft.com/office/powerpoint/2010/main" val="2573062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96564501-9AA4-4C5C-B7EF-5FFCB7D8EEC1}" type="slidenum">
              <a:rPr lang="lt-LT" smtClean="0"/>
              <a:t>6</a:t>
            </a:fld>
            <a:endParaRPr lang="lt-LT" dirty="0"/>
          </a:p>
        </p:txBody>
      </p:sp>
    </p:spTree>
    <p:extLst>
      <p:ext uri="{BB962C8B-B14F-4D97-AF65-F5344CB8AC3E}">
        <p14:creationId xmlns:p14="http://schemas.microsoft.com/office/powerpoint/2010/main" val="2904228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96564501-9AA4-4C5C-B7EF-5FFCB7D8EEC1}" type="slidenum">
              <a:rPr lang="lt-LT" smtClean="0"/>
              <a:t>7</a:t>
            </a:fld>
            <a:endParaRPr lang="lt-LT" dirty="0"/>
          </a:p>
        </p:txBody>
      </p:sp>
    </p:spTree>
    <p:extLst>
      <p:ext uri="{BB962C8B-B14F-4D97-AF65-F5344CB8AC3E}">
        <p14:creationId xmlns:p14="http://schemas.microsoft.com/office/powerpoint/2010/main" val="703501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96564501-9AA4-4C5C-B7EF-5FFCB7D8EEC1}" type="slidenum">
              <a:rPr lang="lt-LT" smtClean="0"/>
              <a:t>8</a:t>
            </a:fld>
            <a:endParaRPr lang="lt-LT" dirty="0"/>
          </a:p>
        </p:txBody>
      </p:sp>
    </p:spTree>
    <p:extLst>
      <p:ext uri="{BB962C8B-B14F-4D97-AF65-F5344CB8AC3E}">
        <p14:creationId xmlns:p14="http://schemas.microsoft.com/office/powerpoint/2010/main" val="1603687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dirty="0" smtClean="0"/>
          </a:p>
        </p:txBody>
      </p:sp>
      <p:sp>
        <p:nvSpPr>
          <p:cNvPr id="4" name="Slide Number Placeholder 3"/>
          <p:cNvSpPr>
            <a:spLocks noGrp="1"/>
          </p:cNvSpPr>
          <p:nvPr>
            <p:ph type="sldNum" sz="quarter" idx="10"/>
          </p:nvPr>
        </p:nvSpPr>
        <p:spPr/>
        <p:txBody>
          <a:bodyPr/>
          <a:lstStyle/>
          <a:p>
            <a:fld id="{96564501-9AA4-4C5C-B7EF-5FFCB7D8EEC1}" type="slidenum">
              <a:rPr lang="lt-LT" smtClean="0"/>
              <a:t>9</a:t>
            </a:fld>
            <a:endParaRPr lang="lt-LT" dirty="0"/>
          </a:p>
        </p:txBody>
      </p:sp>
    </p:spTree>
    <p:extLst>
      <p:ext uri="{BB962C8B-B14F-4D97-AF65-F5344CB8AC3E}">
        <p14:creationId xmlns:p14="http://schemas.microsoft.com/office/powerpoint/2010/main" val="74634636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932828-AF86-4B4F-BB4A-493A92A8847E}" type="datetime1">
              <a:rPr lang="lt-LT" smtClean="0"/>
              <a:t>2017-06-06</a:t>
            </a:fld>
            <a:endParaRPr lang="lt-LT" dirty="0"/>
          </a:p>
        </p:txBody>
      </p:sp>
      <p:sp>
        <p:nvSpPr>
          <p:cNvPr id="5" name="Footer Placeholder 4"/>
          <p:cNvSpPr>
            <a:spLocks noGrp="1"/>
          </p:cNvSpPr>
          <p:nvPr>
            <p:ph type="ftr" sz="quarter" idx="11"/>
          </p:nvPr>
        </p:nvSpPr>
        <p:spPr/>
        <p:txBody>
          <a:bodyPr/>
          <a:lstStyle/>
          <a:p>
            <a:r>
              <a:rPr lang="lt-LT" smtClean="0"/>
              <a:t>Virgilijus Stundžia</a:t>
            </a:r>
            <a:endParaRPr lang="lt-LT" dirty="0"/>
          </a:p>
        </p:txBody>
      </p:sp>
      <p:sp>
        <p:nvSpPr>
          <p:cNvPr id="6" name="Slide Number Placeholder 5"/>
          <p:cNvSpPr>
            <a:spLocks noGrp="1"/>
          </p:cNvSpPr>
          <p:nvPr>
            <p:ph type="sldNum" sz="quarter" idx="12"/>
          </p:nvPr>
        </p:nvSpPr>
        <p:spPr/>
        <p:txBody>
          <a:bodyPr/>
          <a:lstStyle/>
          <a:p>
            <a:fld id="{2A2A1923-62CE-41C8-BF21-E29594C8456B}" type="slidenum">
              <a:rPr lang="lt-LT" smtClean="0"/>
              <a:t>‹#›</a:t>
            </a:fld>
            <a:endParaRPr lang="lt-LT" dirty="0"/>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backgroundRemoval t="0" b="100000" l="0" r="38983"/>
                    </a14:imgEffect>
                  </a14:imgLayer>
                </a14:imgProps>
              </a:ext>
              <a:ext uri="{28A0092B-C50C-407E-A947-70E740481C1C}">
                <a14:useLocalDpi xmlns:a14="http://schemas.microsoft.com/office/drawing/2010/main" val="0"/>
              </a:ext>
            </a:extLst>
          </a:blip>
          <a:srcRect r="61111"/>
          <a:stretch/>
        </p:blipFill>
        <p:spPr>
          <a:xfrm>
            <a:off x="7956376" y="260648"/>
            <a:ext cx="783042" cy="807690"/>
          </a:xfrm>
          <a:prstGeom prst="rect">
            <a:avLst/>
          </a:prstGeom>
        </p:spPr>
      </p:pic>
    </p:spTree>
    <p:extLst>
      <p:ext uri="{BB962C8B-B14F-4D97-AF65-F5344CB8AC3E}">
        <p14:creationId xmlns:p14="http://schemas.microsoft.com/office/powerpoint/2010/main" val="40756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C0A1A0-A596-4DB7-B4B8-F3512CC11531}" type="datetime1">
              <a:rPr lang="lt-LT" smtClean="0"/>
              <a:t>2017-06-06</a:t>
            </a:fld>
            <a:endParaRPr lang="lt-LT" dirty="0"/>
          </a:p>
        </p:txBody>
      </p:sp>
      <p:sp>
        <p:nvSpPr>
          <p:cNvPr id="5" name="Footer Placeholder 4"/>
          <p:cNvSpPr>
            <a:spLocks noGrp="1"/>
          </p:cNvSpPr>
          <p:nvPr>
            <p:ph type="ftr" sz="quarter" idx="11"/>
          </p:nvPr>
        </p:nvSpPr>
        <p:spPr/>
        <p:txBody>
          <a:bodyPr/>
          <a:lstStyle/>
          <a:p>
            <a:r>
              <a:rPr lang="lt-LT" smtClean="0"/>
              <a:t>Virgilijus Stundžia</a:t>
            </a:r>
            <a:endParaRPr lang="lt-LT" dirty="0"/>
          </a:p>
        </p:txBody>
      </p:sp>
      <p:sp>
        <p:nvSpPr>
          <p:cNvPr id="6" name="Slide Number Placeholder 5"/>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4351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B68F6-353B-4D72-9963-D4CE27CB2236}" type="datetime1">
              <a:rPr lang="lt-LT" smtClean="0"/>
              <a:t>2017-06-06</a:t>
            </a:fld>
            <a:endParaRPr lang="lt-LT" dirty="0"/>
          </a:p>
        </p:txBody>
      </p:sp>
      <p:sp>
        <p:nvSpPr>
          <p:cNvPr id="5" name="Footer Placeholder 4"/>
          <p:cNvSpPr>
            <a:spLocks noGrp="1"/>
          </p:cNvSpPr>
          <p:nvPr>
            <p:ph type="ftr" sz="quarter" idx="11"/>
          </p:nvPr>
        </p:nvSpPr>
        <p:spPr/>
        <p:txBody>
          <a:bodyPr/>
          <a:lstStyle/>
          <a:p>
            <a:r>
              <a:rPr lang="lt-LT" smtClean="0"/>
              <a:t>Virgilijus Stundžia</a:t>
            </a:r>
            <a:endParaRPr lang="lt-LT" dirty="0"/>
          </a:p>
        </p:txBody>
      </p:sp>
      <p:sp>
        <p:nvSpPr>
          <p:cNvPr id="6" name="Slide Number Placeholder 5"/>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34199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67544" y="1556792"/>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ADA3B-332E-478E-BDAC-7D7B8B735B48}" type="datetime1">
              <a:rPr lang="lt-LT" smtClean="0"/>
              <a:t>2017-06-06</a:t>
            </a:fld>
            <a:endParaRPr lang="lt-LT" dirty="0"/>
          </a:p>
        </p:txBody>
      </p:sp>
      <p:sp>
        <p:nvSpPr>
          <p:cNvPr id="5" name="Footer Placeholder 4"/>
          <p:cNvSpPr>
            <a:spLocks noGrp="1"/>
          </p:cNvSpPr>
          <p:nvPr>
            <p:ph type="ftr" sz="quarter" idx="11"/>
          </p:nvPr>
        </p:nvSpPr>
        <p:spPr>
          <a:xfrm>
            <a:off x="3124200" y="6356350"/>
            <a:ext cx="3968080" cy="365125"/>
          </a:xfrm>
        </p:spPr>
        <p:txBody>
          <a:bodyPr/>
          <a:lstStyle/>
          <a:p>
            <a:r>
              <a:rPr lang="lt-LT" smtClean="0"/>
              <a:t>Virgilijus Stundžia</a:t>
            </a:r>
            <a:endParaRPr lang="lt-LT" dirty="0"/>
          </a:p>
        </p:txBody>
      </p:sp>
      <p:sp>
        <p:nvSpPr>
          <p:cNvPr id="6" name="Slide Number Placeholder 5"/>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58790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ABE27-AE99-48F9-952A-BEC7398486CC}" type="datetime1">
              <a:rPr lang="lt-LT" smtClean="0"/>
              <a:t>2017-06-06</a:t>
            </a:fld>
            <a:endParaRPr lang="lt-LT" dirty="0"/>
          </a:p>
        </p:txBody>
      </p:sp>
      <p:sp>
        <p:nvSpPr>
          <p:cNvPr id="5" name="Footer Placeholder 4"/>
          <p:cNvSpPr>
            <a:spLocks noGrp="1"/>
          </p:cNvSpPr>
          <p:nvPr>
            <p:ph type="ftr" sz="quarter" idx="11"/>
          </p:nvPr>
        </p:nvSpPr>
        <p:spPr/>
        <p:txBody>
          <a:bodyPr/>
          <a:lstStyle/>
          <a:p>
            <a:r>
              <a:rPr lang="lt-LT" smtClean="0"/>
              <a:t>Virgilijus Stundžia</a:t>
            </a:r>
            <a:endParaRPr lang="lt-LT" dirty="0"/>
          </a:p>
        </p:txBody>
      </p:sp>
      <p:sp>
        <p:nvSpPr>
          <p:cNvPr id="6" name="Slide Number Placeholder 5"/>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202826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294EC1-96D5-426B-991E-B550544BE897}" type="datetime1">
              <a:rPr lang="lt-LT" smtClean="0"/>
              <a:t>2017-06-06</a:t>
            </a:fld>
            <a:endParaRPr lang="lt-LT" dirty="0"/>
          </a:p>
        </p:txBody>
      </p:sp>
      <p:sp>
        <p:nvSpPr>
          <p:cNvPr id="6" name="Footer Placeholder 5"/>
          <p:cNvSpPr>
            <a:spLocks noGrp="1"/>
          </p:cNvSpPr>
          <p:nvPr>
            <p:ph type="ftr" sz="quarter" idx="11"/>
          </p:nvPr>
        </p:nvSpPr>
        <p:spPr/>
        <p:txBody>
          <a:bodyPr/>
          <a:lstStyle/>
          <a:p>
            <a:r>
              <a:rPr lang="lt-LT" smtClean="0"/>
              <a:t>Virgilijus Stundžia</a:t>
            </a:r>
            <a:endParaRPr lang="lt-LT" dirty="0"/>
          </a:p>
        </p:txBody>
      </p:sp>
      <p:sp>
        <p:nvSpPr>
          <p:cNvPr id="7" name="Slide Number Placeholder 6"/>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126103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D7D1F7-92B9-4B47-B2D0-1F039F310D9D}" type="datetime1">
              <a:rPr lang="lt-LT" smtClean="0"/>
              <a:t>2017-06-06</a:t>
            </a:fld>
            <a:endParaRPr lang="lt-LT" dirty="0"/>
          </a:p>
        </p:txBody>
      </p:sp>
      <p:sp>
        <p:nvSpPr>
          <p:cNvPr id="8" name="Footer Placeholder 7"/>
          <p:cNvSpPr>
            <a:spLocks noGrp="1"/>
          </p:cNvSpPr>
          <p:nvPr>
            <p:ph type="ftr" sz="quarter" idx="11"/>
          </p:nvPr>
        </p:nvSpPr>
        <p:spPr/>
        <p:txBody>
          <a:bodyPr/>
          <a:lstStyle/>
          <a:p>
            <a:r>
              <a:rPr lang="lt-LT" smtClean="0"/>
              <a:t>Virgilijus Stundžia</a:t>
            </a:r>
            <a:endParaRPr lang="lt-LT" dirty="0"/>
          </a:p>
        </p:txBody>
      </p:sp>
      <p:sp>
        <p:nvSpPr>
          <p:cNvPr id="9" name="Slide Number Placeholder 8"/>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12440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42F627-E812-4A05-8E1E-67ECADB13709}" type="datetime1">
              <a:rPr lang="lt-LT" smtClean="0"/>
              <a:t>2017-06-06</a:t>
            </a:fld>
            <a:endParaRPr lang="lt-LT" dirty="0"/>
          </a:p>
        </p:txBody>
      </p:sp>
      <p:sp>
        <p:nvSpPr>
          <p:cNvPr id="4" name="Footer Placeholder 3"/>
          <p:cNvSpPr>
            <a:spLocks noGrp="1"/>
          </p:cNvSpPr>
          <p:nvPr>
            <p:ph type="ftr" sz="quarter" idx="11"/>
          </p:nvPr>
        </p:nvSpPr>
        <p:spPr/>
        <p:txBody>
          <a:bodyPr/>
          <a:lstStyle/>
          <a:p>
            <a:r>
              <a:rPr lang="lt-LT" smtClean="0"/>
              <a:t>Virgilijus 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2977854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68D8A-27C0-4DFD-BA64-9911E1B77FB9}" type="datetime1">
              <a:rPr lang="lt-LT" smtClean="0"/>
              <a:t>2017-06-06</a:t>
            </a:fld>
            <a:endParaRPr lang="lt-LT" dirty="0"/>
          </a:p>
        </p:txBody>
      </p:sp>
      <p:sp>
        <p:nvSpPr>
          <p:cNvPr id="3" name="Footer Placeholder 2"/>
          <p:cNvSpPr>
            <a:spLocks noGrp="1"/>
          </p:cNvSpPr>
          <p:nvPr>
            <p:ph type="ftr" sz="quarter" idx="11"/>
          </p:nvPr>
        </p:nvSpPr>
        <p:spPr/>
        <p:txBody>
          <a:bodyPr/>
          <a:lstStyle/>
          <a:p>
            <a:r>
              <a:rPr lang="lt-LT" smtClean="0"/>
              <a:t>Virgilijus Stundžia</a:t>
            </a:r>
            <a:endParaRPr lang="lt-LT" dirty="0"/>
          </a:p>
        </p:txBody>
      </p:sp>
      <p:sp>
        <p:nvSpPr>
          <p:cNvPr id="4" name="Slide Number Placeholder 3"/>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257351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455EFB-D811-483E-A32D-45BD81AA4F53}" type="datetime1">
              <a:rPr lang="lt-LT" smtClean="0"/>
              <a:t>2017-06-06</a:t>
            </a:fld>
            <a:endParaRPr lang="lt-LT" dirty="0"/>
          </a:p>
        </p:txBody>
      </p:sp>
      <p:sp>
        <p:nvSpPr>
          <p:cNvPr id="6" name="Footer Placeholder 5"/>
          <p:cNvSpPr>
            <a:spLocks noGrp="1"/>
          </p:cNvSpPr>
          <p:nvPr>
            <p:ph type="ftr" sz="quarter" idx="11"/>
          </p:nvPr>
        </p:nvSpPr>
        <p:spPr/>
        <p:txBody>
          <a:bodyPr/>
          <a:lstStyle/>
          <a:p>
            <a:r>
              <a:rPr lang="lt-LT" smtClean="0"/>
              <a:t>Virgilijus Stundžia</a:t>
            </a:r>
            <a:endParaRPr lang="lt-LT" dirty="0"/>
          </a:p>
        </p:txBody>
      </p:sp>
      <p:sp>
        <p:nvSpPr>
          <p:cNvPr id="7" name="Slide Number Placeholder 6"/>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45913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2EDC2C-4704-4BBD-ACCC-B01F60B1C144}" type="datetime1">
              <a:rPr lang="lt-LT" smtClean="0"/>
              <a:t>2017-06-06</a:t>
            </a:fld>
            <a:endParaRPr lang="lt-LT" dirty="0"/>
          </a:p>
        </p:txBody>
      </p:sp>
      <p:sp>
        <p:nvSpPr>
          <p:cNvPr id="6" name="Footer Placeholder 5"/>
          <p:cNvSpPr>
            <a:spLocks noGrp="1"/>
          </p:cNvSpPr>
          <p:nvPr>
            <p:ph type="ftr" sz="quarter" idx="11"/>
          </p:nvPr>
        </p:nvSpPr>
        <p:spPr/>
        <p:txBody>
          <a:bodyPr/>
          <a:lstStyle/>
          <a:p>
            <a:r>
              <a:rPr lang="lt-LT" smtClean="0"/>
              <a:t>Virgilijus Stundžia</a:t>
            </a:r>
            <a:endParaRPr lang="lt-LT" dirty="0"/>
          </a:p>
        </p:txBody>
      </p:sp>
      <p:sp>
        <p:nvSpPr>
          <p:cNvPr id="7" name="Slide Number Placeholder 6"/>
          <p:cNvSpPr>
            <a:spLocks noGrp="1"/>
          </p:cNvSpPr>
          <p:nvPr>
            <p:ph type="sldNum" sz="quarter" idx="12"/>
          </p:nvPr>
        </p:nvSpPr>
        <p:spPr/>
        <p:txBody>
          <a:bodyPr/>
          <a:lstStyle/>
          <a:p>
            <a:fld id="{2A2A1923-62CE-41C8-BF21-E29594C8456B}" type="slidenum">
              <a:rPr lang="lt-LT" smtClean="0"/>
              <a:t>‹#›</a:t>
            </a:fld>
            <a:endParaRPr lang="lt-LT" dirty="0"/>
          </a:p>
        </p:txBody>
      </p:sp>
    </p:spTree>
    <p:extLst>
      <p:ext uri="{BB962C8B-B14F-4D97-AF65-F5344CB8AC3E}">
        <p14:creationId xmlns:p14="http://schemas.microsoft.com/office/powerpoint/2010/main" val="335940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59CFE-6026-4CEF-8C94-D6C5B0C9B471}" type="datetime1">
              <a:rPr lang="lt-LT" noProof="0" smtClean="0"/>
              <a:t>2017-06-06</a:t>
            </a:fld>
            <a:endParaRPr lang="en-US" noProof="0"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noProof="0" smtClean="0"/>
              <a:t>Virgilijus Stundžia</a:t>
            </a:r>
            <a:endParaRPr lang="en-US" noProof="0"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2A1923-62CE-41C8-BF21-E29594C8456B}"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356136"/>
            <a:ext cx="9144000" cy="1501864"/>
          </a:xfrm>
          <a:prstGeom prst="rect">
            <a:avLst/>
          </a:prstGeom>
        </p:spPr>
      </p:pic>
    </p:spTree>
    <p:extLst>
      <p:ext uri="{BB962C8B-B14F-4D97-AF65-F5344CB8AC3E}">
        <p14:creationId xmlns:p14="http://schemas.microsoft.com/office/powerpoint/2010/main" val="3413680474"/>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rt.lt/lt/verslui/salygos-veiklai/ketinimai-irengti-infrastruktura.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tar.lt/portal/lt/legalAct/TAR.6392CA28E6D6/pgCsrUGgv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772400" cy="4968552"/>
          </a:xfrm>
        </p:spPr>
        <p:txBody>
          <a:bodyPr>
            <a:noAutofit/>
          </a:bodyPr>
          <a:lstStyle/>
          <a:p>
            <a:r>
              <a:rPr lang="en-US" sz="6600" dirty="0" smtClean="0">
                <a:solidFill>
                  <a:schemeClr val="accent4">
                    <a:lumMod val="50000"/>
                  </a:schemeClr>
                </a:solidFill>
              </a:rPr>
              <a:t/>
            </a:r>
            <a:br>
              <a:rPr lang="en-US" sz="6600" dirty="0" smtClean="0">
                <a:solidFill>
                  <a:schemeClr val="accent4">
                    <a:lumMod val="50000"/>
                  </a:schemeClr>
                </a:solidFill>
              </a:rPr>
            </a:br>
            <a:r>
              <a:rPr lang="en-US" sz="6600" dirty="0" smtClean="0">
                <a:solidFill>
                  <a:schemeClr val="accent4">
                    <a:lumMod val="50000"/>
                  </a:schemeClr>
                </a:solidFill>
              </a:rPr>
              <a:t> </a:t>
            </a:r>
            <a:r>
              <a:rPr lang="lt-LT" sz="4000" dirty="0">
                <a:solidFill>
                  <a:schemeClr val="accent4">
                    <a:lumMod val="50000"/>
                  </a:schemeClr>
                </a:solidFill>
              </a:rPr>
              <a:t>Elektroninių ryšių infrastruktūros įrengimas</a:t>
            </a:r>
            <a:endParaRPr lang="lt-LT" sz="4000" dirty="0">
              <a:solidFill>
                <a:schemeClr val="accent4">
                  <a:lumMod val="50000"/>
                </a:schemeClr>
              </a:solidFill>
            </a:endParaRPr>
          </a:p>
        </p:txBody>
      </p:sp>
    </p:spTree>
    <p:extLst>
      <p:ext uri="{BB962C8B-B14F-4D97-AF65-F5344CB8AC3E}">
        <p14:creationId xmlns:p14="http://schemas.microsoft.com/office/powerpoint/2010/main" val="452690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1" y="210918"/>
            <a:ext cx="8229600" cy="1143000"/>
          </a:xfrm>
        </p:spPr>
        <p:txBody>
          <a:bodyPr>
            <a:noAutofit/>
          </a:bodyPr>
          <a:lstStyle/>
          <a:p>
            <a:pPr marL="342900" lvl="0" indent="-342900">
              <a:spcBef>
                <a:spcPct val="20000"/>
              </a:spcBef>
            </a:pPr>
            <a:r>
              <a:rPr lang="lt-LT" sz="2800" dirty="0">
                <a:solidFill>
                  <a:srgbClr val="8064A2">
                    <a:lumMod val="50000"/>
                  </a:srgbClr>
                </a:solidFill>
              </a:rPr>
              <a:t>Plačiajuosčių elektroninių ryšių inžinerinės sistemos įrengimas daugiabučiuose namuose </a:t>
            </a:r>
            <a:r>
              <a:rPr lang="lt-LT" sz="2800" dirty="0" smtClean="0">
                <a:solidFill>
                  <a:srgbClr val="8064A2">
                    <a:lumMod val="50000"/>
                  </a:srgbClr>
                </a:solidFill>
              </a:rPr>
              <a:t>(3)</a:t>
            </a:r>
            <a:endParaRPr lang="en-US" sz="2800" dirty="0">
              <a:solidFill>
                <a:srgbClr val="8064A2">
                  <a:lumMod val="50000"/>
                </a:srgbClr>
              </a:solidFill>
              <a:ea typeface="+mn-ea"/>
              <a:cs typeface="+mn-cs"/>
            </a:endParaRPr>
          </a:p>
        </p:txBody>
      </p:sp>
      <p:sp>
        <p:nvSpPr>
          <p:cNvPr id="3" name="Footer Placeholder 2"/>
          <p:cNvSpPr>
            <a:spLocks noGrp="1"/>
          </p:cNvSpPr>
          <p:nvPr>
            <p:ph type="ftr" sz="quarter" idx="11"/>
          </p:nvPr>
        </p:nvSpPr>
        <p:spPr/>
        <p:txBody>
          <a:bodyPr/>
          <a:lstStyle/>
          <a:p>
            <a:r>
              <a:rPr lang="lt-LT" smtClean="0"/>
              <a:t>Virgilijus 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10</a:t>
            </a:fld>
            <a:endParaRPr lang="lt-LT" dirty="0"/>
          </a:p>
        </p:txBody>
      </p:sp>
      <p:sp>
        <p:nvSpPr>
          <p:cNvPr id="7" name="TextBox 6"/>
          <p:cNvSpPr txBox="1"/>
          <p:nvPr/>
        </p:nvSpPr>
        <p:spPr>
          <a:xfrm>
            <a:off x="330896" y="1353918"/>
            <a:ext cx="8489576" cy="2308324"/>
          </a:xfrm>
          <a:prstGeom prst="rect">
            <a:avLst/>
          </a:prstGeom>
          <a:noFill/>
        </p:spPr>
        <p:txBody>
          <a:bodyPr wrap="square" rtlCol="0">
            <a:spAutoFit/>
          </a:bodyPr>
          <a:lstStyle/>
          <a:p>
            <a:pPr marL="342900" indent="-342900" algn="just">
              <a:buFont typeface="Arial" panose="020B0604020202020204" pitchFamily="34" charset="0"/>
              <a:buChar char="•"/>
            </a:pPr>
            <a:r>
              <a:rPr lang="lt-LT" sz="2400" dirty="0" smtClean="0">
                <a:solidFill>
                  <a:schemeClr val="bg2">
                    <a:lumMod val="75000"/>
                  </a:schemeClr>
                </a:solidFill>
              </a:rPr>
              <a:t>Daromas Taisyklių pakeitimas</a:t>
            </a:r>
            <a:endParaRPr lang="lt-LT" sz="2400" dirty="0" smtClean="0">
              <a:solidFill>
                <a:schemeClr val="bg2">
                  <a:lumMod val="75000"/>
                </a:schemeClr>
              </a:solidFill>
            </a:endParaRPr>
          </a:p>
          <a:p>
            <a:pPr marL="342900" indent="-342900" algn="just">
              <a:buFont typeface="Arial" panose="020B0604020202020204" pitchFamily="34" charset="0"/>
              <a:buChar char="•"/>
            </a:pPr>
            <a:r>
              <a:rPr lang="lt-LT" sz="2400" dirty="0" smtClean="0">
                <a:solidFill>
                  <a:schemeClr val="bg2">
                    <a:lumMod val="75000"/>
                  </a:schemeClr>
                </a:solidFill>
              </a:rPr>
              <a:t>Ar reikia </a:t>
            </a:r>
            <a:r>
              <a:rPr lang="lt-LT" sz="2400" dirty="0" err="1" smtClean="0">
                <a:solidFill>
                  <a:schemeClr val="bg2">
                    <a:lumMod val="75000"/>
                  </a:schemeClr>
                </a:solidFill>
              </a:rPr>
              <a:t>vystytojui</a:t>
            </a:r>
            <a:r>
              <a:rPr lang="lt-LT" sz="2400" dirty="0" smtClean="0">
                <a:solidFill>
                  <a:schemeClr val="bg2">
                    <a:lumMod val="75000"/>
                  </a:schemeClr>
                </a:solidFill>
              </a:rPr>
              <a:t> nutiesti ir kabelius iki aparatinės ?</a:t>
            </a:r>
          </a:p>
          <a:p>
            <a:pPr marL="342900" indent="-342900" algn="just">
              <a:buFont typeface="Arial" panose="020B0604020202020204" pitchFamily="34" charset="0"/>
              <a:buChar char="•"/>
            </a:pPr>
            <a:r>
              <a:rPr lang="lt-LT" sz="2400" dirty="0" smtClean="0">
                <a:solidFill>
                  <a:schemeClr val="bg2">
                    <a:lumMod val="75000"/>
                  </a:schemeClr>
                </a:solidFill>
              </a:rPr>
              <a:t>Kokius ?</a:t>
            </a:r>
          </a:p>
          <a:p>
            <a:pPr marL="342900" indent="-342900" algn="just">
              <a:buFont typeface="Arial" panose="020B0604020202020204" pitchFamily="34" charset="0"/>
              <a:buChar char="•"/>
            </a:pPr>
            <a:r>
              <a:rPr lang="lt-LT" sz="2400" dirty="0" smtClean="0">
                <a:solidFill>
                  <a:schemeClr val="bg2">
                    <a:lumMod val="75000"/>
                  </a:schemeClr>
                </a:solidFill>
              </a:rPr>
              <a:t>Dar ką ? </a:t>
            </a:r>
          </a:p>
          <a:p>
            <a:pPr marL="342900" indent="-342900" algn="just">
              <a:buFont typeface="Arial" panose="020B0604020202020204" pitchFamily="34" charset="0"/>
              <a:buChar char="•"/>
            </a:pPr>
            <a:r>
              <a:rPr lang="lt-LT" sz="2400" dirty="0" smtClean="0">
                <a:solidFill>
                  <a:schemeClr val="bg2">
                    <a:lumMod val="75000"/>
                  </a:schemeClr>
                </a:solidFill>
              </a:rPr>
              <a:t>PROS/CONS ?</a:t>
            </a:r>
          </a:p>
          <a:p>
            <a:pPr marL="342900" indent="-342900" algn="just">
              <a:buFont typeface="Arial" panose="020B0604020202020204" pitchFamily="34" charset="0"/>
              <a:buChar char="•"/>
            </a:pPr>
            <a:endParaRPr lang="lt-LT" sz="2400" dirty="0">
              <a:solidFill>
                <a:schemeClr val="bg2">
                  <a:lumMod val="75000"/>
                </a:schemeClr>
              </a:solidFill>
            </a:endParaRPr>
          </a:p>
        </p:txBody>
      </p:sp>
    </p:spTree>
    <p:extLst>
      <p:ext uri="{BB962C8B-B14F-4D97-AF65-F5344CB8AC3E}">
        <p14:creationId xmlns:p14="http://schemas.microsoft.com/office/powerpoint/2010/main" val="1960579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lstStyle/>
          <a:p>
            <a:r>
              <a:rPr lang="lt-LT" dirty="0" smtClean="0">
                <a:solidFill>
                  <a:schemeClr val="bg2"/>
                </a:solidFill>
              </a:rPr>
              <a:t>Ačiū</a:t>
            </a:r>
            <a:endParaRPr lang="lt-LT" dirty="0">
              <a:solidFill>
                <a:schemeClr val="bg2"/>
              </a:solidFill>
            </a:endParaRPr>
          </a:p>
        </p:txBody>
      </p:sp>
      <p:sp>
        <p:nvSpPr>
          <p:cNvPr id="5" name="Subtitle 4"/>
          <p:cNvSpPr>
            <a:spLocks noGrp="1"/>
          </p:cNvSpPr>
          <p:nvPr>
            <p:ph type="subTitle" idx="1"/>
          </p:nvPr>
        </p:nvSpPr>
        <p:spPr>
          <a:xfrm>
            <a:off x="467544" y="2852936"/>
            <a:ext cx="8352928" cy="3096344"/>
          </a:xfrm>
        </p:spPr>
        <p:txBody>
          <a:bodyPr>
            <a:normAutofit/>
          </a:bodyPr>
          <a:lstStyle/>
          <a:p>
            <a:endParaRPr lang="lt-LT" dirty="0"/>
          </a:p>
        </p:txBody>
      </p:sp>
    </p:spTree>
    <p:extLst>
      <p:ext uri="{BB962C8B-B14F-4D97-AF65-F5344CB8AC3E}">
        <p14:creationId xmlns:p14="http://schemas.microsoft.com/office/powerpoint/2010/main" val="1081492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lt-LT" sz="4000" dirty="0" smtClean="0">
                <a:solidFill>
                  <a:srgbClr val="8064A2">
                    <a:lumMod val="50000"/>
                  </a:srgbClr>
                </a:solidFill>
                <a:ea typeface="+mn-ea"/>
                <a:cs typeface="+mn-cs"/>
              </a:rPr>
              <a:t>Pagrindinės temos</a:t>
            </a:r>
            <a:endParaRPr lang="en-US" sz="4000" dirty="0">
              <a:solidFill>
                <a:srgbClr val="8064A2">
                  <a:lumMod val="50000"/>
                </a:srgbClr>
              </a:solidFill>
              <a:ea typeface="+mn-ea"/>
              <a:cs typeface="+mn-cs"/>
            </a:endParaRPr>
          </a:p>
        </p:txBody>
      </p:sp>
      <p:sp>
        <p:nvSpPr>
          <p:cNvPr id="3" name="Footer Placeholder 2"/>
          <p:cNvSpPr>
            <a:spLocks noGrp="1"/>
          </p:cNvSpPr>
          <p:nvPr>
            <p:ph type="ftr" sz="quarter" idx="11"/>
          </p:nvPr>
        </p:nvSpPr>
        <p:spPr/>
        <p:txBody>
          <a:bodyPr/>
          <a:lstStyle/>
          <a:p>
            <a:r>
              <a:rPr lang="lt-LT" smtClean="0"/>
              <a:t>Virgilijus 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2</a:t>
            </a:fld>
            <a:endParaRPr lang="lt-LT" dirty="0"/>
          </a:p>
        </p:txBody>
      </p:sp>
      <p:sp>
        <p:nvSpPr>
          <p:cNvPr id="7" name="TextBox 6"/>
          <p:cNvSpPr txBox="1"/>
          <p:nvPr/>
        </p:nvSpPr>
        <p:spPr>
          <a:xfrm>
            <a:off x="330896" y="1353918"/>
            <a:ext cx="8489576" cy="2677656"/>
          </a:xfrm>
          <a:prstGeom prst="rect">
            <a:avLst/>
          </a:prstGeom>
          <a:noFill/>
        </p:spPr>
        <p:txBody>
          <a:bodyPr wrap="square" rtlCol="0">
            <a:spAutoFit/>
          </a:bodyPr>
          <a:lstStyle/>
          <a:p>
            <a:pPr marL="342900" indent="-342900" algn="just">
              <a:buFont typeface="Arial" panose="020B0604020202020204" pitchFamily="34" charset="0"/>
              <a:buChar char="•"/>
            </a:pPr>
            <a:r>
              <a:rPr lang="lt-LT" sz="2800" dirty="0">
                <a:solidFill>
                  <a:schemeClr val="bg2"/>
                </a:solidFill>
              </a:rPr>
              <a:t>Planuojamų inžinerinių darbų skaidrumas </a:t>
            </a:r>
            <a:r>
              <a:rPr lang="lt-LT" sz="2800" dirty="0" smtClean="0">
                <a:solidFill>
                  <a:schemeClr val="bg2"/>
                </a:solidFill>
              </a:rPr>
              <a:t>- Informavimas </a:t>
            </a:r>
            <a:r>
              <a:rPr lang="lt-LT" sz="2800" dirty="0" smtClean="0">
                <a:solidFill>
                  <a:schemeClr val="bg2"/>
                </a:solidFill>
              </a:rPr>
              <a:t>apie ketinimą statyti/įrengti </a:t>
            </a:r>
            <a:endParaRPr lang="lt-LT" sz="2800" dirty="0" smtClean="0">
              <a:solidFill>
                <a:schemeClr val="bg2"/>
              </a:solidFill>
            </a:endParaRPr>
          </a:p>
          <a:p>
            <a:pPr marL="342900" indent="-342900" algn="just">
              <a:buFont typeface="Arial" panose="020B0604020202020204" pitchFamily="34" charset="0"/>
              <a:buChar char="•"/>
            </a:pPr>
            <a:r>
              <a:rPr lang="lt-LT" sz="2800" dirty="0" smtClean="0">
                <a:solidFill>
                  <a:schemeClr val="bg2"/>
                </a:solidFill>
              </a:rPr>
              <a:t>Techniniai apribojimai bendrai įrengti arba naudoti tinkamą fizinę infrastruktūrą </a:t>
            </a:r>
            <a:r>
              <a:rPr lang="lt-LT" sz="2800" dirty="0" smtClean="0">
                <a:solidFill>
                  <a:schemeClr val="bg2"/>
                </a:solidFill>
              </a:rPr>
              <a:t>.</a:t>
            </a:r>
            <a:endParaRPr lang="lt-LT" sz="2800" dirty="0" smtClean="0">
              <a:solidFill>
                <a:schemeClr val="bg2"/>
              </a:solidFill>
            </a:endParaRPr>
          </a:p>
          <a:p>
            <a:pPr marL="342900" indent="-342900" algn="just">
              <a:buFont typeface="Arial" panose="020B0604020202020204" pitchFamily="34" charset="0"/>
              <a:buChar char="•"/>
            </a:pPr>
            <a:r>
              <a:rPr lang="lt-LT" sz="2800" dirty="0" smtClean="0">
                <a:solidFill>
                  <a:schemeClr val="bg2"/>
                </a:solidFill>
              </a:rPr>
              <a:t>Plačiajuosčių elektroninių ryšių inžinerinės sistemos įrengimas daugiabučiuose namuose</a:t>
            </a:r>
            <a:r>
              <a:rPr lang="it-IT" sz="2800" dirty="0" smtClean="0">
                <a:solidFill>
                  <a:schemeClr val="bg2"/>
                </a:solidFill>
              </a:rPr>
              <a:t>.</a:t>
            </a:r>
            <a:endParaRPr lang="lt-LT" sz="2800" dirty="0" smtClean="0">
              <a:solidFill>
                <a:schemeClr val="bg2"/>
              </a:solidFill>
            </a:endParaRPr>
          </a:p>
        </p:txBody>
      </p:sp>
    </p:spTree>
    <p:extLst>
      <p:ext uri="{BB962C8B-B14F-4D97-AF65-F5344CB8AC3E}">
        <p14:creationId xmlns:p14="http://schemas.microsoft.com/office/powerpoint/2010/main" val="2903855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710"/>
          </a:xfrm>
        </p:spPr>
        <p:txBody>
          <a:bodyPr>
            <a:normAutofit fontScale="90000"/>
          </a:bodyPr>
          <a:lstStyle/>
          <a:p>
            <a:pPr marL="342900" lvl="0" indent="-342900">
              <a:spcBef>
                <a:spcPct val="20000"/>
              </a:spcBef>
            </a:pPr>
            <a:r>
              <a:rPr lang="lt-LT" sz="4000" dirty="0">
                <a:solidFill>
                  <a:srgbClr val="8064A2">
                    <a:lumMod val="50000"/>
                  </a:srgbClr>
                </a:solidFill>
                <a:ea typeface="+mn-ea"/>
                <a:cs typeface="+mn-cs"/>
              </a:rPr>
              <a:t>Planuojamų inžinerinių darbų skaidrumas</a:t>
            </a:r>
            <a:endParaRPr lang="en-US" sz="4000" dirty="0">
              <a:solidFill>
                <a:srgbClr val="8064A2">
                  <a:lumMod val="50000"/>
                </a:srgbClr>
              </a:solidFill>
              <a:ea typeface="+mn-ea"/>
              <a:cs typeface="+mn-cs"/>
            </a:endParaRPr>
          </a:p>
        </p:txBody>
      </p:sp>
      <p:sp>
        <p:nvSpPr>
          <p:cNvPr id="3" name="Footer Placeholder 2"/>
          <p:cNvSpPr>
            <a:spLocks noGrp="1"/>
          </p:cNvSpPr>
          <p:nvPr>
            <p:ph type="ftr" sz="quarter" idx="11"/>
          </p:nvPr>
        </p:nvSpPr>
        <p:spPr/>
        <p:txBody>
          <a:bodyPr/>
          <a:lstStyle/>
          <a:p>
            <a:r>
              <a:rPr lang="lt-LT" smtClean="0"/>
              <a:t>Virgilijus 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3</a:t>
            </a:fld>
            <a:endParaRPr lang="lt-LT" dirty="0"/>
          </a:p>
        </p:txBody>
      </p:sp>
      <p:sp>
        <p:nvSpPr>
          <p:cNvPr id="7" name="TextBox 6"/>
          <p:cNvSpPr txBox="1"/>
          <p:nvPr/>
        </p:nvSpPr>
        <p:spPr>
          <a:xfrm>
            <a:off x="327212" y="980348"/>
            <a:ext cx="8489576" cy="5262979"/>
          </a:xfrm>
          <a:prstGeom prst="rect">
            <a:avLst/>
          </a:prstGeom>
          <a:noFill/>
        </p:spPr>
        <p:txBody>
          <a:bodyPr wrap="square" rtlCol="0">
            <a:spAutoFit/>
          </a:bodyPr>
          <a:lstStyle/>
          <a:p>
            <a:pPr marL="342900" indent="-342900" algn="just">
              <a:buFont typeface="Arial" panose="020B0604020202020204" pitchFamily="34" charset="0"/>
              <a:buChar char="•"/>
            </a:pPr>
            <a:r>
              <a:rPr lang="lt-LT" sz="2400" dirty="0" smtClean="0">
                <a:solidFill>
                  <a:schemeClr val="bg2"/>
                </a:solidFill>
              </a:rPr>
              <a:t>Direktyvos 2014/61/ES 5, 6 straipsnio nuostatos reikalauja</a:t>
            </a:r>
            <a:r>
              <a:rPr lang="lt-LT" sz="2400" dirty="0">
                <a:solidFill>
                  <a:schemeClr val="bg2"/>
                </a:solidFill>
              </a:rPr>
              <a:t>, kad kiekvienas </a:t>
            </a:r>
            <a:r>
              <a:rPr lang="lt-LT" sz="2400" b="1" dirty="0">
                <a:solidFill>
                  <a:schemeClr val="bg2"/>
                </a:solidFill>
              </a:rPr>
              <a:t>tinklo operatorius</a:t>
            </a:r>
            <a:r>
              <a:rPr lang="lt-LT" sz="2400" dirty="0">
                <a:solidFill>
                  <a:schemeClr val="bg2"/>
                </a:solidFill>
              </a:rPr>
              <a:t>, tiesiogiai ar netiesiogiai vykdantis inžinerinius darbus, kurie visiškai arba iš dalies finansuojami viešosiomis lėšomis, patenkintų visus pagrįstus įmonių, teikiančių ar įgaliotų teikti viešųjų ryšių tinklų paslaugas siekiant diegti sparčiųjų elektroninių ryšių tinklų </a:t>
            </a:r>
            <a:r>
              <a:rPr lang="lt-LT" sz="2400" dirty="0" smtClean="0">
                <a:solidFill>
                  <a:schemeClr val="bg2"/>
                </a:solidFill>
              </a:rPr>
              <a:t>elementus. </a:t>
            </a:r>
            <a:endParaRPr lang="lt-LT" sz="2400"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Tinklo operatorius </a:t>
            </a:r>
            <a:r>
              <a:rPr lang="lt-LT" sz="2400" dirty="0">
                <a:solidFill>
                  <a:schemeClr val="bg2"/>
                </a:solidFill>
              </a:rPr>
              <a:t>privalo </a:t>
            </a:r>
            <a:r>
              <a:rPr lang="lt-LT" sz="2400" dirty="0" smtClean="0">
                <a:solidFill>
                  <a:schemeClr val="bg2"/>
                </a:solidFill>
              </a:rPr>
              <a:t>pateikti min šią informaciją</a:t>
            </a:r>
          </a:p>
          <a:p>
            <a:pPr algn="just"/>
            <a:r>
              <a:rPr lang="lt-LT" sz="2400" dirty="0" smtClean="0">
                <a:solidFill>
                  <a:schemeClr val="bg2"/>
                </a:solidFill>
              </a:rPr>
              <a:t>a</a:t>
            </a:r>
            <a:r>
              <a:rPr lang="lt-LT" sz="2400" dirty="0">
                <a:solidFill>
                  <a:schemeClr val="bg2"/>
                </a:solidFill>
              </a:rPr>
              <a:t>)  darbų vieta ir rūšis</a:t>
            </a:r>
            <a:r>
              <a:rPr lang="lt-LT" sz="2400" dirty="0" smtClean="0">
                <a:solidFill>
                  <a:schemeClr val="bg2"/>
                </a:solidFill>
              </a:rPr>
              <a:t>;</a:t>
            </a:r>
          </a:p>
          <a:p>
            <a:pPr algn="just"/>
            <a:r>
              <a:rPr lang="lt-LT" sz="2400" dirty="0" smtClean="0">
                <a:solidFill>
                  <a:schemeClr val="bg2"/>
                </a:solidFill>
              </a:rPr>
              <a:t>b</a:t>
            </a:r>
            <a:r>
              <a:rPr lang="lt-LT" sz="2400" dirty="0">
                <a:solidFill>
                  <a:schemeClr val="bg2"/>
                </a:solidFill>
              </a:rPr>
              <a:t>)  susiję tinklo elementai; </a:t>
            </a:r>
            <a:endParaRPr lang="lt-LT" sz="2400" dirty="0" smtClean="0">
              <a:solidFill>
                <a:schemeClr val="bg2"/>
              </a:solidFill>
            </a:endParaRPr>
          </a:p>
          <a:p>
            <a:pPr algn="just"/>
            <a:r>
              <a:rPr lang="lt-LT" sz="2400" dirty="0" smtClean="0">
                <a:solidFill>
                  <a:schemeClr val="bg2"/>
                </a:solidFill>
              </a:rPr>
              <a:t>c</a:t>
            </a:r>
            <a:r>
              <a:rPr lang="lt-LT" sz="2400" dirty="0">
                <a:solidFill>
                  <a:schemeClr val="bg2"/>
                </a:solidFill>
              </a:rPr>
              <a:t>)  numatoma darbų pradžios data ir darbų trukmė </a:t>
            </a:r>
            <a:endParaRPr lang="lt-LT" sz="2400" dirty="0" smtClean="0">
              <a:solidFill>
                <a:schemeClr val="bg2"/>
              </a:solidFill>
            </a:endParaRPr>
          </a:p>
          <a:p>
            <a:pPr algn="just"/>
            <a:r>
              <a:rPr lang="lt-LT" sz="2400" dirty="0" smtClean="0">
                <a:solidFill>
                  <a:schemeClr val="bg2"/>
                </a:solidFill>
              </a:rPr>
              <a:t>d</a:t>
            </a:r>
            <a:r>
              <a:rPr lang="lt-LT" sz="2400" dirty="0">
                <a:solidFill>
                  <a:schemeClr val="bg2"/>
                </a:solidFill>
              </a:rPr>
              <a:t>)  </a:t>
            </a:r>
            <a:r>
              <a:rPr lang="lt-LT" sz="2400" dirty="0" smtClean="0">
                <a:solidFill>
                  <a:schemeClr val="bg2"/>
                </a:solidFill>
              </a:rPr>
              <a:t>kontaktinė informacija. </a:t>
            </a:r>
            <a:endParaRPr lang="lt-LT" sz="2400" dirty="0">
              <a:solidFill>
                <a:schemeClr val="bg2"/>
              </a:solidFill>
            </a:endParaRPr>
          </a:p>
          <a:p>
            <a:pPr marL="342900" indent="-342900" algn="just">
              <a:buFont typeface="Arial" panose="020B0604020202020204" pitchFamily="34" charset="0"/>
              <a:buChar char="•"/>
            </a:pPr>
            <a:r>
              <a:rPr lang="lt-LT" sz="2400" dirty="0" smtClean="0">
                <a:solidFill>
                  <a:schemeClr val="bg2"/>
                </a:solidFill>
              </a:rPr>
              <a:t>Direktyvos nuostatos buvo perkeltos į ERĮ ir El. ryšių </a:t>
            </a:r>
            <a:r>
              <a:rPr lang="lt-LT" sz="2400" dirty="0">
                <a:solidFill>
                  <a:schemeClr val="bg2"/>
                </a:solidFill>
              </a:rPr>
              <a:t>infrastruktūros  </a:t>
            </a:r>
            <a:r>
              <a:rPr lang="lt-LT" sz="2400" dirty="0" smtClean="0">
                <a:solidFill>
                  <a:schemeClr val="bg2"/>
                </a:solidFill>
              </a:rPr>
              <a:t>įrengimo, žymėjimo, priežiūros ir naudojimo taisykles</a:t>
            </a:r>
            <a:endParaRPr lang="lt-LT" sz="2400" dirty="0">
              <a:solidFill>
                <a:srgbClr val="002060"/>
              </a:solidFill>
            </a:endParaRPr>
          </a:p>
        </p:txBody>
      </p:sp>
    </p:spTree>
    <p:extLst>
      <p:ext uri="{BB962C8B-B14F-4D97-AF65-F5344CB8AC3E}">
        <p14:creationId xmlns:p14="http://schemas.microsoft.com/office/powerpoint/2010/main" val="3304297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710"/>
          </a:xfrm>
        </p:spPr>
        <p:txBody>
          <a:bodyPr>
            <a:normAutofit fontScale="90000"/>
          </a:bodyPr>
          <a:lstStyle/>
          <a:p>
            <a:pPr marL="342900" lvl="0" indent="-342900">
              <a:spcBef>
                <a:spcPct val="20000"/>
              </a:spcBef>
            </a:pPr>
            <a:r>
              <a:rPr lang="lt-LT" sz="4000" dirty="0">
                <a:solidFill>
                  <a:srgbClr val="8064A2">
                    <a:lumMod val="50000"/>
                  </a:srgbClr>
                </a:solidFill>
                <a:ea typeface="+mn-ea"/>
                <a:cs typeface="+mn-cs"/>
              </a:rPr>
              <a:t>Planuojamų inžinerinių darbų </a:t>
            </a:r>
            <a:r>
              <a:rPr lang="lt-LT" sz="4000" dirty="0" smtClean="0">
                <a:solidFill>
                  <a:srgbClr val="8064A2">
                    <a:lumMod val="50000"/>
                  </a:srgbClr>
                </a:solidFill>
                <a:ea typeface="+mn-ea"/>
                <a:cs typeface="+mn-cs"/>
              </a:rPr>
              <a:t>skaidrumas (2)</a:t>
            </a:r>
            <a:endParaRPr lang="en-US" sz="4000" dirty="0">
              <a:solidFill>
                <a:srgbClr val="8064A2">
                  <a:lumMod val="50000"/>
                </a:srgbClr>
              </a:solidFill>
              <a:ea typeface="+mn-ea"/>
              <a:cs typeface="+mn-cs"/>
            </a:endParaRPr>
          </a:p>
        </p:txBody>
      </p:sp>
      <p:sp>
        <p:nvSpPr>
          <p:cNvPr id="3" name="Footer Placeholder 2"/>
          <p:cNvSpPr>
            <a:spLocks noGrp="1"/>
          </p:cNvSpPr>
          <p:nvPr>
            <p:ph type="ftr" sz="quarter" idx="11"/>
          </p:nvPr>
        </p:nvSpPr>
        <p:spPr/>
        <p:txBody>
          <a:bodyPr/>
          <a:lstStyle/>
          <a:p>
            <a:r>
              <a:rPr lang="lt-LT" dirty="0" smtClean="0"/>
              <a:t>Virgilijus </a:t>
            </a:r>
            <a:r>
              <a:rPr lang="lt-LT" dirty="0" smtClean="0"/>
              <a:t>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4</a:t>
            </a:fld>
            <a:endParaRPr lang="lt-LT" dirty="0"/>
          </a:p>
        </p:txBody>
      </p:sp>
      <p:sp>
        <p:nvSpPr>
          <p:cNvPr id="7" name="TextBox 6"/>
          <p:cNvSpPr txBox="1"/>
          <p:nvPr/>
        </p:nvSpPr>
        <p:spPr>
          <a:xfrm>
            <a:off x="327212" y="980348"/>
            <a:ext cx="8489576" cy="5632311"/>
          </a:xfrm>
          <a:prstGeom prst="rect">
            <a:avLst/>
          </a:prstGeom>
          <a:noFill/>
        </p:spPr>
        <p:txBody>
          <a:bodyPr wrap="square" rtlCol="0">
            <a:spAutoFit/>
          </a:bodyPr>
          <a:lstStyle/>
          <a:p>
            <a:pPr marL="342900" indent="-342900" algn="just">
              <a:buFont typeface="Arial" panose="020B0604020202020204" pitchFamily="34" charset="0"/>
              <a:buChar char="•"/>
            </a:pPr>
            <a:r>
              <a:rPr lang="lt-LT" sz="2400" dirty="0" smtClean="0">
                <a:solidFill>
                  <a:schemeClr val="bg2"/>
                </a:solidFill>
              </a:rPr>
              <a:t>Tinklo operatorius privalo praneši RRT prieš 2 mėn. pateikdamas atitinkamą informaciją apie planuojamus darbus</a:t>
            </a:r>
            <a:r>
              <a:rPr lang="lt-LT" sz="2400" dirty="0" smtClean="0">
                <a:solidFill>
                  <a:schemeClr val="bg2"/>
                </a:solidFill>
              </a:rPr>
              <a:t>. </a:t>
            </a:r>
            <a:endParaRPr lang="lt-LT" sz="2400"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RRT šią </a:t>
            </a:r>
            <a:r>
              <a:rPr lang="lt-LT" sz="2400" dirty="0">
                <a:solidFill>
                  <a:schemeClr val="bg2"/>
                </a:solidFill>
              </a:rPr>
              <a:t>informaciją paskelbia savo tinklalapyje </a:t>
            </a:r>
            <a:r>
              <a:rPr lang="lt-LT" sz="2400" dirty="0">
                <a:solidFill>
                  <a:schemeClr val="bg2"/>
                </a:solidFill>
                <a:hlinkClick r:id="rId3"/>
              </a:rPr>
              <a:t>http://</a:t>
            </a:r>
            <a:r>
              <a:rPr lang="lt-LT" sz="2400" dirty="0" smtClean="0">
                <a:solidFill>
                  <a:schemeClr val="bg2"/>
                </a:solidFill>
                <a:hlinkClick r:id="rId3"/>
              </a:rPr>
              <a:t>rrt.lt/lt/verslui/salygos-veiklai/ketinimai-irengti-infrastruktura.html</a:t>
            </a:r>
            <a:r>
              <a:rPr lang="lt-LT" sz="2400" dirty="0" smtClean="0">
                <a:solidFill>
                  <a:schemeClr val="bg2"/>
                </a:solidFill>
              </a:rPr>
              <a:t> </a:t>
            </a:r>
          </a:p>
          <a:p>
            <a:pPr marL="342900" indent="-342900" algn="just">
              <a:buFont typeface="Arial" panose="020B0604020202020204" pitchFamily="34" charset="0"/>
              <a:buChar char="•"/>
            </a:pPr>
            <a:r>
              <a:rPr lang="lt-LT" sz="2400" dirty="0" smtClean="0">
                <a:solidFill>
                  <a:schemeClr val="bg2"/>
                </a:solidFill>
              </a:rPr>
              <a:t>RRT atlikti parengiamieji darbai – informuotos visos savivaldybių administracijos ir kai kurios institucijos.</a:t>
            </a:r>
          </a:p>
          <a:p>
            <a:pPr marL="342900" indent="-342900" algn="just">
              <a:buFont typeface="Arial" panose="020B0604020202020204" pitchFamily="34" charset="0"/>
              <a:buChar char="•"/>
            </a:pPr>
            <a:r>
              <a:rPr lang="lt-LT" sz="2400" dirty="0" smtClean="0">
                <a:solidFill>
                  <a:schemeClr val="bg2"/>
                </a:solidFill>
              </a:rPr>
              <a:t>Kol kas rezultatai įtartinai skurdūs</a:t>
            </a:r>
          </a:p>
          <a:p>
            <a:pPr marL="342900" indent="-342900" algn="just">
              <a:buFont typeface="Arial" panose="020B0604020202020204" pitchFamily="34" charset="0"/>
              <a:buChar char="•"/>
            </a:pPr>
            <a:r>
              <a:rPr lang="lt-LT" sz="2400" dirty="0" smtClean="0">
                <a:solidFill>
                  <a:schemeClr val="bg2"/>
                </a:solidFill>
              </a:rPr>
              <a:t>Ką daryti siekiant pagerinti situaciją ?</a:t>
            </a:r>
          </a:p>
          <a:p>
            <a:pPr marL="342900" indent="-342900" algn="just">
              <a:buFont typeface="Arial" panose="020B0604020202020204" pitchFamily="34" charset="0"/>
              <a:buChar char="•"/>
            </a:pPr>
            <a:r>
              <a:rPr lang="lt-LT" sz="2400" dirty="0" smtClean="0">
                <a:solidFill>
                  <a:schemeClr val="bg2"/>
                </a:solidFill>
              </a:rPr>
              <a:t>Statybos leidimų/pritarimų ir leidimų kasimo darbams teisinio reglamentavimo pakeitimas</a:t>
            </a:r>
          </a:p>
          <a:p>
            <a:pPr marL="342900" indent="-342900" algn="just">
              <a:buFont typeface="Arial" panose="020B0604020202020204" pitchFamily="34" charset="0"/>
              <a:buChar char="•"/>
            </a:pPr>
            <a:r>
              <a:rPr lang="lt-LT" sz="2400" dirty="0" smtClean="0">
                <a:solidFill>
                  <a:schemeClr val="bg2"/>
                </a:solidFill>
              </a:rPr>
              <a:t>Dalyvavimas kuriant Topografinės ir inžinerinės infrastruktūros informacinė sistemą (atskiras sluoksnis, skirtas tokiems pranešimams grafiškai talpinti ir pasižiūrėti)</a:t>
            </a:r>
          </a:p>
          <a:p>
            <a:pPr marL="342900" indent="-342900" algn="just">
              <a:buFont typeface="Arial" panose="020B0604020202020204" pitchFamily="34" charset="0"/>
              <a:buChar char="•"/>
            </a:pPr>
            <a:endParaRPr lang="lt-LT" sz="2400" dirty="0">
              <a:solidFill>
                <a:srgbClr val="002060"/>
              </a:solidFill>
            </a:endParaRPr>
          </a:p>
        </p:txBody>
      </p:sp>
    </p:spTree>
    <p:extLst>
      <p:ext uri="{BB962C8B-B14F-4D97-AF65-F5344CB8AC3E}">
        <p14:creationId xmlns:p14="http://schemas.microsoft.com/office/powerpoint/2010/main" val="1889543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710"/>
          </a:xfrm>
        </p:spPr>
        <p:txBody>
          <a:bodyPr>
            <a:normAutofit fontScale="90000"/>
          </a:bodyPr>
          <a:lstStyle/>
          <a:p>
            <a:pPr marL="342900" lvl="0" indent="-342900">
              <a:spcBef>
                <a:spcPct val="20000"/>
              </a:spcBef>
            </a:pPr>
            <a:r>
              <a:rPr lang="lt-LT" sz="4000" dirty="0">
                <a:solidFill>
                  <a:srgbClr val="8064A2">
                    <a:lumMod val="50000"/>
                  </a:srgbClr>
                </a:solidFill>
                <a:ea typeface="+mn-ea"/>
                <a:cs typeface="+mn-cs"/>
              </a:rPr>
              <a:t>Planuojamų inžinerinių darbų </a:t>
            </a:r>
            <a:r>
              <a:rPr lang="lt-LT" sz="4000" dirty="0" smtClean="0">
                <a:solidFill>
                  <a:srgbClr val="8064A2">
                    <a:lumMod val="50000"/>
                  </a:srgbClr>
                </a:solidFill>
                <a:ea typeface="+mn-ea"/>
                <a:cs typeface="+mn-cs"/>
              </a:rPr>
              <a:t>skaidrumas (3)</a:t>
            </a:r>
            <a:endParaRPr lang="en-US" sz="4000" dirty="0">
              <a:solidFill>
                <a:srgbClr val="8064A2">
                  <a:lumMod val="50000"/>
                </a:srgbClr>
              </a:solidFill>
              <a:ea typeface="+mn-ea"/>
              <a:cs typeface="+mn-cs"/>
            </a:endParaRPr>
          </a:p>
        </p:txBody>
      </p:sp>
      <p:sp>
        <p:nvSpPr>
          <p:cNvPr id="3" name="Footer Placeholder 2"/>
          <p:cNvSpPr>
            <a:spLocks noGrp="1"/>
          </p:cNvSpPr>
          <p:nvPr>
            <p:ph type="ftr" sz="quarter" idx="11"/>
          </p:nvPr>
        </p:nvSpPr>
        <p:spPr/>
        <p:txBody>
          <a:bodyPr/>
          <a:lstStyle/>
          <a:p>
            <a:r>
              <a:rPr lang="lt-LT" dirty="0" smtClean="0"/>
              <a:t>Virgilijus </a:t>
            </a:r>
            <a:r>
              <a:rPr lang="lt-LT" dirty="0" smtClean="0"/>
              <a:t>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5</a:t>
            </a:fld>
            <a:endParaRPr lang="lt-LT" dirty="0"/>
          </a:p>
        </p:txBody>
      </p:sp>
      <p:pic>
        <p:nvPicPr>
          <p:cNvPr id="4" name="Picture 3"/>
          <p:cNvPicPr>
            <a:picLocks noChangeAspect="1"/>
          </p:cNvPicPr>
          <p:nvPr/>
        </p:nvPicPr>
        <p:blipFill>
          <a:blip r:embed="rId3"/>
          <a:stretch>
            <a:fillRect/>
          </a:stretch>
        </p:blipFill>
        <p:spPr>
          <a:xfrm>
            <a:off x="102482" y="1063683"/>
            <a:ext cx="8939035" cy="5624047"/>
          </a:xfrm>
          <a:prstGeom prst="rect">
            <a:avLst/>
          </a:prstGeom>
        </p:spPr>
      </p:pic>
    </p:spTree>
    <p:extLst>
      <p:ext uri="{BB962C8B-B14F-4D97-AF65-F5344CB8AC3E}">
        <p14:creationId xmlns:p14="http://schemas.microsoft.com/office/powerpoint/2010/main" val="4246639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710"/>
          </a:xfrm>
        </p:spPr>
        <p:txBody>
          <a:bodyPr>
            <a:normAutofit fontScale="90000"/>
          </a:bodyPr>
          <a:lstStyle/>
          <a:p>
            <a:pPr marL="342900" lvl="0" indent="-342900">
              <a:spcBef>
                <a:spcPct val="20000"/>
              </a:spcBef>
            </a:pPr>
            <a:r>
              <a:rPr lang="lt-LT" sz="4000" dirty="0">
                <a:solidFill>
                  <a:srgbClr val="8064A2">
                    <a:lumMod val="50000"/>
                  </a:srgbClr>
                </a:solidFill>
                <a:ea typeface="+mn-ea"/>
                <a:cs typeface="+mn-cs"/>
              </a:rPr>
              <a:t>Techniniai apribojimai bendrai įrengti arba naudoti tinkamą fizinę infrastruktūrą</a:t>
            </a:r>
            <a:endParaRPr lang="en-US" sz="4000" dirty="0">
              <a:solidFill>
                <a:srgbClr val="8064A2">
                  <a:lumMod val="50000"/>
                </a:srgbClr>
              </a:solidFill>
              <a:ea typeface="+mn-ea"/>
              <a:cs typeface="+mn-cs"/>
            </a:endParaRPr>
          </a:p>
        </p:txBody>
      </p:sp>
      <p:sp>
        <p:nvSpPr>
          <p:cNvPr id="3" name="Footer Placeholder 2"/>
          <p:cNvSpPr>
            <a:spLocks noGrp="1"/>
          </p:cNvSpPr>
          <p:nvPr>
            <p:ph type="ftr" sz="quarter" idx="11"/>
          </p:nvPr>
        </p:nvSpPr>
        <p:spPr/>
        <p:txBody>
          <a:bodyPr/>
          <a:lstStyle/>
          <a:p>
            <a:r>
              <a:rPr lang="lt-LT" smtClean="0"/>
              <a:t>Virgilijus 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6</a:t>
            </a:fld>
            <a:endParaRPr lang="lt-LT" dirty="0"/>
          </a:p>
        </p:txBody>
      </p:sp>
      <p:sp>
        <p:nvSpPr>
          <p:cNvPr id="7" name="TextBox 6"/>
          <p:cNvSpPr txBox="1"/>
          <p:nvPr/>
        </p:nvSpPr>
        <p:spPr>
          <a:xfrm>
            <a:off x="327212" y="980348"/>
            <a:ext cx="8489576" cy="3785652"/>
          </a:xfrm>
          <a:prstGeom prst="rect">
            <a:avLst/>
          </a:prstGeom>
          <a:noFill/>
        </p:spPr>
        <p:txBody>
          <a:bodyPr wrap="square" rtlCol="0">
            <a:spAutoFit/>
          </a:bodyPr>
          <a:lstStyle/>
          <a:p>
            <a:pPr marL="342900" indent="-342900" algn="just">
              <a:buFont typeface="Arial" panose="020B0604020202020204" pitchFamily="34" charset="0"/>
              <a:buChar char="•"/>
            </a:pPr>
            <a:endParaRPr lang="lt-LT" sz="2400" b="1"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Elektroninių ryšių infrastruktūros įrengimo technines sąlygas </a:t>
            </a:r>
            <a:r>
              <a:rPr lang="lt-LT" sz="2400" dirty="0">
                <a:solidFill>
                  <a:schemeClr val="bg2"/>
                </a:solidFill>
              </a:rPr>
              <a:t>nustato El. ryšių infrastruktūros  įrengimo, žymėjimo, priežiūros ir naudojimo </a:t>
            </a:r>
            <a:r>
              <a:rPr lang="lt-LT" sz="2400" dirty="0" smtClean="0">
                <a:solidFill>
                  <a:schemeClr val="bg2"/>
                </a:solidFill>
              </a:rPr>
              <a:t>taisyklės</a:t>
            </a:r>
            <a:endParaRPr lang="lt-LT" sz="2400"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Ir eilė kitų techninių taisyklių, nustatančių apribojimus įrengiant kitas fizines infrastruktūras. Pvz</a:t>
            </a:r>
            <a:r>
              <a:rPr lang="lt-LT" sz="2400" dirty="0">
                <a:solidFill>
                  <a:schemeClr val="bg2"/>
                </a:solidFill>
              </a:rPr>
              <a:t>. elektros linijų ir instaliacijos įrengimo </a:t>
            </a:r>
            <a:r>
              <a:rPr lang="lt-LT" sz="2400" dirty="0" smtClean="0">
                <a:solidFill>
                  <a:schemeClr val="bg2"/>
                </a:solidFill>
              </a:rPr>
              <a:t>taisyklės, dujų, kelių, vandentiekio...</a:t>
            </a:r>
          </a:p>
          <a:p>
            <a:pPr marL="342900" indent="-342900" algn="just">
              <a:buFont typeface="Arial" panose="020B0604020202020204" pitchFamily="34" charset="0"/>
              <a:buChar char="•"/>
            </a:pPr>
            <a:r>
              <a:rPr lang="lt-LT" sz="2400" dirty="0" smtClean="0">
                <a:solidFill>
                  <a:schemeClr val="bg2"/>
                </a:solidFill>
              </a:rPr>
              <a:t>Reikalingas tarpusavio suderinimas siekiant pašalinti techniškai nepagrįstas kliūtis.</a:t>
            </a:r>
            <a:endParaRPr lang="lt-LT" sz="2400" dirty="0" smtClean="0">
              <a:solidFill>
                <a:schemeClr val="bg2"/>
              </a:solidFill>
            </a:endParaRPr>
          </a:p>
          <a:p>
            <a:pPr algn="just"/>
            <a:endParaRPr lang="lt-LT" sz="2400" b="1" dirty="0">
              <a:solidFill>
                <a:srgbClr val="002060"/>
              </a:solidFill>
            </a:endParaRPr>
          </a:p>
        </p:txBody>
      </p:sp>
    </p:spTree>
    <p:extLst>
      <p:ext uri="{BB962C8B-B14F-4D97-AF65-F5344CB8AC3E}">
        <p14:creationId xmlns:p14="http://schemas.microsoft.com/office/powerpoint/2010/main" val="2689956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710"/>
          </a:xfrm>
        </p:spPr>
        <p:txBody>
          <a:bodyPr>
            <a:normAutofit fontScale="90000"/>
          </a:bodyPr>
          <a:lstStyle/>
          <a:p>
            <a:pPr marL="342900" lvl="0" indent="-342900">
              <a:spcBef>
                <a:spcPct val="20000"/>
              </a:spcBef>
            </a:pPr>
            <a:r>
              <a:rPr lang="lt-LT" sz="4000" dirty="0">
                <a:solidFill>
                  <a:srgbClr val="8064A2">
                    <a:lumMod val="50000"/>
                  </a:srgbClr>
                </a:solidFill>
                <a:ea typeface="+mn-ea"/>
                <a:cs typeface="+mn-cs"/>
              </a:rPr>
              <a:t>Techniniai apribojimai bendrai įrengti arba naudoti tinkamą fizinę </a:t>
            </a:r>
            <a:r>
              <a:rPr lang="lt-LT" sz="4000" dirty="0" smtClean="0">
                <a:solidFill>
                  <a:srgbClr val="8064A2">
                    <a:lumMod val="50000"/>
                  </a:srgbClr>
                </a:solidFill>
                <a:ea typeface="+mn-ea"/>
                <a:cs typeface="+mn-cs"/>
              </a:rPr>
              <a:t>infrastruktūrą (2)</a:t>
            </a:r>
            <a:endParaRPr lang="en-US" sz="4000" dirty="0">
              <a:solidFill>
                <a:srgbClr val="8064A2">
                  <a:lumMod val="50000"/>
                </a:srgbClr>
              </a:solidFill>
              <a:ea typeface="+mn-ea"/>
              <a:cs typeface="+mn-cs"/>
            </a:endParaRPr>
          </a:p>
        </p:txBody>
      </p:sp>
      <p:sp>
        <p:nvSpPr>
          <p:cNvPr id="3" name="Footer Placeholder 2"/>
          <p:cNvSpPr>
            <a:spLocks noGrp="1"/>
          </p:cNvSpPr>
          <p:nvPr>
            <p:ph type="ftr" sz="quarter" idx="11"/>
          </p:nvPr>
        </p:nvSpPr>
        <p:spPr/>
        <p:txBody>
          <a:bodyPr/>
          <a:lstStyle/>
          <a:p>
            <a:r>
              <a:rPr lang="lt-LT" smtClean="0"/>
              <a:t>Virgilijus 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7</a:t>
            </a:fld>
            <a:endParaRPr lang="lt-LT" dirty="0"/>
          </a:p>
        </p:txBody>
      </p:sp>
      <p:sp>
        <p:nvSpPr>
          <p:cNvPr id="7" name="TextBox 6"/>
          <p:cNvSpPr txBox="1"/>
          <p:nvPr/>
        </p:nvSpPr>
        <p:spPr>
          <a:xfrm>
            <a:off x="327212" y="980348"/>
            <a:ext cx="8489576" cy="4154984"/>
          </a:xfrm>
          <a:prstGeom prst="rect">
            <a:avLst/>
          </a:prstGeom>
          <a:noFill/>
        </p:spPr>
        <p:txBody>
          <a:bodyPr wrap="square" rtlCol="0">
            <a:spAutoFit/>
          </a:bodyPr>
          <a:lstStyle/>
          <a:p>
            <a:pPr marL="342900" indent="-342900" algn="just">
              <a:buFont typeface="Arial" panose="020B0604020202020204" pitchFamily="34" charset="0"/>
              <a:buChar char="•"/>
            </a:pPr>
            <a:endParaRPr lang="lt-LT" sz="2400" b="1"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Elektros perdavimo linijos ir instaliacijos didžiausią potencialą bendrai tiesti ar naudoti turinti fizinė infrastruktūra</a:t>
            </a:r>
            <a:endParaRPr lang="lt-LT" sz="2400"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RRT teikė pasiūlymus tiek VEĮ, tiek ESO, EM siekiant palengvinti technines sąlygas elektroninių ryšių paslaugų teikėjams įrengti savo infrastruktūrą kartu.</a:t>
            </a:r>
            <a:endParaRPr lang="lt-LT" sz="2400"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Rezultatas- nuo birželio 1 įsigaliojusios  Energetikos ministro </a:t>
            </a:r>
            <a:r>
              <a:rPr lang="lt-LT" sz="2400" dirty="0">
                <a:solidFill>
                  <a:schemeClr val="bg2"/>
                </a:solidFill>
              </a:rPr>
              <a:t>įsakymu patvirtintos naujos elektros linijų ir instaliacijos įrengimo </a:t>
            </a:r>
            <a:r>
              <a:rPr lang="lt-LT" sz="2400" dirty="0" smtClean="0">
                <a:solidFill>
                  <a:schemeClr val="bg2"/>
                </a:solidFill>
              </a:rPr>
              <a:t>taisyklės (</a:t>
            </a:r>
            <a:r>
              <a:rPr lang="lt-LT" sz="2400" dirty="0" err="1" smtClean="0">
                <a:solidFill>
                  <a:schemeClr val="bg2"/>
                </a:solidFill>
              </a:rPr>
              <a:t>žiūr</a:t>
            </a:r>
            <a:r>
              <a:rPr lang="lt-LT" sz="2400" dirty="0">
                <a:solidFill>
                  <a:schemeClr val="bg2"/>
                </a:solidFill>
              </a:rPr>
              <a:t>.</a:t>
            </a:r>
            <a:r>
              <a:rPr lang="lt-LT" sz="2400" dirty="0" smtClean="0">
                <a:solidFill>
                  <a:schemeClr val="bg2"/>
                </a:solidFill>
              </a:rPr>
              <a:t> 162 </a:t>
            </a:r>
            <a:r>
              <a:rPr lang="lt-LT" sz="2400" dirty="0">
                <a:solidFill>
                  <a:schemeClr val="bg2"/>
                </a:solidFill>
              </a:rPr>
              <a:t>p.) </a:t>
            </a:r>
            <a:r>
              <a:rPr lang="lt-LT" sz="2400" dirty="0">
                <a:solidFill>
                  <a:schemeClr val="bg2"/>
                </a:solidFill>
                <a:hlinkClick r:id="rId3"/>
              </a:rPr>
              <a:t>https://</a:t>
            </a:r>
            <a:r>
              <a:rPr lang="lt-LT" sz="2400" dirty="0" smtClean="0">
                <a:solidFill>
                  <a:schemeClr val="bg2"/>
                </a:solidFill>
                <a:hlinkClick r:id="rId3"/>
              </a:rPr>
              <a:t>www.e-tar.lt/portal/lt/legalAct/TAR.6392CA28E6D6/pgCsrUGgvt</a:t>
            </a:r>
            <a:r>
              <a:rPr lang="lt-LT" sz="2400" dirty="0" smtClean="0">
                <a:solidFill>
                  <a:schemeClr val="bg2"/>
                </a:solidFill>
              </a:rPr>
              <a:t>  </a:t>
            </a:r>
            <a:endParaRPr lang="lt-LT" sz="2400" dirty="0" smtClean="0">
              <a:solidFill>
                <a:schemeClr val="bg2"/>
              </a:solidFill>
            </a:endParaRPr>
          </a:p>
          <a:p>
            <a:pPr algn="just"/>
            <a:endParaRPr lang="lt-LT" sz="2400" b="1" dirty="0">
              <a:solidFill>
                <a:srgbClr val="002060"/>
              </a:solidFill>
            </a:endParaRPr>
          </a:p>
        </p:txBody>
      </p:sp>
    </p:spTree>
    <p:extLst>
      <p:ext uri="{BB962C8B-B14F-4D97-AF65-F5344CB8AC3E}">
        <p14:creationId xmlns:p14="http://schemas.microsoft.com/office/powerpoint/2010/main" val="2814612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710"/>
          </a:xfrm>
        </p:spPr>
        <p:txBody>
          <a:bodyPr>
            <a:noAutofit/>
          </a:bodyPr>
          <a:lstStyle/>
          <a:p>
            <a:pPr marL="342900" lvl="0" indent="-342900">
              <a:spcBef>
                <a:spcPct val="20000"/>
              </a:spcBef>
            </a:pPr>
            <a:r>
              <a:rPr lang="lt-LT" sz="2800" dirty="0">
                <a:solidFill>
                  <a:srgbClr val="8064A2">
                    <a:lumMod val="50000"/>
                  </a:srgbClr>
                </a:solidFill>
                <a:ea typeface="+mn-ea"/>
                <a:cs typeface="+mn-cs"/>
              </a:rPr>
              <a:t>Plačiajuosčių elektroninių ryšių inžinerinės sistemos įrengimas daugiabučiuose </a:t>
            </a:r>
            <a:r>
              <a:rPr lang="lt-LT" sz="2800" dirty="0" smtClean="0">
                <a:solidFill>
                  <a:srgbClr val="8064A2">
                    <a:lumMod val="50000"/>
                  </a:srgbClr>
                </a:solidFill>
                <a:ea typeface="+mn-ea"/>
                <a:cs typeface="+mn-cs"/>
              </a:rPr>
              <a:t>namuose</a:t>
            </a:r>
            <a:endParaRPr lang="lt-LT" sz="2800" dirty="0">
              <a:solidFill>
                <a:srgbClr val="8064A2">
                  <a:lumMod val="50000"/>
                </a:srgbClr>
              </a:solidFill>
              <a:ea typeface="+mn-ea"/>
              <a:cs typeface="+mn-cs"/>
            </a:endParaRPr>
          </a:p>
        </p:txBody>
      </p:sp>
      <p:sp>
        <p:nvSpPr>
          <p:cNvPr id="3" name="Footer Placeholder 2"/>
          <p:cNvSpPr>
            <a:spLocks noGrp="1"/>
          </p:cNvSpPr>
          <p:nvPr>
            <p:ph type="ftr" sz="quarter" idx="11"/>
          </p:nvPr>
        </p:nvSpPr>
        <p:spPr/>
        <p:txBody>
          <a:bodyPr/>
          <a:lstStyle/>
          <a:p>
            <a:r>
              <a:rPr lang="lt-LT" smtClean="0"/>
              <a:t>Virgilijus 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8</a:t>
            </a:fld>
            <a:endParaRPr lang="lt-LT" dirty="0"/>
          </a:p>
        </p:txBody>
      </p:sp>
      <p:sp>
        <p:nvSpPr>
          <p:cNvPr id="7" name="TextBox 6"/>
          <p:cNvSpPr txBox="1"/>
          <p:nvPr/>
        </p:nvSpPr>
        <p:spPr>
          <a:xfrm>
            <a:off x="203764" y="836712"/>
            <a:ext cx="8489576" cy="2677656"/>
          </a:xfrm>
          <a:prstGeom prst="rect">
            <a:avLst/>
          </a:prstGeom>
          <a:noFill/>
        </p:spPr>
        <p:txBody>
          <a:bodyPr wrap="square" rtlCol="0">
            <a:spAutoFit/>
          </a:bodyPr>
          <a:lstStyle/>
          <a:p>
            <a:pPr marL="342900" indent="-342900" algn="just">
              <a:buFont typeface="Arial" panose="020B0604020202020204" pitchFamily="34" charset="0"/>
              <a:buChar char="•"/>
            </a:pPr>
            <a:endParaRPr lang="lt-LT" sz="2400" b="1"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Atitinkami STR reikalauja, kad daugiabučiuose namuose būtų suprojektuota (projekto dalis) ir įrengta elektroninių ryšių infrastruktūra pagal Taisyklių reikalavimus.</a:t>
            </a:r>
            <a:endParaRPr lang="lt-LT" sz="2400"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Ar tikrai suprojektuota ir įrengta ? Kas patikrino? Kokia min infrastruktūra turi būti įrengta?</a:t>
            </a:r>
            <a:endParaRPr lang="lt-LT" sz="2400" dirty="0" smtClean="0">
              <a:solidFill>
                <a:schemeClr val="bg2"/>
              </a:solidFill>
            </a:endParaRPr>
          </a:p>
          <a:p>
            <a:pPr algn="just"/>
            <a:endParaRPr lang="lt-LT" sz="2400" dirty="0">
              <a:solidFill>
                <a:srgbClr val="002060"/>
              </a:solidFill>
            </a:endParaRPr>
          </a:p>
        </p:txBody>
      </p:sp>
    </p:spTree>
    <p:extLst>
      <p:ext uri="{BB962C8B-B14F-4D97-AF65-F5344CB8AC3E}">
        <p14:creationId xmlns:p14="http://schemas.microsoft.com/office/powerpoint/2010/main" val="2631040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710"/>
          </a:xfrm>
        </p:spPr>
        <p:txBody>
          <a:bodyPr>
            <a:noAutofit/>
          </a:bodyPr>
          <a:lstStyle/>
          <a:p>
            <a:pPr marL="342900" lvl="0" indent="-342900">
              <a:spcBef>
                <a:spcPct val="20000"/>
              </a:spcBef>
            </a:pPr>
            <a:r>
              <a:rPr lang="lt-LT" sz="2800" dirty="0">
                <a:solidFill>
                  <a:srgbClr val="8064A2">
                    <a:lumMod val="50000"/>
                  </a:srgbClr>
                </a:solidFill>
                <a:ea typeface="+mn-ea"/>
                <a:cs typeface="+mn-cs"/>
              </a:rPr>
              <a:t>Plačiajuosčių elektroninių ryšių inžinerinės sistemos įrengimas daugiabučiuose </a:t>
            </a:r>
            <a:r>
              <a:rPr lang="lt-LT" sz="2800" dirty="0" smtClean="0">
                <a:solidFill>
                  <a:srgbClr val="8064A2">
                    <a:lumMod val="50000"/>
                  </a:srgbClr>
                </a:solidFill>
                <a:ea typeface="+mn-ea"/>
                <a:cs typeface="+mn-cs"/>
              </a:rPr>
              <a:t>namuose (2)</a:t>
            </a:r>
            <a:endParaRPr lang="lt-LT" sz="2800" dirty="0">
              <a:solidFill>
                <a:srgbClr val="8064A2">
                  <a:lumMod val="50000"/>
                </a:srgbClr>
              </a:solidFill>
              <a:ea typeface="+mn-ea"/>
              <a:cs typeface="+mn-cs"/>
            </a:endParaRPr>
          </a:p>
        </p:txBody>
      </p:sp>
      <p:sp>
        <p:nvSpPr>
          <p:cNvPr id="3" name="Footer Placeholder 2"/>
          <p:cNvSpPr>
            <a:spLocks noGrp="1"/>
          </p:cNvSpPr>
          <p:nvPr>
            <p:ph type="ftr" sz="quarter" idx="11"/>
          </p:nvPr>
        </p:nvSpPr>
        <p:spPr/>
        <p:txBody>
          <a:bodyPr/>
          <a:lstStyle/>
          <a:p>
            <a:r>
              <a:rPr lang="lt-LT" smtClean="0"/>
              <a:t>Virgilijus Stundžia</a:t>
            </a:r>
            <a:endParaRPr lang="lt-LT" dirty="0"/>
          </a:p>
        </p:txBody>
      </p:sp>
      <p:sp>
        <p:nvSpPr>
          <p:cNvPr id="5" name="Slide Number Placeholder 4"/>
          <p:cNvSpPr>
            <a:spLocks noGrp="1"/>
          </p:cNvSpPr>
          <p:nvPr>
            <p:ph type="sldNum" sz="quarter" idx="12"/>
          </p:nvPr>
        </p:nvSpPr>
        <p:spPr/>
        <p:txBody>
          <a:bodyPr/>
          <a:lstStyle/>
          <a:p>
            <a:fld id="{2A2A1923-62CE-41C8-BF21-E29594C8456B}" type="slidenum">
              <a:rPr lang="lt-LT" smtClean="0"/>
              <a:t>9</a:t>
            </a:fld>
            <a:endParaRPr lang="lt-LT" dirty="0"/>
          </a:p>
        </p:txBody>
      </p:sp>
      <p:sp>
        <p:nvSpPr>
          <p:cNvPr id="7" name="TextBox 6"/>
          <p:cNvSpPr txBox="1"/>
          <p:nvPr/>
        </p:nvSpPr>
        <p:spPr>
          <a:xfrm>
            <a:off x="197224" y="772094"/>
            <a:ext cx="8489576" cy="830997"/>
          </a:xfrm>
          <a:prstGeom prst="rect">
            <a:avLst/>
          </a:prstGeom>
          <a:noFill/>
        </p:spPr>
        <p:txBody>
          <a:bodyPr wrap="square" rtlCol="0">
            <a:spAutoFit/>
          </a:bodyPr>
          <a:lstStyle/>
          <a:p>
            <a:pPr marL="342900" indent="-342900" algn="just">
              <a:buFont typeface="Arial" panose="020B0604020202020204" pitchFamily="34" charset="0"/>
              <a:buChar char="•"/>
            </a:pPr>
            <a:endParaRPr lang="lt-LT" sz="2400" b="1" dirty="0" smtClean="0">
              <a:solidFill>
                <a:schemeClr val="bg2"/>
              </a:solidFill>
            </a:endParaRPr>
          </a:p>
          <a:p>
            <a:pPr marL="342900" indent="-342900" algn="just">
              <a:buFont typeface="Arial" panose="020B0604020202020204" pitchFamily="34" charset="0"/>
              <a:buChar char="•"/>
            </a:pPr>
            <a:r>
              <a:rPr lang="lt-LT" sz="2400" dirty="0" smtClean="0">
                <a:solidFill>
                  <a:schemeClr val="bg2"/>
                </a:solidFill>
              </a:rPr>
              <a:t>Kas turi būti pagal taisykles.</a:t>
            </a:r>
            <a:endParaRPr lang="lt-LT" sz="2400" dirty="0" smtClean="0">
              <a:solidFill>
                <a:schemeClr val="bg2"/>
              </a:solidFill>
            </a:endParaRPr>
          </a:p>
        </p:txBody>
      </p:sp>
      <p:sp>
        <p:nvSpPr>
          <p:cNvPr id="4" name="Rectangle 3"/>
          <p:cNvSpPr/>
          <p:nvPr/>
        </p:nvSpPr>
        <p:spPr>
          <a:xfrm>
            <a:off x="1747505" y="2422262"/>
            <a:ext cx="3456384" cy="3816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1763688" y="2037303"/>
            <a:ext cx="3456384" cy="38495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H="1" flipV="1">
            <a:off x="5223938" y="6021288"/>
            <a:ext cx="1224136"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644008" y="5668989"/>
            <a:ext cx="576064" cy="369332"/>
          </a:xfrm>
          <a:prstGeom prst="rect">
            <a:avLst/>
          </a:prstGeom>
          <a:solidFill>
            <a:srgbClr val="C00000"/>
          </a:solidFill>
        </p:spPr>
        <p:txBody>
          <a:bodyPr wrap="square" rtlCol="0">
            <a:spAutoFit/>
          </a:bodyPr>
          <a:lstStyle/>
          <a:p>
            <a:r>
              <a:rPr lang="lt-LT" dirty="0" err="1" smtClean="0"/>
              <a:t>Ap</a:t>
            </a:r>
            <a:endParaRPr lang="en-US" dirty="0"/>
          </a:p>
        </p:txBody>
      </p:sp>
      <p:cxnSp>
        <p:nvCxnSpPr>
          <p:cNvPr id="14" name="Straight Connector 13"/>
          <p:cNvCxnSpPr/>
          <p:nvPr/>
        </p:nvCxnSpPr>
        <p:spPr>
          <a:xfrm flipV="1">
            <a:off x="4932040" y="4509120"/>
            <a:ext cx="0" cy="11598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2040" y="4538565"/>
            <a:ext cx="10434" cy="113042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644008" y="4153534"/>
            <a:ext cx="576064" cy="369332"/>
          </a:xfrm>
          <a:prstGeom prst="rect">
            <a:avLst/>
          </a:prstGeom>
          <a:solidFill>
            <a:srgbClr val="C00000"/>
          </a:solidFill>
        </p:spPr>
        <p:txBody>
          <a:bodyPr wrap="square" rtlCol="0">
            <a:spAutoFit/>
          </a:bodyPr>
          <a:lstStyle/>
          <a:p>
            <a:r>
              <a:rPr lang="lt-LT" dirty="0" err="1" smtClean="0"/>
              <a:t>Sp</a:t>
            </a:r>
            <a:endParaRPr lang="en-US" dirty="0"/>
          </a:p>
        </p:txBody>
      </p:sp>
      <p:sp>
        <p:nvSpPr>
          <p:cNvPr id="20" name="TextBox 19"/>
          <p:cNvSpPr txBox="1"/>
          <p:nvPr/>
        </p:nvSpPr>
        <p:spPr>
          <a:xfrm>
            <a:off x="4654442" y="2769289"/>
            <a:ext cx="576064" cy="369332"/>
          </a:xfrm>
          <a:prstGeom prst="rect">
            <a:avLst/>
          </a:prstGeom>
          <a:solidFill>
            <a:srgbClr val="C00000"/>
          </a:solidFill>
        </p:spPr>
        <p:txBody>
          <a:bodyPr wrap="square" rtlCol="0">
            <a:spAutoFit/>
          </a:bodyPr>
          <a:lstStyle/>
          <a:p>
            <a:r>
              <a:rPr lang="lt-LT" dirty="0" err="1" smtClean="0"/>
              <a:t>Sp</a:t>
            </a:r>
            <a:endParaRPr lang="en-US" dirty="0"/>
          </a:p>
        </p:txBody>
      </p:sp>
      <p:cxnSp>
        <p:nvCxnSpPr>
          <p:cNvPr id="21" name="Straight Connector 20"/>
          <p:cNvCxnSpPr/>
          <p:nvPr/>
        </p:nvCxnSpPr>
        <p:spPr>
          <a:xfrm>
            <a:off x="4921428" y="3051849"/>
            <a:ext cx="10434" cy="113042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851920" y="2852936"/>
            <a:ext cx="792088" cy="1435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3877239" y="4389453"/>
            <a:ext cx="792088" cy="1435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931862" y="3162615"/>
            <a:ext cx="10434" cy="113042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771800" y="3018426"/>
            <a:ext cx="1856468" cy="36579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4910948" y="2367681"/>
            <a:ext cx="10480" cy="44567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2943861" y="4257437"/>
            <a:ext cx="1721878" cy="688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82931" y="2597143"/>
            <a:ext cx="576064" cy="369332"/>
          </a:xfrm>
          <a:prstGeom prst="rect">
            <a:avLst/>
          </a:prstGeom>
          <a:solidFill>
            <a:srgbClr val="C00000"/>
          </a:solidFill>
        </p:spPr>
        <p:txBody>
          <a:bodyPr wrap="square" rtlCol="0">
            <a:spAutoFit/>
          </a:bodyPr>
          <a:lstStyle/>
          <a:p>
            <a:r>
              <a:rPr lang="lt-LT" dirty="0" err="1" smtClean="0"/>
              <a:t>Sd</a:t>
            </a:r>
            <a:endParaRPr lang="en-US" dirty="0"/>
          </a:p>
        </p:txBody>
      </p:sp>
      <p:cxnSp>
        <p:nvCxnSpPr>
          <p:cNvPr id="37" name="Straight Connector 36"/>
          <p:cNvCxnSpPr/>
          <p:nvPr/>
        </p:nvCxnSpPr>
        <p:spPr>
          <a:xfrm flipH="1" flipV="1">
            <a:off x="2699792" y="2641281"/>
            <a:ext cx="576064" cy="150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5" idx="1"/>
          </p:cNvCxnSpPr>
          <p:nvPr/>
        </p:nvCxnSpPr>
        <p:spPr>
          <a:xfrm flipH="1">
            <a:off x="2695926" y="2781809"/>
            <a:ext cx="587005" cy="6199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303051" y="3203354"/>
            <a:ext cx="576064" cy="369332"/>
          </a:xfrm>
          <a:prstGeom prst="rect">
            <a:avLst/>
          </a:prstGeom>
          <a:solidFill>
            <a:srgbClr val="C00000"/>
          </a:solidFill>
        </p:spPr>
        <p:txBody>
          <a:bodyPr wrap="square" rtlCol="0">
            <a:spAutoFit/>
          </a:bodyPr>
          <a:lstStyle/>
          <a:p>
            <a:r>
              <a:rPr lang="lt-LT" dirty="0" err="1" smtClean="0"/>
              <a:t>Sd</a:t>
            </a:r>
            <a:endParaRPr lang="en-US" dirty="0"/>
          </a:p>
        </p:txBody>
      </p:sp>
      <p:cxnSp>
        <p:nvCxnSpPr>
          <p:cNvPr id="45" name="Straight Connector 44"/>
          <p:cNvCxnSpPr>
            <a:stCxn id="43" idx="1"/>
          </p:cNvCxnSpPr>
          <p:nvPr/>
        </p:nvCxnSpPr>
        <p:spPr>
          <a:xfrm flipH="1" flipV="1">
            <a:off x="1975102" y="3138621"/>
            <a:ext cx="327949" cy="24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flipV="1">
            <a:off x="1894267" y="3445093"/>
            <a:ext cx="398350" cy="97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2005583" y="3529004"/>
            <a:ext cx="322822" cy="16500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365834" y="4139788"/>
            <a:ext cx="576064" cy="369332"/>
          </a:xfrm>
          <a:prstGeom prst="rect">
            <a:avLst/>
          </a:prstGeom>
          <a:solidFill>
            <a:srgbClr val="C00000"/>
          </a:solidFill>
        </p:spPr>
        <p:txBody>
          <a:bodyPr wrap="square" rtlCol="0">
            <a:spAutoFit/>
          </a:bodyPr>
          <a:lstStyle/>
          <a:p>
            <a:r>
              <a:rPr lang="lt-LT" dirty="0" err="1" smtClean="0"/>
              <a:t>Sd</a:t>
            </a:r>
            <a:endParaRPr lang="en-US" dirty="0"/>
          </a:p>
        </p:txBody>
      </p:sp>
      <p:cxnSp>
        <p:nvCxnSpPr>
          <p:cNvPr id="54" name="Straight Connector 53"/>
          <p:cNvCxnSpPr/>
          <p:nvPr/>
        </p:nvCxnSpPr>
        <p:spPr>
          <a:xfrm flipH="1" flipV="1">
            <a:off x="1782695" y="4183926"/>
            <a:ext cx="576064" cy="150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53" idx="1"/>
          </p:cNvCxnSpPr>
          <p:nvPr/>
        </p:nvCxnSpPr>
        <p:spPr>
          <a:xfrm flipH="1">
            <a:off x="1778829" y="4324454"/>
            <a:ext cx="587005" cy="6199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300529" y="4394182"/>
            <a:ext cx="576064" cy="369332"/>
          </a:xfrm>
          <a:prstGeom prst="rect">
            <a:avLst/>
          </a:prstGeom>
          <a:solidFill>
            <a:srgbClr val="C00000"/>
          </a:solidFill>
        </p:spPr>
        <p:txBody>
          <a:bodyPr wrap="square" rtlCol="0">
            <a:spAutoFit/>
          </a:bodyPr>
          <a:lstStyle/>
          <a:p>
            <a:r>
              <a:rPr lang="lt-LT" dirty="0" err="1" smtClean="0"/>
              <a:t>Sd</a:t>
            </a:r>
            <a:endParaRPr lang="en-US" dirty="0"/>
          </a:p>
        </p:txBody>
      </p:sp>
      <p:cxnSp>
        <p:nvCxnSpPr>
          <p:cNvPr id="57" name="Straight Connector 56"/>
          <p:cNvCxnSpPr>
            <a:stCxn id="56" idx="1"/>
          </p:cNvCxnSpPr>
          <p:nvPr/>
        </p:nvCxnSpPr>
        <p:spPr>
          <a:xfrm flipH="1" flipV="1">
            <a:off x="2972580" y="4329449"/>
            <a:ext cx="327949" cy="2493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flipV="1">
            <a:off x="2891745" y="4635921"/>
            <a:ext cx="398350" cy="97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3003061" y="4719832"/>
            <a:ext cx="322822" cy="16500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2" name="L-Shape 61"/>
          <p:cNvSpPr/>
          <p:nvPr/>
        </p:nvSpPr>
        <p:spPr>
          <a:xfrm rot="5400000">
            <a:off x="4893623" y="2054546"/>
            <a:ext cx="289883" cy="350472"/>
          </a:xfrm>
          <a:prstGeom prst="corner">
            <a:avLst>
              <a:gd name="adj1" fmla="val 50000"/>
              <a:gd name="adj2" fmla="val 340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5579502" y="1429418"/>
            <a:ext cx="3240360" cy="2862322"/>
          </a:xfrm>
          <a:prstGeom prst="rect">
            <a:avLst/>
          </a:prstGeom>
          <a:noFill/>
        </p:spPr>
        <p:txBody>
          <a:bodyPr wrap="square" rtlCol="0">
            <a:spAutoFit/>
          </a:bodyPr>
          <a:lstStyle/>
          <a:p>
            <a:pPr marL="285750" indent="-285750">
              <a:buFont typeface="Arial" panose="020B0604020202020204" pitchFamily="34" charset="0"/>
              <a:buChar char="•"/>
            </a:pPr>
            <a:r>
              <a:rPr lang="lt-LT" dirty="0" smtClean="0">
                <a:solidFill>
                  <a:schemeClr val="bg2"/>
                </a:solidFill>
              </a:rPr>
              <a:t>Min elementai</a:t>
            </a:r>
          </a:p>
          <a:p>
            <a:pPr marL="285750" indent="-285750">
              <a:buFont typeface="Arial" panose="020B0604020202020204" pitchFamily="34" charset="0"/>
              <a:buChar char="•"/>
            </a:pPr>
            <a:r>
              <a:rPr lang="lt-LT" dirty="0" smtClean="0">
                <a:solidFill>
                  <a:schemeClr val="bg2"/>
                </a:solidFill>
              </a:rPr>
              <a:t>Šulinys</a:t>
            </a:r>
          </a:p>
          <a:p>
            <a:pPr marL="285750" indent="-285750">
              <a:buFont typeface="Arial" panose="020B0604020202020204" pitchFamily="34" charset="0"/>
              <a:buChar char="•"/>
            </a:pPr>
            <a:r>
              <a:rPr lang="lt-LT" dirty="0" smtClean="0">
                <a:solidFill>
                  <a:schemeClr val="bg2"/>
                </a:solidFill>
              </a:rPr>
              <a:t>RKKS linija iki namo įvado</a:t>
            </a:r>
          </a:p>
          <a:p>
            <a:pPr marL="285750" indent="-285750">
              <a:buFont typeface="Arial" panose="020B0604020202020204" pitchFamily="34" charset="0"/>
              <a:buChar char="•"/>
            </a:pPr>
            <a:r>
              <a:rPr lang="lt-LT" dirty="0" smtClean="0">
                <a:solidFill>
                  <a:schemeClr val="bg2"/>
                </a:solidFill>
              </a:rPr>
              <a:t>Įvadas 110 mmm</a:t>
            </a:r>
          </a:p>
          <a:p>
            <a:pPr marL="285750" indent="-285750">
              <a:buFont typeface="Arial" panose="020B0604020202020204" pitchFamily="34" charset="0"/>
              <a:buChar char="•"/>
            </a:pPr>
            <a:r>
              <a:rPr lang="lt-LT" dirty="0" smtClean="0">
                <a:solidFill>
                  <a:schemeClr val="bg2"/>
                </a:solidFill>
              </a:rPr>
              <a:t>Aparatinė</a:t>
            </a:r>
          </a:p>
          <a:p>
            <a:pPr marL="285750" indent="-285750">
              <a:buFont typeface="Arial" panose="020B0604020202020204" pitchFamily="34" charset="0"/>
              <a:buChar char="•"/>
            </a:pPr>
            <a:r>
              <a:rPr lang="lt-LT" dirty="0" smtClean="0">
                <a:solidFill>
                  <a:schemeClr val="bg2"/>
                </a:solidFill>
              </a:rPr>
              <a:t>Magistralinės trasos</a:t>
            </a:r>
          </a:p>
          <a:p>
            <a:pPr marL="285750" indent="-285750">
              <a:buFont typeface="Arial" panose="020B0604020202020204" pitchFamily="34" charset="0"/>
              <a:buChar char="•"/>
            </a:pPr>
            <a:r>
              <a:rPr lang="lt-LT" dirty="0" smtClean="0">
                <a:solidFill>
                  <a:schemeClr val="bg2"/>
                </a:solidFill>
              </a:rPr>
              <a:t>Skirstomosios spintos</a:t>
            </a:r>
          </a:p>
          <a:p>
            <a:pPr marL="285750" indent="-285750">
              <a:buFont typeface="Arial" panose="020B0604020202020204" pitchFamily="34" charset="0"/>
              <a:buChar char="•"/>
            </a:pPr>
            <a:r>
              <a:rPr lang="lt-LT" dirty="0" smtClean="0">
                <a:solidFill>
                  <a:schemeClr val="bg2"/>
                </a:solidFill>
              </a:rPr>
              <a:t>Skirstomosios dėžutės</a:t>
            </a:r>
          </a:p>
          <a:p>
            <a:pPr marL="285750" indent="-285750">
              <a:buFont typeface="Arial" panose="020B0604020202020204" pitchFamily="34" charset="0"/>
              <a:buChar char="•"/>
            </a:pPr>
            <a:r>
              <a:rPr lang="lt-LT" dirty="0" smtClean="0">
                <a:solidFill>
                  <a:schemeClr val="bg2"/>
                </a:solidFill>
              </a:rPr>
              <a:t>Horizontaliosios trasos į kiekvieną kambarį </a:t>
            </a:r>
            <a:endParaRPr lang="en-US" dirty="0">
              <a:solidFill>
                <a:schemeClr val="bg2"/>
              </a:solidFill>
            </a:endParaRPr>
          </a:p>
        </p:txBody>
      </p:sp>
      <p:sp>
        <p:nvSpPr>
          <p:cNvPr id="64" name="Rectangle 63"/>
          <p:cNvSpPr/>
          <p:nvPr/>
        </p:nvSpPr>
        <p:spPr>
          <a:xfrm>
            <a:off x="6474785" y="5949280"/>
            <a:ext cx="264530" cy="28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448074" y="5733256"/>
            <a:ext cx="284166" cy="170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8710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6742</TotalTime>
  <Words>531</Words>
  <Application>Microsoft Office PowerPoint</Application>
  <PresentationFormat>On-screen Show (4:3)</PresentationFormat>
  <Paragraphs>90</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  Elektroninių ryšių infrastruktūros įrengimas</vt:lpstr>
      <vt:lpstr>Pagrindinės temos</vt:lpstr>
      <vt:lpstr>Planuojamų inžinerinių darbų skaidrumas</vt:lpstr>
      <vt:lpstr>Planuojamų inžinerinių darbų skaidrumas (2)</vt:lpstr>
      <vt:lpstr>Planuojamų inžinerinių darbų skaidrumas (3)</vt:lpstr>
      <vt:lpstr>Techniniai apribojimai bendrai įrengti arba naudoti tinkamą fizinę infrastruktūrą</vt:lpstr>
      <vt:lpstr>Techniniai apribojimai bendrai įrengti arba naudoti tinkamą fizinę infrastruktūrą (2)</vt:lpstr>
      <vt:lpstr>Plačiajuosčių elektroninių ryšių inžinerinės sistemos įrengimas daugiabučiuose namuose</vt:lpstr>
      <vt:lpstr>Plačiajuosčių elektroninių ryšių inžinerinės sistemos įrengimas daugiabučiuose namuose (2)</vt:lpstr>
      <vt:lpstr>Plačiajuosčių elektroninių ryšių inžinerinės sistemos įrengimas daugiabučiuose namuose (3)</vt:lpstr>
      <vt:lpstr>Ačiū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MOBILE INTERNET ACCESS</dc:title>
  <dc:creator>Vaidotas Radzevičius</dc:creator>
  <cp:lastModifiedBy>Virgilijus Stundžia</cp:lastModifiedBy>
  <cp:revision>258</cp:revision>
  <dcterms:created xsi:type="dcterms:W3CDTF">2014-07-22T06:31:03Z</dcterms:created>
  <dcterms:modified xsi:type="dcterms:W3CDTF">2017-06-06T14:10:41Z</dcterms:modified>
</cp:coreProperties>
</file>