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58" r:id="rId3"/>
    <p:sldId id="261" r:id="rId4"/>
    <p:sldId id="259" r:id="rId5"/>
    <p:sldId id="260" r:id="rId6"/>
    <p:sldId id="266" r:id="rId7"/>
    <p:sldId id="267" r:id="rId8"/>
    <p:sldId id="268" r:id="rId9"/>
    <p:sldId id="264" r:id="rId10"/>
    <p:sldId id="272" r:id="rId11"/>
    <p:sldId id="273" r:id="rId12"/>
    <p:sldId id="265" r:id="rId13"/>
  </p:sldIdLst>
  <p:sldSz cx="9144000" cy="6858000" type="screen4x3"/>
  <p:notesSz cx="6669088" cy="9926638"/>
  <p:defaultTextStyle>
    <a:defPPr>
      <a:defRPr lang="lt-L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99CCFF"/>
    <a:srgbClr val="006600"/>
    <a:srgbClr val="993300"/>
    <a:srgbClr val="33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38" autoAdjust="0"/>
    <p:restoredTop sz="90286" autoAdjust="0"/>
  </p:normalViewPr>
  <p:slideViewPr>
    <p:cSldViewPr>
      <p:cViewPr varScale="1">
        <p:scale>
          <a:sx n="101" d="100"/>
          <a:sy n="101" d="100"/>
        </p:scale>
        <p:origin x="1458" y="114"/>
      </p:cViewPr>
      <p:guideLst>
        <p:guide orient="horz" pos="2160"/>
        <p:guide pos="2880"/>
      </p:guideLst>
    </p:cSldViewPr>
  </p:slideViewPr>
  <p:notesTextViewPr>
    <p:cViewPr>
      <p:scale>
        <a:sx n="100" d="100"/>
        <a:sy n="100" d="100"/>
      </p:scale>
      <p:origin x="0" y="0"/>
    </p:cViewPr>
  </p:notesTextViewPr>
  <p:notesViewPr>
    <p:cSldViewPr>
      <p:cViewPr varScale="1">
        <p:scale>
          <a:sx n="65" d="100"/>
          <a:sy n="65" d="100"/>
        </p:scale>
        <p:origin x="-2916" y="-102"/>
      </p:cViewPr>
      <p:guideLst>
        <p:guide orient="horz" pos="3126"/>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889250" cy="496888"/>
          </a:xfrm>
          <a:prstGeom prst="rect">
            <a:avLst/>
          </a:prstGeom>
        </p:spPr>
        <p:txBody>
          <a:bodyPr vert="horz" lIns="90571" tIns="45286" rIns="90571" bIns="45286" rtlCol="0"/>
          <a:lstStyle>
            <a:lvl1pPr algn="l">
              <a:defRPr sz="1200">
                <a:latin typeface="Arial" pitchFamily="34" charset="0"/>
              </a:defRPr>
            </a:lvl1pPr>
          </a:lstStyle>
          <a:p>
            <a:pPr>
              <a:defRPr/>
            </a:pPr>
            <a:endParaRPr lang="lt-LT"/>
          </a:p>
        </p:txBody>
      </p:sp>
      <p:sp>
        <p:nvSpPr>
          <p:cNvPr id="3" name="Datos vietos rezervavimo ženklas 2"/>
          <p:cNvSpPr>
            <a:spLocks noGrp="1"/>
          </p:cNvSpPr>
          <p:nvPr>
            <p:ph type="dt" sz="quarter" idx="1"/>
          </p:nvPr>
        </p:nvSpPr>
        <p:spPr>
          <a:xfrm>
            <a:off x="3778250" y="0"/>
            <a:ext cx="2889250" cy="496888"/>
          </a:xfrm>
          <a:prstGeom prst="rect">
            <a:avLst/>
          </a:prstGeom>
        </p:spPr>
        <p:txBody>
          <a:bodyPr vert="horz" lIns="90571" tIns="45286" rIns="90571" bIns="45286" rtlCol="0"/>
          <a:lstStyle>
            <a:lvl1pPr algn="r">
              <a:defRPr sz="1200">
                <a:latin typeface="Arial" pitchFamily="34" charset="0"/>
              </a:defRPr>
            </a:lvl1pPr>
          </a:lstStyle>
          <a:p>
            <a:pPr>
              <a:defRPr/>
            </a:pPr>
            <a:fld id="{19A6E955-681D-4BB3-B9BF-880263FADB82}" type="datetimeFigureOut">
              <a:rPr lang="lt-LT"/>
              <a:pPr>
                <a:defRPr/>
              </a:pPr>
              <a:t>2017-05-26</a:t>
            </a:fld>
            <a:endParaRPr lang="lt-LT"/>
          </a:p>
        </p:txBody>
      </p:sp>
      <p:sp>
        <p:nvSpPr>
          <p:cNvPr id="4" name="Poraštės vietos rezervavimo ženklas 3"/>
          <p:cNvSpPr>
            <a:spLocks noGrp="1"/>
          </p:cNvSpPr>
          <p:nvPr>
            <p:ph type="ftr" sz="quarter" idx="2"/>
          </p:nvPr>
        </p:nvSpPr>
        <p:spPr>
          <a:xfrm>
            <a:off x="0" y="9429750"/>
            <a:ext cx="2889250" cy="495300"/>
          </a:xfrm>
          <a:prstGeom prst="rect">
            <a:avLst/>
          </a:prstGeom>
        </p:spPr>
        <p:txBody>
          <a:bodyPr vert="horz" lIns="90571" tIns="45286" rIns="90571" bIns="45286" rtlCol="0" anchor="b"/>
          <a:lstStyle>
            <a:lvl1pPr algn="l">
              <a:defRPr sz="1200">
                <a:latin typeface="Arial" pitchFamily="34" charset="0"/>
              </a:defRPr>
            </a:lvl1pPr>
          </a:lstStyle>
          <a:p>
            <a:pPr>
              <a:defRPr/>
            </a:pPr>
            <a:endParaRPr lang="lt-LT"/>
          </a:p>
        </p:txBody>
      </p:sp>
      <p:sp>
        <p:nvSpPr>
          <p:cNvPr id="5" name="Skaidrės numerio vietos rezervavimo ženklas 4"/>
          <p:cNvSpPr>
            <a:spLocks noGrp="1"/>
          </p:cNvSpPr>
          <p:nvPr>
            <p:ph type="sldNum" sz="quarter" idx="3"/>
          </p:nvPr>
        </p:nvSpPr>
        <p:spPr>
          <a:xfrm>
            <a:off x="3778250" y="9429750"/>
            <a:ext cx="2889250" cy="495300"/>
          </a:xfrm>
          <a:prstGeom prst="rect">
            <a:avLst/>
          </a:prstGeom>
        </p:spPr>
        <p:txBody>
          <a:bodyPr vert="horz" lIns="90571" tIns="45286" rIns="90571" bIns="45286" rtlCol="0" anchor="b"/>
          <a:lstStyle>
            <a:lvl1pPr algn="r">
              <a:defRPr sz="1200">
                <a:latin typeface="Arial" pitchFamily="34" charset="0"/>
              </a:defRPr>
            </a:lvl1pPr>
          </a:lstStyle>
          <a:p>
            <a:pPr>
              <a:defRPr/>
            </a:pPr>
            <a:fld id="{A945DCE7-68AA-406D-86D3-E0D6890C6147}" type="slidenum">
              <a:rPr lang="lt-LT"/>
              <a:pPr>
                <a:defRPr/>
              </a:pPr>
              <a:t>‹#›</a:t>
            </a:fld>
            <a:endParaRPr lang="lt-LT"/>
          </a:p>
        </p:txBody>
      </p:sp>
    </p:spTree>
    <p:extLst>
      <p:ext uri="{BB962C8B-B14F-4D97-AF65-F5344CB8AC3E}">
        <p14:creationId xmlns:p14="http://schemas.microsoft.com/office/powerpoint/2010/main" val="1969677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0571" tIns="45286" rIns="90571" bIns="45286" numCol="1" anchor="t" anchorCtr="0" compatLnSpc="1">
            <a:prstTxWarp prst="textNoShape">
              <a:avLst/>
            </a:prstTxWarp>
          </a:bodyPr>
          <a:lstStyle>
            <a:lvl1pPr>
              <a:defRPr sz="1200">
                <a:latin typeface="Arial" pitchFamily="34" charset="0"/>
              </a:defRPr>
            </a:lvl1pPr>
          </a:lstStyle>
          <a:p>
            <a:pPr>
              <a:defRPr/>
            </a:pPr>
            <a:endParaRPr lang="lt-LT"/>
          </a:p>
        </p:txBody>
      </p:sp>
      <p:sp>
        <p:nvSpPr>
          <p:cNvPr id="6147"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0571" tIns="45286" rIns="90571" bIns="45286" numCol="1" anchor="t" anchorCtr="0" compatLnSpc="1">
            <a:prstTxWarp prst="textNoShape">
              <a:avLst/>
            </a:prstTxWarp>
          </a:bodyPr>
          <a:lstStyle>
            <a:lvl1pPr algn="r">
              <a:defRPr sz="1200">
                <a:latin typeface="Arial" pitchFamily="34" charset="0"/>
              </a:defRPr>
            </a:lvl1pPr>
          </a:lstStyle>
          <a:p>
            <a:pPr>
              <a:defRPr/>
            </a:pPr>
            <a:endParaRPr lang="lt-LT"/>
          </a:p>
        </p:txBody>
      </p:sp>
      <p:sp>
        <p:nvSpPr>
          <p:cNvPr id="55300"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66750" y="4714875"/>
            <a:ext cx="5335588" cy="4467225"/>
          </a:xfrm>
          <a:prstGeom prst="rect">
            <a:avLst/>
          </a:prstGeom>
          <a:noFill/>
          <a:ln w="9525">
            <a:noFill/>
            <a:miter lim="800000"/>
            <a:headEnd/>
            <a:tailEnd/>
          </a:ln>
          <a:effectLst/>
        </p:spPr>
        <p:txBody>
          <a:bodyPr vert="horz" wrap="square" lIns="90571" tIns="45286" rIns="90571" bIns="45286" numCol="1" anchor="t" anchorCtr="0" compatLnSpc="1">
            <a:prstTxWarp prst="textNoShape">
              <a:avLst/>
            </a:prstTxWarp>
          </a:bodyPr>
          <a:lstStyle/>
          <a:p>
            <a:pPr lvl="0"/>
            <a:r>
              <a:rPr lang="lt-LT" noProof="0" smtClean="0"/>
              <a:t>Spustelėkite ruošinio teksto stiliams keisti</a:t>
            </a:r>
          </a:p>
          <a:p>
            <a:pPr lvl="1"/>
            <a:r>
              <a:rPr lang="lt-LT" noProof="0" smtClean="0"/>
              <a:t>Antras lygmuo</a:t>
            </a:r>
          </a:p>
          <a:p>
            <a:pPr lvl="2"/>
            <a:r>
              <a:rPr lang="lt-LT" noProof="0" smtClean="0"/>
              <a:t>Trečias lygmuo</a:t>
            </a:r>
          </a:p>
          <a:p>
            <a:pPr lvl="3"/>
            <a:r>
              <a:rPr lang="lt-LT" noProof="0" smtClean="0"/>
              <a:t>Ketvirtas lygmuo</a:t>
            </a:r>
          </a:p>
          <a:p>
            <a:pPr lvl="4"/>
            <a:r>
              <a:rPr lang="lt-LT" noProof="0" smtClean="0"/>
              <a:t>Penktas lygmuo</a:t>
            </a:r>
          </a:p>
        </p:txBody>
      </p:sp>
      <p:sp>
        <p:nvSpPr>
          <p:cNvPr id="6150" name="Rectangle 6"/>
          <p:cNvSpPr>
            <a:spLocks noGrp="1" noChangeArrowheads="1"/>
          </p:cNvSpPr>
          <p:nvPr>
            <p:ph type="ftr" sz="quarter" idx="4"/>
          </p:nvPr>
        </p:nvSpPr>
        <p:spPr bwMode="auto">
          <a:xfrm>
            <a:off x="0" y="9429750"/>
            <a:ext cx="2889250" cy="495300"/>
          </a:xfrm>
          <a:prstGeom prst="rect">
            <a:avLst/>
          </a:prstGeom>
          <a:noFill/>
          <a:ln w="9525">
            <a:noFill/>
            <a:miter lim="800000"/>
            <a:headEnd/>
            <a:tailEnd/>
          </a:ln>
          <a:effectLst/>
        </p:spPr>
        <p:txBody>
          <a:bodyPr vert="horz" wrap="square" lIns="90571" tIns="45286" rIns="90571" bIns="45286" numCol="1" anchor="b" anchorCtr="0" compatLnSpc="1">
            <a:prstTxWarp prst="textNoShape">
              <a:avLst/>
            </a:prstTxWarp>
          </a:bodyPr>
          <a:lstStyle>
            <a:lvl1pPr>
              <a:defRPr sz="1200">
                <a:latin typeface="Arial" pitchFamily="34" charset="0"/>
              </a:defRPr>
            </a:lvl1pPr>
          </a:lstStyle>
          <a:p>
            <a:pPr>
              <a:defRPr/>
            </a:pPr>
            <a:endParaRPr lang="lt-LT"/>
          </a:p>
        </p:txBody>
      </p:sp>
      <p:sp>
        <p:nvSpPr>
          <p:cNvPr id="6151" name="Rectangle 7"/>
          <p:cNvSpPr>
            <a:spLocks noGrp="1" noChangeArrowheads="1"/>
          </p:cNvSpPr>
          <p:nvPr>
            <p:ph type="sldNum" sz="quarter" idx="5"/>
          </p:nvPr>
        </p:nvSpPr>
        <p:spPr bwMode="auto">
          <a:xfrm>
            <a:off x="3778250" y="9429750"/>
            <a:ext cx="2889250" cy="495300"/>
          </a:xfrm>
          <a:prstGeom prst="rect">
            <a:avLst/>
          </a:prstGeom>
          <a:noFill/>
          <a:ln w="9525">
            <a:noFill/>
            <a:miter lim="800000"/>
            <a:headEnd/>
            <a:tailEnd/>
          </a:ln>
          <a:effectLst/>
        </p:spPr>
        <p:txBody>
          <a:bodyPr vert="horz" wrap="square" lIns="90571" tIns="45286" rIns="90571" bIns="45286" numCol="1" anchor="b" anchorCtr="0" compatLnSpc="1">
            <a:prstTxWarp prst="textNoShape">
              <a:avLst/>
            </a:prstTxWarp>
          </a:bodyPr>
          <a:lstStyle>
            <a:lvl1pPr algn="r">
              <a:defRPr sz="1200">
                <a:latin typeface="Arial" pitchFamily="34" charset="0"/>
              </a:defRPr>
            </a:lvl1pPr>
          </a:lstStyle>
          <a:p>
            <a:pPr>
              <a:defRPr/>
            </a:pPr>
            <a:fld id="{876AAFEA-D1E2-4823-B83E-D7C89E622F56}" type="slidenum">
              <a:rPr lang="lt-LT"/>
              <a:pPr>
                <a:defRPr/>
              </a:pPr>
              <a:t>‹#›</a:t>
            </a:fld>
            <a:endParaRPr lang="lt-LT"/>
          </a:p>
        </p:txBody>
      </p:sp>
    </p:spTree>
    <p:extLst>
      <p:ext uri="{BB962C8B-B14F-4D97-AF65-F5344CB8AC3E}">
        <p14:creationId xmlns:p14="http://schemas.microsoft.com/office/powerpoint/2010/main" val="12319898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kaidrės vaizdo vietos rezervavimo ženklas 1"/>
          <p:cNvSpPr>
            <a:spLocks noGrp="1" noRot="1" noChangeAspect="1" noTextEdit="1"/>
          </p:cNvSpPr>
          <p:nvPr>
            <p:ph type="sldImg"/>
          </p:nvPr>
        </p:nvSpPr>
        <p:spPr>
          <a:ln/>
        </p:spPr>
      </p:sp>
      <p:sp>
        <p:nvSpPr>
          <p:cNvPr id="56323" name="Pastabų vietos rezervavimo ženkl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altLang="lt-LT" smtClean="0">
              <a:latin typeface="Arial" charset="0"/>
            </a:endParaRPr>
          </a:p>
        </p:txBody>
      </p:sp>
      <p:sp>
        <p:nvSpPr>
          <p:cNvPr id="56324" name="Skaidrės numerio vietos rezervavimo ženklas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A83B21E-2048-4322-99C1-A099E8721CCA}" type="slidenum">
              <a:rPr lang="lt-LT" altLang="lt-LT" smtClean="0"/>
              <a:pPr eaLnBrk="1" hangingPunct="1"/>
              <a:t>1</a:t>
            </a:fld>
            <a:endParaRPr lang="lt-LT" altLang="lt-LT" smtClean="0"/>
          </a:p>
        </p:txBody>
      </p:sp>
    </p:spTree>
    <p:extLst>
      <p:ext uri="{BB962C8B-B14F-4D97-AF65-F5344CB8AC3E}">
        <p14:creationId xmlns:p14="http://schemas.microsoft.com/office/powerpoint/2010/main" val="14572462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a:ln/>
        </p:spPr>
      </p:sp>
      <p:sp>
        <p:nvSpPr>
          <p:cNvPr id="57347" name="Pastabų vietos rezervavimo ženkl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altLang="lt-LT" smtClean="0">
              <a:latin typeface="Arial" charset="0"/>
            </a:endParaRPr>
          </a:p>
        </p:txBody>
      </p:sp>
      <p:sp>
        <p:nvSpPr>
          <p:cNvPr id="57348" name="Skaidrės numerio vietos rezervavimo ženklas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0ABFB8-C517-48AC-B30B-64E9E921BAB4}" type="slidenum">
              <a:rPr lang="lt-LT" altLang="lt-LT" smtClean="0"/>
              <a:pPr eaLnBrk="1" hangingPunct="1"/>
              <a:t>10</a:t>
            </a:fld>
            <a:endParaRPr lang="lt-LT" altLang="lt-LT" smtClean="0"/>
          </a:p>
        </p:txBody>
      </p:sp>
    </p:spTree>
    <p:extLst>
      <p:ext uri="{BB962C8B-B14F-4D97-AF65-F5344CB8AC3E}">
        <p14:creationId xmlns:p14="http://schemas.microsoft.com/office/powerpoint/2010/main" val="2813788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a:ln/>
        </p:spPr>
      </p:sp>
      <p:sp>
        <p:nvSpPr>
          <p:cNvPr id="57347" name="Pastabų vietos rezervavimo ženkl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altLang="lt-LT" smtClean="0">
              <a:latin typeface="Arial" charset="0"/>
            </a:endParaRPr>
          </a:p>
        </p:txBody>
      </p:sp>
      <p:sp>
        <p:nvSpPr>
          <p:cNvPr id="57348" name="Skaidrės numerio vietos rezervavimo ženklas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0ABFB8-C517-48AC-B30B-64E9E921BAB4}" type="slidenum">
              <a:rPr lang="lt-LT" altLang="lt-LT" smtClean="0"/>
              <a:pPr eaLnBrk="1" hangingPunct="1"/>
              <a:t>11</a:t>
            </a:fld>
            <a:endParaRPr lang="lt-LT" altLang="lt-LT" smtClean="0"/>
          </a:p>
        </p:txBody>
      </p:sp>
    </p:spTree>
    <p:extLst>
      <p:ext uri="{BB962C8B-B14F-4D97-AF65-F5344CB8AC3E}">
        <p14:creationId xmlns:p14="http://schemas.microsoft.com/office/powerpoint/2010/main" val="2105840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a:ln/>
        </p:spPr>
      </p:sp>
      <p:sp>
        <p:nvSpPr>
          <p:cNvPr id="57347" name="Pastabų vietos rezervavimo ženkl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altLang="lt-LT" smtClean="0">
              <a:latin typeface="Arial" charset="0"/>
            </a:endParaRPr>
          </a:p>
        </p:txBody>
      </p:sp>
      <p:sp>
        <p:nvSpPr>
          <p:cNvPr id="57348" name="Skaidrės numerio vietos rezervavimo ženklas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0ABFB8-C517-48AC-B30B-64E9E921BAB4}" type="slidenum">
              <a:rPr lang="lt-LT" altLang="lt-LT" smtClean="0"/>
              <a:pPr eaLnBrk="1" hangingPunct="1"/>
              <a:t>12</a:t>
            </a:fld>
            <a:endParaRPr lang="lt-LT" altLang="lt-LT" smtClean="0"/>
          </a:p>
        </p:txBody>
      </p:sp>
    </p:spTree>
    <p:extLst>
      <p:ext uri="{BB962C8B-B14F-4D97-AF65-F5344CB8AC3E}">
        <p14:creationId xmlns:p14="http://schemas.microsoft.com/office/powerpoint/2010/main" val="4076931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a:ln/>
        </p:spPr>
      </p:sp>
      <p:sp>
        <p:nvSpPr>
          <p:cNvPr id="57347" name="Pastabų vietos rezervavimo ženkl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altLang="lt-LT" smtClean="0">
              <a:latin typeface="Arial" charset="0"/>
            </a:endParaRPr>
          </a:p>
        </p:txBody>
      </p:sp>
      <p:sp>
        <p:nvSpPr>
          <p:cNvPr id="57348" name="Skaidrės numerio vietos rezervavimo ženklas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0ABFB8-C517-48AC-B30B-64E9E921BAB4}" type="slidenum">
              <a:rPr lang="lt-LT" altLang="lt-LT" smtClean="0"/>
              <a:pPr eaLnBrk="1" hangingPunct="1"/>
              <a:t>2</a:t>
            </a:fld>
            <a:endParaRPr lang="lt-LT" altLang="lt-LT" smtClean="0"/>
          </a:p>
        </p:txBody>
      </p:sp>
    </p:spTree>
    <p:extLst>
      <p:ext uri="{BB962C8B-B14F-4D97-AF65-F5344CB8AC3E}">
        <p14:creationId xmlns:p14="http://schemas.microsoft.com/office/powerpoint/2010/main" val="2316992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a:ln/>
        </p:spPr>
      </p:sp>
      <p:sp>
        <p:nvSpPr>
          <p:cNvPr id="57347" name="Pastabų vietos rezervavimo ženkl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altLang="lt-LT" smtClean="0">
              <a:latin typeface="Arial" charset="0"/>
            </a:endParaRPr>
          </a:p>
        </p:txBody>
      </p:sp>
      <p:sp>
        <p:nvSpPr>
          <p:cNvPr id="57348" name="Skaidrės numerio vietos rezervavimo ženklas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0ABFB8-C517-48AC-B30B-64E9E921BAB4}" type="slidenum">
              <a:rPr lang="lt-LT" altLang="lt-LT" smtClean="0"/>
              <a:pPr eaLnBrk="1" hangingPunct="1"/>
              <a:t>3</a:t>
            </a:fld>
            <a:endParaRPr lang="lt-LT" altLang="lt-LT" smtClean="0"/>
          </a:p>
        </p:txBody>
      </p:sp>
    </p:spTree>
    <p:extLst>
      <p:ext uri="{BB962C8B-B14F-4D97-AF65-F5344CB8AC3E}">
        <p14:creationId xmlns:p14="http://schemas.microsoft.com/office/powerpoint/2010/main" val="1185640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a:ln/>
        </p:spPr>
      </p:sp>
      <p:sp>
        <p:nvSpPr>
          <p:cNvPr id="57347" name="Pastabų vietos rezervavimo ženkl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altLang="lt-LT" smtClean="0">
              <a:latin typeface="Arial" charset="0"/>
            </a:endParaRPr>
          </a:p>
        </p:txBody>
      </p:sp>
      <p:sp>
        <p:nvSpPr>
          <p:cNvPr id="57348" name="Skaidrės numerio vietos rezervavimo ženklas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0ABFB8-C517-48AC-B30B-64E9E921BAB4}" type="slidenum">
              <a:rPr lang="lt-LT" altLang="lt-LT" smtClean="0"/>
              <a:pPr eaLnBrk="1" hangingPunct="1"/>
              <a:t>4</a:t>
            </a:fld>
            <a:endParaRPr lang="lt-LT" altLang="lt-LT" smtClean="0"/>
          </a:p>
        </p:txBody>
      </p:sp>
    </p:spTree>
    <p:extLst>
      <p:ext uri="{BB962C8B-B14F-4D97-AF65-F5344CB8AC3E}">
        <p14:creationId xmlns:p14="http://schemas.microsoft.com/office/powerpoint/2010/main" val="1290754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a:ln/>
        </p:spPr>
      </p:sp>
      <p:sp>
        <p:nvSpPr>
          <p:cNvPr id="57347" name="Pastabų vietos rezervavimo ženkl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altLang="lt-LT" smtClean="0">
              <a:latin typeface="Arial" charset="0"/>
            </a:endParaRPr>
          </a:p>
        </p:txBody>
      </p:sp>
      <p:sp>
        <p:nvSpPr>
          <p:cNvPr id="57348" name="Skaidrės numerio vietos rezervavimo ženklas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0ABFB8-C517-48AC-B30B-64E9E921BAB4}" type="slidenum">
              <a:rPr lang="lt-LT" altLang="lt-LT" smtClean="0"/>
              <a:pPr eaLnBrk="1" hangingPunct="1"/>
              <a:t>5</a:t>
            </a:fld>
            <a:endParaRPr lang="lt-LT" altLang="lt-LT" smtClean="0"/>
          </a:p>
        </p:txBody>
      </p:sp>
    </p:spTree>
    <p:extLst>
      <p:ext uri="{BB962C8B-B14F-4D97-AF65-F5344CB8AC3E}">
        <p14:creationId xmlns:p14="http://schemas.microsoft.com/office/powerpoint/2010/main" val="2706047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a:ln/>
        </p:spPr>
      </p:sp>
      <p:sp>
        <p:nvSpPr>
          <p:cNvPr id="57347" name="Pastabų vietos rezervavimo ženkl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altLang="lt-LT" smtClean="0">
              <a:latin typeface="Arial" charset="0"/>
            </a:endParaRPr>
          </a:p>
        </p:txBody>
      </p:sp>
      <p:sp>
        <p:nvSpPr>
          <p:cNvPr id="57348" name="Skaidrės numerio vietos rezervavimo ženklas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0ABFB8-C517-48AC-B30B-64E9E921BAB4}" type="slidenum">
              <a:rPr lang="lt-LT" altLang="lt-LT" smtClean="0"/>
              <a:pPr eaLnBrk="1" hangingPunct="1"/>
              <a:t>6</a:t>
            </a:fld>
            <a:endParaRPr lang="lt-LT" altLang="lt-LT" smtClean="0"/>
          </a:p>
        </p:txBody>
      </p:sp>
    </p:spTree>
    <p:extLst>
      <p:ext uri="{BB962C8B-B14F-4D97-AF65-F5344CB8AC3E}">
        <p14:creationId xmlns:p14="http://schemas.microsoft.com/office/powerpoint/2010/main" val="1545112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a:ln/>
        </p:spPr>
      </p:sp>
      <p:sp>
        <p:nvSpPr>
          <p:cNvPr id="57347" name="Pastabų vietos rezervavimo ženkl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altLang="lt-LT" smtClean="0">
              <a:latin typeface="Arial" charset="0"/>
            </a:endParaRPr>
          </a:p>
        </p:txBody>
      </p:sp>
      <p:sp>
        <p:nvSpPr>
          <p:cNvPr id="57348" name="Skaidrės numerio vietos rezervavimo ženklas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0ABFB8-C517-48AC-B30B-64E9E921BAB4}" type="slidenum">
              <a:rPr lang="lt-LT" altLang="lt-LT" smtClean="0"/>
              <a:pPr eaLnBrk="1" hangingPunct="1"/>
              <a:t>7</a:t>
            </a:fld>
            <a:endParaRPr lang="lt-LT" altLang="lt-LT" smtClean="0"/>
          </a:p>
        </p:txBody>
      </p:sp>
    </p:spTree>
    <p:extLst>
      <p:ext uri="{BB962C8B-B14F-4D97-AF65-F5344CB8AC3E}">
        <p14:creationId xmlns:p14="http://schemas.microsoft.com/office/powerpoint/2010/main" val="3525125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a:ln/>
        </p:spPr>
      </p:sp>
      <p:sp>
        <p:nvSpPr>
          <p:cNvPr id="57347" name="Pastabų vietos rezervavimo ženkl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altLang="lt-LT" smtClean="0">
              <a:latin typeface="Arial" charset="0"/>
            </a:endParaRPr>
          </a:p>
        </p:txBody>
      </p:sp>
      <p:sp>
        <p:nvSpPr>
          <p:cNvPr id="57348" name="Skaidrės numerio vietos rezervavimo ženklas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0ABFB8-C517-48AC-B30B-64E9E921BAB4}" type="slidenum">
              <a:rPr lang="lt-LT" altLang="lt-LT" smtClean="0"/>
              <a:pPr eaLnBrk="1" hangingPunct="1"/>
              <a:t>8</a:t>
            </a:fld>
            <a:endParaRPr lang="lt-LT" altLang="lt-LT" smtClean="0"/>
          </a:p>
        </p:txBody>
      </p:sp>
    </p:spTree>
    <p:extLst>
      <p:ext uri="{BB962C8B-B14F-4D97-AF65-F5344CB8AC3E}">
        <p14:creationId xmlns:p14="http://schemas.microsoft.com/office/powerpoint/2010/main" val="2359230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a:ln/>
        </p:spPr>
      </p:sp>
      <p:sp>
        <p:nvSpPr>
          <p:cNvPr id="57347" name="Pastabų vietos rezervavimo ženkl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altLang="lt-LT" smtClean="0">
              <a:latin typeface="Arial" charset="0"/>
            </a:endParaRPr>
          </a:p>
        </p:txBody>
      </p:sp>
      <p:sp>
        <p:nvSpPr>
          <p:cNvPr id="57348" name="Skaidrės numerio vietos rezervavimo ženklas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0ABFB8-C517-48AC-B30B-64E9E921BAB4}" type="slidenum">
              <a:rPr lang="lt-LT" altLang="lt-LT" smtClean="0"/>
              <a:pPr eaLnBrk="1" hangingPunct="1"/>
              <a:t>9</a:t>
            </a:fld>
            <a:endParaRPr lang="lt-LT" altLang="lt-LT" smtClean="0"/>
          </a:p>
        </p:txBody>
      </p:sp>
    </p:spTree>
    <p:extLst>
      <p:ext uri="{BB962C8B-B14F-4D97-AF65-F5344CB8AC3E}">
        <p14:creationId xmlns:p14="http://schemas.microsoft.com/office/powerpoint/2010/main" val="3033395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Spustelėkite, jei norite keisite ruoš. pav. stilių</a:t>
            </a:r>
            <a:endParaRPr lang="lt-LT"/>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lt-LT" smtClean="0"/>
              <a:t>Spustelėkite ruošinio paantraštės stiliui keisti</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lt-LT"/>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AD94FF2C-D931-40AE-B60A-A1DDF53D9396}" type="slidenum">
              <a:rPr lang="lt-LT"/>
              <a:pPr>
                <a:defRPr/>
              </a:pPr>
              <a:t>‹#›</a:t>
            </a:fld>
            <a:endParaRPr lang="lt-LT"/>
          </a:p>
        </p:txBody>
      </p:sp>
    </p:spTree>
    <p:extLst>
      <p:ext uri="{BB962C8B-B14F-4D97-AF65-F5344CB8AC3E}">
        <p14:creationId xmlns:p14="http://schemas.microsoft.com/office/powerpoint/2010/main" val="4231443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lt-LT"/>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9A041A6C-6C73-4E93-BB6E-BC16A24E48E1}" type="slidenum">
              <a:rPr lang="lt-LT"/>
              <a:pPr>
                <a:defRPr/>
              </a:pPr>
              <a:t>‹#›</a:t>
            </a:fld>
            <a:endParaRPr lang="lt-LT"/>
          </a:p>
        </p:txBody>
      </p:sp>
    </p:spTree>
    <p:extLst>
      <p:ext uri="{BB962C8B-B14F-4D97-AF65-F5344CB8AC3E}">
        <p14:creationId xmlns:p14="http://schemas.microsoft.com/office/powerpoint/2010/main" val="1358299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lt-LT"/>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C024013C-4E70-4BAC-8D2A-E3C9AC3C24CD}" type="slidenum">
              <a:rPr lang="lt-LT"/>
              <a:pPr>
                <a:defRPr/>
              </a:pPr>
              <a:t>‹#›</a:t>
            </a:fld>
            <a:endParaRPr lang="lt-LT"/>
          </a:p>
        </p:txBody>
      </p:sp>
    </p:spTree>
    <p:extLst>
      <p:ext uri="{BB962C8B-B14F-4D97-AF65-F5344CB8AC3E}">
        <p14:creationId xmlns:p14="http://schemas.microsoft.com/office/powerpoint/2010/main" val="1433312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idx="1"/>
          </p:nvPr>
        </p:nvSpPr>
        <p:spPr/>
        <p:txBody>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lt-LT"/>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A6527B10-B8AB-494A-9D59-1C2367A38F21}" type="slidenum">
              <a:rPr lang="lt-LT"/>
              <a:pPr>
                <a:defRPr/>
              </a:pPr>
              <a:t>‹#›</a:t>
            </a:fld>
            <a:endParaRPr lang="lt-LT"/>
          </a:p>
        </p:txBody>
      </p:sp>
    </p:spTree>
    <p:extLst>
      <p:ext uri="{BB962C8B-B14F-4D97-AF65-F5344CB8AC3E}">
        <p14:creationId xmlns:p14="http://schemas.microsoft.com/office/powerpoint/2010/main" val="1873821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t-LT" smtClean="0"/>
              <a:t>Spustelėkite ruošinio teksto stiliams keisti</a:t>
            </a:r>
          </a:p>
        </p:txBody>
      </p:sp>
      <p:sp>
        <p:nvSpPr>
          <p:cNvPr id="4" name="Rectangle 4"/>
          <p:cNvSpPr>
            <a:spLocks noGrp="1" noChangeArrowheads="1"/>
          </p:cNvSpPr>
          <p:nvPr>
            <p:ph type="dt" sz="half" idx="10"/>
          </p:nvPr>
        </p:nvSpPr>
        <p:spPr>
          <a:ln/>
        </p:spPr>
        <p:txBody>
          <a:bodyPr/>
          <a:lstStyle>
            <a:lvl1pPr>
              <a:defRPr/>
            </a:lvl1pPr>
          </a:lstStyle>
          <a:p>
            <a:pPr>
              <a:defRPr/>
            </a:pPr>
            <a:endParaRPr lang="lt-LT"/>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140EBA11-D003-48CF-AD0B-1AB22A99454A}" type="slidenum">
              <a:rPr lang="lt-LT"/>
              <a:pPr>
                <a:defRPr/>
              </a:pPr>
              <a:t>‹#›</a:t>
            </a:fld>
            <a:endParaRPr lang="lt-LT"/>
          </a:p>
        </p:txBody>
      </p:sp>
    </p:spTree>
    <p:extLst>
      <p:ext uri="{BB962C8B-B14F-4D97-AF65-F5344CB8AC3E}">
        <p14:creationId xmlns:p14="http://schemas.microsoft.com/office/powerpoint/2010/main" val="106083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Rectangle 4"/>
          <p:cNvSpPr>
            <a:spLocks noGrp="1" noChangeArrowheads="1"/>
          </p:cNvSpPr>
          <p:nvPr>
            <p:ph type="dt" sz="half" idx="10"/>
          </p:nvPr>
        </p:nvSpPr>
        <p:spPr>
          <a:ln/>
        </p:spPr>
        <p:txBody>
          <a:bodyPr/>
          <a:lstStyle>
            <a:lvl1pPr>
              <a:defRPr/>
            </a:lvl1pPr>
          </a:lstStyle>
          <a:p>
            <a:pPr>
              <a:defRPr/>
            </a:pPr>
            <a:endParaRPr lang="lt-LT"/>
          </a:p>
        </p:txBody>
      </p:sp>
      <p:sp>
        <p:nvSpPr>
          <p:cNvPr id="6" name="Rectangle 5"/>
          <p:cNvSpPr>
            <a:spLocks noGrp="1" noChangeArrowheads="1"/>
          </p:cNvSpPr>
          <p:nvPr>
            <p:ph type="ftr" sz="quarter" idx="11"/>
          </p:nvPr>
        </p:nvSpPr>
        <p:spPr>
          <a:ln/>
        </p:spPr>
        <p:txBody>
          <a:bodyPr/>
          <a:lstStyle>
            <a:lvl1pPr>
              <a:defRPr/>
            </a:lvl1pPr>
          </a:lstStyle>
          <a:p>
            <a:pPr>
              <a:defRPr/>
            </a:pPr>
            <a:endParaRPr lang="lt-LT"/>
          </a:p>
        </p:txBody>
      </p:sp>
      <p:sp>
        <p:nvSpPr>
          <p:cNvPr id="7" name="Rectangle 6"/>
          <p:cNvSpPr>
            <a:spLocks noGrp="1" noChangeArrowheads="1"/>
          </p:cNvSpPr>
          <p:nvPr>
            <p:ph type="sldNum" sz="quarter" idx="12"/>
          </p:nvPr>
        </p:nvSpPr>
        <p:spPr>
          <a:ln/>
        </p:spPr>
        <p:txBody>
          <a:bodyPr/>
          <a:lstStyle>
            <a:lvl1pPr>
              <a:defRPr/>
            </a:lvl1pPr>
          </a:lstStyle>
          <a:p>
            <a:pPr>
              <a:defRPr/>
            </a:pPr>
            <a:fld id="{E87F2897-4456-4865-AEFE-33DA98F408CF}" type="slidenum">
              <a:rPr lang="lt-LT"/>
              <a:pPr>
                <a:defRPr/>
              </a:pPr>
              <a:t>‹#›</a:t>
            </a:fld>
            <a:endParaRPr lang="lt-LT"/>
          </a:p>
        </p:txBody>
      </p:sp>
    </p:spTree>
    <p:extLst>
      <p:ext uri="{BB962C8B-B14F-4D97-AF65-F5344CB8AC3E}">
        <p14:creationId xmlns:p14="http://schemas.microsoft.com/office/powerpoint/2010/main" val="3568157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Rectangle 4"/>
          <p:cNvSpPr>
            <a:spLocks noGrp="1" noChangeArrowheads="1"/>
          </p:cNvSpPr>
          <p:nvPr>
            <p:ph type="dt" sz="half" idx="10"/>
          </p:nvPr>
        </p:nvSpPr>
        <p:spPr>
          <a:ln/>
        </p:spPr>
        <p:txBody>
          <a:bodyPr/>
          <a:lstStyle>
            <a:lvl1pPr>
              <a:defRPr/>
            </a:lvl1pPr>
          </a:lstStyle>
          <a:p>
            <a:pPr>
              <a:defRPr/>
            </a:pPr>
            <a:endParaRPr lang="lt-LT"/>
          </a:p>
        </p:txBody>
      </p:sp>
      <p:sp>
        <p:nvSpPr>
          <p:cNvPr id="8" name="Rectangle 5"/>
          <p:cNvSpPr>
            <a:spLocks noGrp="1" noChangeArrowheads="1"/>
          </p:cNvSpPr>
          <p:nvPr>
            <p:ph type="ftr" sz="quarter" idx="11"/>
          </p:nvPr>
        </p:nvSpPr>
        <p:spPr>
          <a:ln/>
        </p:spPr>
        <p:txBody>
          <a:bodyPr/>
          <a:lstStyle>
            <a:lvl1pPr>
              <a:defRPr/>
            </a:lvl1pPr>
          </a:lstStyle>
          <a:p>
            <a:pPr>
              <a:defRPr/>
            </a:pPr>
            <a:endParaRPr lang="lt-LT"/>
          </a:p>
        </p:txBody>
      </p:sp>
      <p:sp>
        <p:nvSpPr>
          <p:cNvPr id="9" name="Rectangle 6"/>
          <p:cNvSpPr>
            <a:spLocks noGrp="1" noChangeArrowheads="1"/>
          </p:cNvSpPr>
          <p:nvPr>
            <p:ph type="sldNum" sz="quarter" idx="12"/>
          </p:nvPr>
        </p:nvSpPr>
        <p:spPr>
          <a:ln/>
        </p:spPr>
        <p:txBody>
          <a:bodyPr/>
          <a:lstStyle>
            <a:lvl1pPr>
              <a:defRPr/>
            </a:lvl1pPr>
          </a:lstStyle>
          <a:p>
            <a:pPr>
              <a:defRPr/>
            </a:pPr>
            <a:fld id="{41C8064A-DB52-479E-B01F-B137C055B2B9}" type="slidenum">
              <a:rPr lang="lt-LT"/>
              <a:pPr>
                <a:defRPr/>
              </a:pPr>
              <a:t>‹#›</a:t>
            </a:fld>
            <a:endParaRPr lang="lt-LT"/>
          </a:p>
        </p:txBody>
      </p:sp>
    </p:spTree>
    <p:extLst>
      <p:ext uri="{BB962C8B-B14F-4D97-AF65-F5344CB8AC3E}">
        <p14:creationId xmlns:p14="http://schemas.microsoft.com/office/powerpoint/2010/main" val="641647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Rectangle 4"/>
          <p:cNvSpPr>
            <a:spLocks noGrp="1" noChangeArrowheads="1"/>
          </p:cNvSpPr>
          <p:nvPr>
            <p:ph type="dt" sz="half" idx="10"/>
          </p:nvPr>
        </p:nvSpPr>
        <p:spPr>
          <a:ln/>
        </p:spPr>
        <p:txBody>
          <a:bodyPr/>
          <a:lstStyle>
            <a:lvl1pPr>
              <a:defRPr/>
            </a:lvl1pPr>
          </a:lstStyle>
          <a:p>
            <a:pPr>
              <a:defRPr/>
            </a:pPr>
            <a:endParaRPr lang="lt-LT"/>
          </a:p>
        </p:txBody>
      </p:sp>
      <p:sp>
        <p:nvSpPr>
          <p:cNvPr id="4" name="Rectangle 5"/>
          <p:cNvSpPr>
            <a:spLocks noGrp="1" noChangeArrowheads="1"/>
          </p:cNvSpPr>
          <p:nvPr>
            <p:ph type="ftr" sz="quarter" idx="11"/>
          </p:nvPr>
        </p:nvSpPr>
        <p:spPr>
          <a:ln/>
        </p:spPr>
        <p:txBody>
          <a:bodyPr/>
          <a:lstStyle>
            <a:lvl1pPr>
              <a:defRPr/>
            </a:lvl1pPr>
          </a:lstStyle>
          <a:p>
            <a:pPr>
              <a:defRPr/>
            </a:pPr>
            <a:endParaRPr lang="lt-LT"/>
          </a:p>
        </p:txBody>
      </p:sp>
      <p:sp>
        <p:nvSpPr>
          <p:cNvPr id="5" name="Rectangle 6"/>
          <p:cNvSpPr>
            <a:spLocks noGrp="1" noChangeArrowheads="1"/>
          </p:cNvSpPr>
          <p:nvPr>
            <p:ph type="sldNum" sz="quarter" idx="12"/>
          </p:nvPr>
        </p:nvSpPr>
        <p:spPr>
          <a:ln/>
        </p:spPr>
        <p:txBody>
          <a:bodyPr/>
          <a:lstStyle>
            <a:lvl1pPr>
              <a:defRPr/>
            </a:lvl1pPr>
          </a:lstStyle>
          <a:p>
            <a:pPr>
              <a:defRPr/>
            </a:pPr>
            <a:fld id="{80EEE116-99E2-48E3-A8D6-B670E9B3A274}" type="slidenum">
              <a:rPr lang="lt-LT"/>
              <a:pPr>
                <a:defRPr/>
              </a:pPr>
              <a:t>‹#›</a:t>
            </a:fld>
            <a:endParaRPr lang="lt-LT"/>
          </a:p>
        </p:txBody>
      </p:sp>
    </p:spTree>
    <p:extLst>
      <p:ext uri="{BB962C8B-B14F-4D97-AF65-F5344CB8AC3E}">
        <p14:creationId xmlns:p14="http://schemas.microsoft.com/office/powerpoint/2010/main" val="898537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lt-LT"/>
          </a:p>
        </p:txBody>
      </p:sp>
      <p:sp>
        <p:nvSpPr>
          <p:cNvPr id="3" name="Rectangle 5"/>
          <p:cNvSpPr>
            <a:spLocks noGrp="1" noChangeArrowheads="1"/>
          </p:cNvSpPr>
          <p:nvPr>
            <p:ph type="ftr" sz="quarter" idx="11"/>
          </p:nvPr>
        </p:nvSpPr>
        <p:spPr>
          <a:ln/>
        </p:spPr>
        <p:txBody>
          <a:bodyPr/>
          <a:lstStyle>
            <a:lvl1pPr>
              <a:defRPr/>
            </a:lvl1pPr>
          </a:lstStyle>
          <a:p>
            <a:pPr>
              <a:defRPr/>
            </a:pPr>
            <a:endParaRPr lang="lt-LT"/>
          </a:p>
        </p:txBody>
      </p:sp>
      <p:sp>
        <p:nvSpPr>
          <p:cNvPr id="4" name="Rectangle 6"/>
          <p:cNvSpPr>
            <a:spLocks noGrp="1" noChangeArrowheads="1"/>
          </p:cNvSpPr>
          <p:nvPr>
            <p:ph type="sldNum" sz="quarter" idx="12"/>
          </p:nvPr>
        </p:nvSpPr>
        <p:spPr>
          <a:ln/>
        </p:spPr>
        <p:txBody>
          <a:bodyPr/>
          <a:lstStyle>
            <a:lvl1pPr>
              <a:defRPr/>
            </a:lvl1pPr>
          </a:lstStyle>
          <a:p>
            <a:pPr>
              <a:defRPr/>
            </a:pPr>
            <a:fld id="{C0ECF602-59C4-4F0E-9A2D-F08B7174F628}" type="slidenum">
              <a:rPr lang="lt-LT"/>
              <a:pPr>
                <a:defRPr/>
              </a:pPr>
              <a:t>‹#›</a:t>
            </a:fld>
            <a:endParaRPr lang="lt-LT"/>
          </a:p>
        </p:txBody>
      </p:sp>
    </p:spTree>
    <p:extLst>
      <p:ext uri="{BB962C8B-B14F-4D97-AF65-F5344CB8AC3E}">
        <p14:creationId xmlns:p14="http://schemas.microsoft.com/office/powerpoint/2010/main" val="3801250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Spustelėkite, jei norite keisite ruoš. pav.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Rectangle 4"/>
          <p:cNvSpPr>
            <a:spLocks noGrp="1" noChangeArrowheads="1"/>
          </p:cNvSpPr>
          <p:nvPr>
            <p:ph type="dt" sz="half" idx="10"/>
          </p:nvPr>
        </p:nvSpPr>
        <p:spPr>
          <a:ln/>
        </p:spPr>
        <p:txBody>
          <a:bodyPr/>
          <a:lstStyle>
            <a:lvl1pPr>
              <a:defRPr/>
            </a:lvl1pPr>
          </a:lstStyle>
          <a:p>
            <a:pPr>
              <a:defRPr/>
            </a:pPr>
            <a:endParaRPr lang="lt-LT"/>
          </a:p>
        </p:txBody>
      </p:sp>
      <p:sp>
        <p:nvSpPr>
          <p:cNvPr id="6" name="Rectangle 5"/>
          <p:cNvSpPr>
            <a:spLocks noGrp="1" noChangeArrowheads="1"/>
          </p:cNvSpPr>
          <p:nvPr>
            <p:ph type="ftr" sz="quarter" idx="11"/>
          </p:nvPr>
        </p:nvSpPr>
        <p:spPr>
          <a:ln/>
        </p:spPr>
        <p:txBody>
          <a:bodyPr/>
          <a:lstStyle>
            <a:lvl1pPr>
              <a:defRPr/>
            </a:lvl1pPr>
          </a:lstStyle>
          <a:p>
            <a:pPr>
              <a:defRPr/>
            </a:pPr>
            <a:endParaRPr lang="lt-LT"/>
          </a:p>
        </p:txBody>
      </p:sp>
      <p:sp>
        <p:nvSpPr>
          <p:cNvPr id="7" name="Rectangle 6"/>
          <p:cNvSpPr>
            <a:spLocks noGrp="1" noChangeArrowheads="1"/>
          </p:cNvSpPr>
          <p:nvPr>
            <p:ph type="sldNum" sz="quarter" idx="12"/>
          </p:nvPr>
        </p:nvSpPr>
        <p:spPr>
          <a:ln/>
        </p:spPr>
        <p:txBody>
          <a:bodyPr/>
          <a:lstStyle>
            <a:lvl1pPr>
              <a:defRPr/>
            </a:lvl1pPr>
          </a:lstStyle>
          <a:p>
            <a:pPr>
              <a:defRPr/>
            </a:pPr>
            <a:fld id="{BBA40DD2-421C-457F-A347-967016483715}" type="slidenum">
              <a:rPr lang="lt-LT"/>
              <a:pPr>
                <a:defRPr/>
              </a:pPr>
              <a:t>‹#›</a:t>
            </a:fld>
            <a:endParaRPr lang="lt-LT"/>
          </a:p>
        </p:txBody>
      </p:sp>
    </p:spTree>
    <p:extLst>
      <p:ext uri="{BB962C8B-B14F-4D97-AF65-F5344CB8AC3E}">
        <p14:creationId xmlns:p14="http://schemas.microsoft.com/office/powerpoint/2010/main" val="2320123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Spustelėkite, jei norite keisite ruoš. pav.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t-LT" noProof="0" smtClean="0"/>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Rectangle 4"/>
          <p:cNvSpPr>
            <a:spLocks noGrp="1" noChangeArrowheads="1"/>
          </p:cNvSpPr>
          <p:nvPr>
            <p:ph type="dt" sz="half" idx="10"/>
          </p:nvPr>
        </p:nvSpPr>
        <p:spPr>
          <a:ln/>
        </p:spPr>
        <p:txBody>
          <a:bodyPr/>
          <a:lstStyle>
            <a:lvl1pPr>
              <a:defRPr/>
            </a:lvl1pPr>
          </a:lstStyle>
          <a:p>
            <a:pPr>
              <a:defRPr/>
            </a:pPr>
            <a:endParaRPr lang="lt-LT"/>
          </a:p>
        </p:txBody>
      </p:sp>
      <p:sp>
        <p:nvSpPr>
          <p:cNvPr id="6" name="Rectangle 5"/>
          <p:cNvSpPr>
            <a:spLocks noGrp="1" noChangeArrowheads="1"/>
          </p:cNvSpPr>
          <p:nvPr>
            <p:ph type="ftr" sz="quarter" idx="11"/>
          </p:nvPr>
        </p:nvSpPr>
        <p:spPr>
          <a:ln/>
        </p:spPr>
        <p:txBody>
          <a:bodyPr/>
          <a:lstStyle>
            <a:lvl1pPr>
              <a:defRPr/>
            </a:lvl1pPr>
          </a:lstStyle>
          <a:p>
            <a:pPr>
              <a:defRPr/>
            </a:pPr>
            <a:endParaRPr lang="lt-LT"/>
          </a:p>
        </p:txBody>
      </p:sp>
      <p:sp>
        <p:nvSpPr>
          <p:cNvPr id="7" name="Rectangle 6"/>
          <p:cNvSpPr>
            <a:spLocks noGrp="1" noChangeArrowheads="1"/>
          </p:cNvSpPr>
          <p:nvPr>
            <p:ph type="sldNum" sz="quarter" idx="12"/>
          </p:nvPr>
        </p:nvSpPr>
        <p:spPr>
          <a:ln/>
        </p:spPr>
        <p:txBody>
          <a:bodyPr/>
          <a:lstStyle>
            <a:lvl1pPr>
              <a:defRPr/>
            </a:lvl1pPr>
          </a:lstStyle>
          <a:p>
            <a:pPr>
              <a:defRPr/>
            </a:pPr>
            <a:fld id="{E2E757A2-80D5-43E3-8AB3-3640F975C897}" type="slidenum">
              <a:rPr lang="lt-LT"/>
              <a:pPr>
                <a:defRPr/>
              </a:pPr>
              <a:t>‹#›</a:t>
            </a:fld>
            <a:endParaRPr lang="lt-LT"/>
          </a:p>
        </p:txBody>
      </p:sp>
    </p:spTree>
    <p:extLst>
      <p:ext uri="{BB962C8B-B14F-4D97-AF65-F5344CB8AC3E}">
        <p14:creationId xmlns:p14="http://schemas.microsoft.com/office/powerpoint/2010/main" val="3198307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lt-LT" altLang="lt-LT" smtClean="0"/>
              <a:t>Spustelėkite, jei norite keisite ruoš. pav. stilių</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lt-LT" altLang="lt-LT" smtClean="0"/>
              <a:t>Spustelėkite ruošinio teksto stiliams keisti</a:t>
            </a:r>
          </a:p>
          <a:p>
            <a:pPr lvl="1"/>
            <a:r>
              <a:rPr lang="lt-LT" altLang="lt-LT" smtClean="0"/>
              <a:t>Antras lygmuo</a:t>
            </a:r>
          </a:p>
          <a:p>
            <a:pPr lvl="2"/>
            <a:r>
              <a:rPr lang="lt-LT" altLang="lt-LT" smtClean="0"/>
              <a:t>Trečias lygmuo</a:t>
            </a:r>
          </a:p>
          <a:p>
            <a:pPr lvl="3"/>
            <a:r>
              <a:rPr lang="lt-LT" altLang="lt-LT" smtClean="0"/>
              <a:t>Ketvirtas lygmuo</a:t>
            </a:r>
          </a:p>
          <a:p>
            <a:pPr lvl="4"/>
            <a:r>
              <a:rPr lang="lt-LT" altLang="lt-LT" smtClean="0"/>
              <a:t>Penktas lygmuo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lt-L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lt-L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E3BA04C5-558C-4F3A-A223-9701B7A48BBD}" type="slidenum">
              <a:rPr lang="lt-LT"/>
              <a:pPr>
                <a:defRPr/>
              </a:pPr>
              <a:t>‹#›</a:t>
            </a:fld>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idx="4294967295"/>
          </p:nvPr>
        </p:nvSpPr>
        <p:spPr>
          <a:xfrm>
            <a:off x="2916238" y="2276475"/>
            <a:ext cx="6083300" cy="1582738"/>
          </a:xfrm>
        </p:spPr>
        <p:txBody>
          <a:bodyPr/>
          <a:lstStyle/>
          <a:p>
            <a:pPr algn="l" eaLnBrk="1" hangingPunct="1">
              <a:defRPr/>
            </a:pPr>
            <a:r>
              <a:rPr lang="lt-LT" sz="2400" b="1" cap="all" dirty="0" smtClean="0">
                <a:solidFill>
                  <a:schemeClr val="tx1"/>
                </a:solidFill>
                <a:latin typeface="Times New Roman" pitchFamily="18" charset="0"/>
                <a:cs typeface="Times New Roman" pitchFamily="18" charset="0"/>
              </a:rPr>
              <a:t>Europos elektroninių ryšių sektoriaus reglamentavimo peržiūra. Europos </a:t>
            </a:r>
            <a:r>
              <a:rPr lang="lt-LT" sz="2400" b="1" cap="all" dirty="0">
                <a:solidFill>
                  <a:schemeClr val="tx1"/>
                </a:solidFill>
                <a:latin typeface="Times New Roman" pitchFamily="18" charset="0"/>
                <a:cs typeface="Times New Roman" pitchFamily="18" charset="0"/>
              </a:rPr>
              <a:t>Komisijos</a:t>
            </a:r>
            <a:r>
              <a:rPr lang="lt-LT" sz="2400" b="1" cap="all" dirty="0" smtClean="0">
                <a:solidFill>
                  <a:schemeClr val="tx1"/>
                </a:solidFill>
                <a:latin typeface="Times New Roman" pitchFamily="18" charset="0"/>
                <a:cs typeface="Times New Roman" pitchFamily="18" charset="0"/>
              </a:rPr>
              <a:t> iniciatyvos.</a:t>
            </a:r>
            <a:endParaRPr lang="lt-LT" sz="2400" b="1" dirty="0" smtClean="0">
              <a:solidFill>
                <a:schemeClr val="tx1"/>
              </a:solidFill>
              <a:latin typeface="Times New Roman" pitchFamily="18" charset="0"/>
              <a:cs typeface="Times New Roman" pitchFamily="18" charset="0"/>
            </a:endParaRPr>
          </a:p>
        </p:txBody>
      </p:sp>
      <p:pic>
        <p:nvPicPr>
          <p:cNvPr id="2051" name="Picture 10" descr="RE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636838"/>
            <a:ext cx="2598738"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Line 14"/>
          <p:cNvSpPr>
            <a:spLocks noChangeShapeType="1"/>
          </p:cNvSpPr>
          <p:nvPr/>
        </p:nvSpPr>
        <p:spPr bwMode="auto">
          <a:xfrm>
            <a:off x="0" y="44450"/>
            <a:ext cx="9144000" cy="0"/>
          </a:xfrm>
          <a:prstGeom prst="line">
            <a:avLst/>
          </a:prstGeom>
          <a:noFill/>
          <a:ln w="1270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sp>
        <p:nvSpPr>
          <p:cNvPr id="5" name="Rectangle 4"/>
          <p:cNvSpPr/>
          <p:nvPr/>
        </p:nvSpPr>
        <p:spPr>
          <a:xfrm>
            <a:off x="3995936" y="4456287"/>
            <a:ext cx="4572000" cy="954107"/>
          </a:xfrm>
          <a:prstGeom prst="rect">
            <a:avLst/>
          </a:prstGeom>
        </p:spPr>
        <p:txBody>
          <a:bodyPr>
            <a:spAutoFit/>
          </a:bodyPr>
          <a:lstStyle/>
          <a:p>
            <a:pPr>
              <a:defRPr/>
            </a:pPr>
            <a:r>
              <a:rPr lang="lt-LT" sz="1400" b="1" dirty="0" smtClean="0">
                <a:latin typeface="Times New Roman" pitchFamily="18" charset="0"/>
                <a:cs typeface="Times New Roman" pitchFamily="18" charset="0"/>
              </a:rPr>
              <a:t>LKTA  XXI-oji metinė tarptautinė konferencija. </a:t>
            </a:r>
            <a:r>
              <a:rPr lang="lt-LT" sz="1400" i="1" dirty="0" smtClean="0">
                <a:latin typeface="Times New Roman" panose="02020603050405020304" pitchFamily="18" charset="0"/>
                <a:cs typeface="Times New Roman" panose="02020603050405020304" pitchFamily="18" charset="0"/>
              </a:rPr>
              <a:t>„Elektroninių ryšių tinklais teikiamų paslaugų konvergencija </a:t>
            </a:r>
            <a:r>
              <a:rPr lang="lt-LT" sz="1400" i="1" dirty="0">
                <a:latin typeface="Times New Roman" panose="02020603050405020304" pitchFamily="18" charset="0"/>
                <a:cs typeface="Times New Roman" panose="02020603050405020304" pitchFamily="18" charset="0"/>
              </a:rPr>
              <a:t>ir </a:t>
            </a:r>
            <a:r>
              <a:rPr lang="lt-LT" sz="1400" i="1" dirty="0" smtClean="0">
                <a:latin typeface="Times New Roman" panose="02020603050405020304" pitchFamily="18" charset="0"/>
                <a:cs typeface="Times New Roman" panose="02020603050405020304" pitchFamily="18" charset="0"/>
              </a:rPr>
              <a:t>reguliavimas“</a:t>
            </a:r>
            <a:endParaRPr lang="lt-LT" sz="1400" b="1" i="1" dirty="0">
              <a:latin typeface="Times New Roman" pitchFamily="18" charset="0"/>
              <a:cs typeface="Times New Roman" pitchFamily="18" charset="0"/>
            </a:endParaRPr>
          </a:p>
          <a:p>
            <a:pPr>
              <a:defRPr/>
            </a:pPr>
            <a:r>
              <a:rPr lang="lt-LT" sz="1400" b="1" dirty="0" smtClean="0">
                <a:latin typeface="Times New Roman" pitchFamily="18" charset="0"/>
                <a:cs typeface="Times New Roman" pitchFamily="18" charset="0"/>
              </a:rPr>
              <a:t>2017-06-07</a:t>
            </a:r>
            <a:endParaRPr lang="lt-LT" sz="1400" dirty="0">
              <a:latin typeface="Times New Roman" pitchFamily="18" charset="0"/>
              <a:cs typeface="Times New Roman" pitchFamily="18" charset="0"/>
            </a:endParaRPr>
          </a:p>
        </p:txBody>
      </p:sp>
      <p:sp>
        <p:nvSpPr>
          <p:cNvPr id="2054" name="Skaidrės numerio vietos rezervavimo ženklas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BFB53C3-697B-4DFF-8C14-D89443D4D13C}" type="slidenum">
              <a:rPr lang="lt-LT" altLang="lt-LT" smtClean="0"/>
              <a:pPr eaLnBrk="1" hangingPunct="1"/>
              <a:t>1</a:t>
            </a:fld>
            <a:endParaRPr lang="lt-LT" altLang="lt-LT"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6" descr="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0650" y="0"/>
            <a:ext cx="394335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body" idx="4294967295"/>
          </p:nvPr>
        </p:nvSpPr>
        <p:spPr>
          <a:xfrm>
            <a:off x="0" y="332656"/>
            <a:ext cx="9144000" cy="5472832"/>
          </a:xfrm>
        </p:spPr>
        <p:txBody>
          <a:bodyPr/>
          <a:lstStyle/>
          <a:p>
            <a:pPr marL="0" indent="0">
              <a:buNone/>
            </a:pPr>
            <a:r>
              <a:rPr lang="lt-LT" sz="2400" b="1" i="1" dirty="0" smtClean="0">
                <a:latin typeface="Times New Roman" panose="02020603050405020304" pitchFamily="18" charset="0"/>
                <a:cs typeface="Times New Roman" panose="02020603050405020304" pitchFamily="18" charset="0"/>
              </a:rPr>
              <a:t>Ginčytinos Europos </a:t>
            </a:r>
            <a:r>
              <a:rPr lang="lt-LT" sz="2400" b="1" i="1" dirty="0">
                <a:latin typeface="Times New Roman" panose="02020603050405020304" pitchFamily="18" charset="0"/>
                <a:cs typeface="Times New Roman" panose="02020603050405020304" pitchFamily="18" charset="0"/>
              </a:rPr>
              <a:t>elektroninių ryšių kodekso </a:t>
            </a:r>
            <a:r>
              <a:rPr lang="lt-LT" sz="2400" b="1" i="1" dirty="0" smtClean="0">
                <a:latin typeface="Times New Roman" panose="02020603050405020304" pitchFamily="18" charset="0"/>
                <a:cs typeface="Times New Roman" panose="02020603050405020304" pitchFamily="18" charset="0"/>
              </a:rPr>
              <a:t>nuostatos</a:t>
            </a:r>
          </a:p>
          <a:p>
            <a:r>
              <a:rPr lang="lt-LT" sz="2400" dirty="0" smtClean="0">
                <a:latin typeface="Times New Roman" panose="02020603050405020304" pitchFamily="18" charset="0"/>
                <a:cs typeface="Times New Roman" panose="02020603050405020304" pitchFamily="18" charset="0"/>
              </a:rPr>
              <a:t>Dėl radijo dažnių valdymo</a:t>
            </a:r>
          </a:p>
          <a:p>
            <a:pPr marL="0" indent="0">
              <a:buNone/>
            </a:pPr>
            <a:r>
              <a:rPr lang="lt-LT" sz="2400" i="1" dirty="0" smtClean="0">
                <a:latin typeface="Times New Roman" panose="02020603050405020304" pitchFamily="18" charset="0"/>
                <a:cs typeface="Times New Roman" panose="02020603050405020304" pitchFamily="18" charset="0"/>
              </a:rPr>
              <a:t>Abejotina nauda dar labiau centralizuojant (harmonizuojant)</a:t>
            </a:r>
            <a:r>
              <a:rPr lang="lt-LT" sz="2400" i="1" dirty="0">
                <a:latin typeface="Times New Roman" panose="02020603050405020304" pitchFamily="18" charset="0"/>
                <a:cs typeface="Times New Roman" panose="02020603050405020304" pitchFamily="18" charset="0"/>
              </a:rPr>
              <a:t> radijo </a:t>
            </a:r>
            <a:r>
              <a:rPr lang="lt-LT" sz="2400" i="1" dirty="0" smtClean="0">
                <a:latin typeface="Times New Roman" panose="02020603050405020304" pitchFamily="18" charset="0"/>
                <a:cs typeface="Times New Roman" panose="02020603050405020304" pitchFamily="18" charset="0"/>
              </a:rPr>
              <a:t>dažnių valdymą. Šis </a:t>
            </a:r>
            <a:r>
              <a:rPr lang="lt-LT" sz="2400" i="1" dirty="0">
                <a:latin typeface="Times New Roman" panose="02020603050405020304" pitchFamily="18" charset="0"/>
                <a:cs typeface="Times New Roman" panose="02020603050405020304" pitchFamily="18" charset="0"/>
              </a:rPr>
              <a:t>siekis neturi prieštarauti mažiausio būtino reguliavimo ir proporcingumo principams</a:t>
            </a:r>
            <a:r>
              <a:rPr lang="lt-LT" sz="2400" i="1" dirty="0" smtClean="0">
                <a:latin typeface="Times New Roman" panose="02020603050405020304" pitchFamily="18" charset="0"/>
                <a:cs typeface="Times New Roman" panose="02020603050405020304" pitchFamily="18" charset="0"/>
              </a:rPr>
              <a:t>.</a:t>
            </a:r>
          </a:p>
          <a:p>
            <a:pPr marL="0" indent="0">
              <a:buNone/>
            </a:pPr>
            <a:endParaRPr lang="lt-LT" sz="2400" i="1" dirty="0" smtClean="0">
              <a:latin typeface="Times New Roman" panose="02020603050405020304" pitchFamily="18" charset="0"/>
              <a:cs typeface="Times New Roman" panose="02020603050405020304" pitchFamily="18" charset="0"/>
            </a:endParaRPr>
          </a:p>
          <a:p>
            <a:r>
              <a:rPr lang="lt-LT" sz="2400" dirty="0" smtClean="0">
                <a:latin typeface="Times New Roman" panose="02020603050405020304" pitchFamily="18" charset="0"/>
                <a:cs typeface="Times New Roman" panose="02020603050405020304" pitchFamily="18" charset="0"/>
              </a:rPr>
              <a:t>Dėl institucinės </a:t>
            </a:r>
            <a:r>
              <a:rPr lang="lt-LT" sz="2400" dirty="0">
                <a:latin typeface="Times New Roman" panose="02020603050405020304" pitchFamily="18" charset="0"/>
                <a:cs typeface="Times New Roman" panose="02020603050405020304" pitchFamily="18" charset="0"/>
              </a:rPr>
              <a:t>reguliavimo </a:t>
            </a:r>
            <a:r>
              <a:rPr lang="lt-LT" sz="2400" dirty="0" smtClean="0">
                <a:latin typeface="Times New Roman" panose="02020603050405020304" pitchFamily="18" charset="0"/>
                <a:cs typeface="Times New Roman" panose="02020603050405020304" pitchFamily="18" charset="0"/>
              </a:rPr>
              <a:t>sąrangos </a:t>
            </a:r>
          </a:p>
          <a:p>
            <a:pPr marL="0" indent="0">
              <a:buNone/>
            </a:pPr>
            <a:r>
              <a:rPr lang="lt-LT" sz="2400" i="1" dirty="0">
                <a:latin typeface="Times New Roman" panose="02020603050405020304" pitchFamily="18" charset="0"/>
                <a:cs typeface="Times New Roman" panose="02020603050405020304" pitchFamily="18" charset="0"/>
              </a:rPr>
              <a:t>M</a:t>
            </a:r>
            <a:r>
              <a:rPr lang="lt-LT" sz="2400" i="1" dirty="0" smtClean="0">
                <a:latin typeface="Times New Roman" panose="02020603050405020304" pitchFamily="18" charset="0"/>
                <a:cs typeface="Times New Roman" panose="02020603050405020304" pitchFamily="18" charset="0"/>
              </a:rPr>
              <a:t>anome, kad šiuo metu esamomis ES reguliavimo nuostatomis yra pasiektas tinkamas institucinio bendradarbiavimo balansas tarp Europos Komisijos, valstybių narių ir nacionalinių reguliavimo institucijų (NRI).</a:t>
            </a:r>
          </a:p>
          <a:p>
            <a:pPr marL="0" indent="0">
              <a:buNone/>
            </a:pPr>
            <a:endParaRPr lang="lt-LT" sz="2400" dirty="0">
              <a:latin typeface="Times New Roman" panose="02020603050405020304" pitchFamily="18" charset="0"/>
              <a:cs typeface="Times New Roman" panose="02020603050405020304" pitchFamily="18" charset="0"/>
            </a:endParaRPr>
          </a:p>
          <a:p>
            <a:pPr marL="0" indent="0">
              <a:buNone/>
            </a:pPr>
            <a:endParaRPr lang="lt-LT" sz="2400" b="1" i="1" dirty="0" smtClean="0">
              <a:solidFill>
                <a:schemeClr val="tx1"/>
              </a:solidFill>
              <a:latin typeface="Times New Roman" panose="02020603050405020304" pitchFamily="18" charset="0"/>
              <a:cs typeface="Times New Roman" panose="02020603050405020304" pitchFamily="18" charset="0"/>
            </a:endParaRPr>
          </a:p>
          <a:p>
            <a:pPr marL="0" indent="0" eaLnBrk="1" hangingPunct="1">
              <a:buNone/>
            </a:pPr>
            <a:endParaRPr lang="lt-LT" altLang="lt-LT" sz="2400" b="1" dirty="0" smtClean="0">
              <a:solidFill>
                <a:srgbClr val="58585A"/>
              </a:solidFill>
              <a:latin typeface="Times New Roman" pitchFamily="18" charset="0"/>
              <a:cs typeface="Times New Roman" pitchFamily="18" charset="0"/>
            </a:endParaRPr>
          </a:p>
        </p:txBody>
      </p:sp>
      <p:sp>
        <p:nvSpPr>
          <p:cNvPr id="3076" name="Line 18"/>
          <p:cNvSpPr>
            <a:spLocks noChangeShapeType="1"/>
          </p:cNvSpPr>
          <p:nvPr/>
        </p:nvSpPr>
        <p:spPr bwMode="auto">
          <a:xfrm>
            <a:off x="0" y="44450"/>
            <a:ext cx="9144000" cy="0"/>
          </a:xfrm>
          <a:prstGeom prst="line">
            <a:avLst/>
          </a:prstGeom>
          <a:noFill/>
          <a:ln w="1270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pic>
        <p:nvPicPr>
          <p:cNvPr id="3077" name="Picture 13" descr="RE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6021388"/>
            <a:ext cx="1584325" cy="56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Line 16"/>
          <p:cNvSpPr>
            <a:spLocks noChangeShapeType="1"/>
          </p:cNvSpPr>
          <p:nvPr/>
        </p:nvSpPr>
        <p:spPr bwMode="auto">
          <a:xfrm>
            <a:off x="323850" y="5805488"/>
            <a:ext cx="8426450" cy="0"/>
          </a:xfrm>
          <a:prstGeom prst="line">
            <a:avLst/>
          </a:prstGeom>
          <a:noFill/>
          <a:ln w="127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sp>
        <p:nvSpPr>
          <p:cNvPr id="3080" name="Skaidrės numerio vietos rezervavimo ženklas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AE3E6E-FE3C-4095-BC8A-5A847D2C5446}" type="slidenum">
              <a:rPr lang="lt-LT" altLang="lt-LT" smtClean="0"/>
              <a:pPr eaLnBrk="1" hangingPunct="1"/>
              <a:t>10</a:t>
            </a:fld>
            <a:endParaRPr lang="lt-LT" altLang="lt-LT" smtClean="0"/>
          </a:p>
        </p:txBody>
      </p:sp>
    </p:spTree>
    <p:extLst>
      <p:ext uri="{BB962C8B-B14F-4D97-AF65-F5344CB8AC3E}">
        <p14:creationId xmlns:p14="http://schemas.microsoft.com/office/powerpoint/2010/main" val="6442750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6" descr="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0650" y="0"/>
            <a:ext cx="394335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body" idx="4294967295"/>
          </p:nvPr>
        </p:nvSpPr>
        <p:spPr>
          <a:xfrm>
            <a:off x="0" y="332656"/>
            <a:ext cx="9144000" cy="5472832"/>
          </a:xfrm>
        </p:spPr>
        <p:txBody>
          <a:bodyPr/>
          <a:lstStyle/>
          <a:p>
            <a:pPr marL="0" indent="0">
              <a:buNone/>
            </a:pPr>
            <a:r>
              <a:rPr lang="lt-LT" sz="2400" b="1" i="1" dirty="0" smtClean="0">
                <a:latin typeface="Times New Roman" panose="02020603050405020304" pitchFamily="18" charset="0"/>
                <a:cs typeface="Times New Roman" panose="02020603050405020304" pitchFamily="18" charset="0"/>
              </a:rPr>
              <a:t>Svarstytinos Europos </a:t>
            </a:r>
            <a:r>
              <a:rPr lang="lt-LT" sz="2400" b="1" i="1" dirty="0">
                <a:latin typeface="Times New Roman" panose="02020603050405020304" pitchFamily="18" charset="0"/>
                <a:cs typeface="Times New Roman" panose="02020603050405020304" pitchFamily="18" charset="0"/>
              </a:rPr>
              <a:t>elektroninių ryšių kodekso </a:t>
            </a:r>
            <a:r>
              <a:rPr lang="lt-LT" sz="2400" b="1" i="1" dirty="0" smtClean="0">
                <a:latin typeface="Times New Roman" panose="02020603050405020304" pitchFamily="18" charset="0"/>
                <a:cs typeface="Times New Roman" panose="02020603050405020304" pitchFamily="18" charset="0"/>
              </a:rPr>
              <a:t>nuostatos</a:t>
            </a:r>
          </a:p>
          <a:p>
            <a:pPr lvl="0"/>
            <a:r>
              <a:rPr lang="lt-LT" sz="2400" dirty="0"/>
              <a:t>Dėl </a:t>
            </a:r>
            <a:r>
              <a:rPr lang="lt-LT" sz="2400" dirty="0" smtClean="0"/>
              <a:t>paslaugų</a:t>
            </a:r>
            <a:endParaRPr lang="lt-LT" sz="2400" dirty="0"/>
          </a:p>
          <a:p>
            <a:pPr marL="0" lvl="0" indent="0">
              <a:buNone/>
            </a:pPr>
            <a:r>
              <a:rPr lang="lt-LT" sz="2400" i="1" dirty="0" smtClean="0">
                <a:latin typeface="Times New Roman" panose="02020603050405020304" pitchFamily="18" charset="0"/>
                <a:cs typeface="Times New Roman" panose="02020603050405020304" pitchFamily="18" charset="0"/>
              </a:rPr>
              <a:t>Reguliavimo </a:t>
            </a:r>
            <a:r>
              <a:rPr lang="lt-LT" sz="2400" i="1" dirty="0">
                <a:latin typeface="Times New Roman" panose="02020603050405020304" pitchFamily="18" charset="0"/>
                <a:cs typeface="Times New Roman" panose="02020603050405020304" pitchFamily="18" charset="0"/>
              </a:rPr>
              <a:t>išplėtimas į OTT galimas tik tokiu atveju, kai tai yra šalutinis el. ryšių paslaugų (ar tinklų) produktas, tačiau ne atskira paslauga, kuriai pritaikyti el. ryšių reguliavimą ar numatyti papildomą reguliavimą el. ryšių sektoriuje, netikslinga. Šalys narės pačios turėtų nuspręsti ar būtinas OTT paslaugų </a:t>
            </a:r>
            <a:r>
              <a:rPr lang="lt-LT" sz="2400" i="1" dirty="0" smtClean="0">
                <a:latin typeface="Times New Roman" panose="02020603050405020304" pitchFamily="18" charset="0"/>
                <a:cs typeface="Times New Roman" panose="02020603050405020304" pitchFamily="18" charset="0"/>
              </a:rPr>
              <a:t>reguliavimas</a:t>
            </a:r>
          </a:p>
          <a:p>
            <a:r>
              <a:rPr lang="lt-LT" sz="2400" dirty="0" smtClean="0"/>
              <a:t>Dėl </a:t>
            </a:r>
            <a:r>
              <a:rPr lang="lt-LT" sz="2400" dirty="0"/>
              <a:t>prieigos reguliavimo</a:t>
            </a:r>
          </a:p>
          <a:p>
            <a:pPr marL="0" indent="0">
              <a:buNone/>
            </a:pPr>
            <a:r>
              <a:rPr lang="lt-LT" sz="2400" i="1" dirty="0">
                <a:latin typeface="Times New Roman" panose="02020603050405020304" pitchFamily="18" charset="0"/>
                <a:cs typeface="Times New Roman" panose="02020603050405020304" pitchFamily="18" charset="0"/>
              </a:rPr>
              <a:t>Manome, kad 59 str. 2 dalis turi apimti ne tik kabelius, bet ir kabelių kanalų </a:t>
            </a:r>
            <a:r>
              <a:rPr lang="lt-LT" sz="2400" i="1" dirty="0" smtClean="0">
                <a:latin typeface="Times New Roman" panose="02020603050405020304" pitchFamily="18" charset="0"/>
                <a:cs typeface="Times New Roman" panose="02020603050405020304" pitchFamily="18" charset="0"/>
              </a:rPr>
              <a:t>sistemas į kurias įveriami </a:t>
            </a:r>
            <a:r>
              <a:rPr lang="lt-LT" sz="2400" i="1" dirty="0">
                <a:latin typeface="Times New Roman" panose="02020603050405020304" pitchFamily="18" charset="0"/>
                <a:cs typeface="Times New Roman" panose="02020603050405020304" pitchFamily="18" charset="0"/>
              </a:rPr>
              <a:t>kabeliai</a:t>
            </a:r>
            <a:r>
              <a:rPr lang="lt-LT" sz="2400" i="1" dirty="0" smtClean="0">
                <a:latin typeface="Times New Roman" panose="02020603050405020304" pitchFamily="18" charset="0"/>
                <a:cs typeface="Times New Roman" panose="02020603050405020304" pitchFamily="18" charset="0"/>
              </a:rPr>
              <a:t>.</a:t>
            </a:r>
            <a:endParaRPr lang="lt-LT" sz="2400" i="1" dirty="0">
              <a:latin typeface="Times New Roman" panose="02020603050405020304" pitchFamily="18" charset="0"/>
              <a:cs typeface="Times New Roman" panose="02020603050405020304" pitchFamily="18" charset="0"/>
            </a:endParaRPr>
          </a:p>
          <a:p>
            <a:pPr marL="0" indent="0">
              <a:buNone/>
            </a:pPr>
            <a:r>
              <a:rPr lang="lt-LT" sz="2400" i="1" dirty="0">
                <a:latin typeface="Times New Roman" panose="02020603050405020304" pitchFamily="18" charset="0"/>
                <a:cs typeface="Times New Roman" panose="02020603050405020304" pitchFamily="18" charset="0"/>
              </a:rPr>
              <a:t>Nepalaikome 59 str. 2 dalies 2 pastraipos b punkto. Reguliavimas turi būti taikomas visiems asmenims, nes ir nedideli tinklai gali riboti konkurenciją. </a:t>
            </a:r>
          </a:p>
          <a:p>
            <a:pPr marL="0" indent="0">
              <a:buNone/>
            </a:pPr>
            <a:endParaRPr lang="lt-LT" sz="2400" b="1" i="1" dirty="0" smtClean="0">
              <a:solidFill>
                <a:schemeClr val="tx1"/>
              </a:solidFill>
              <a:latin typeface="Times New Roman" panose="02020603050405020304" pitchFamily="18" charset="0"/>
              <a:cs typeface="Times New Roman" panose="02020603050405020304" pitchFamily="18" charset="0"/>
            </a:endParaRPr>
          </a:p>
          <a:p>
            <a:pPr marL="0" indent="0" eaLnBrk="1" hangingPunct="1">
              <a:buNone/>
            </a:pPr>
            <a:endParaRPr lang="lt-LT" altLang="lt-LT" sz="2400" b="1" dirty="0" smtClean="0">
              <a:solidFill>
                <a:srgbClr val="58585A"/>
              </a:solidFill>
              <a:latin typeface="Times New Roman" pitchFamily="18" charset="0"/>
              <a:cs typeface="Times New Roman" pitchFamily="18" charset="0"/>
            </a:endParaRPr>
          </a:p>
        </p:txBody>
      </p:sp>
      <p:sp>
        <p:nvSpPr>
          <p:cNvPr id="3076" name="Line 18"/>
          <p:cNvSpPr>
            <a:spLocks noChangeShapeType="1"/>
          </p:cNvSpPr>
          <p:nvPr/>
        </p:nvSpPr>
        <p:spPr bwMode="auto">
          <a:xfrm>
            <a:off x="0" y="44450"/>
            <a:ext cx="9144000" cy="0"/>
          </a:xfrm>
          <a:prstGeom prst="line">
            <a:avLst/>
          </a:prstGeom>
          <a:noFill/>
          <a:ln w="1270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pic>
        <p:nvPicPr>
          <p:cNvPr id="3077" name="Picture 13" descr="RE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6021388"/>
            <a:ext cx="1584325" cy="56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Line 16"/>
          <p:cNvSpPr>
            <a:spLocks noChangeShapeType="1"/>
          </p:cNvSpPr>
          <p:nvPr/>
        </p:nvSpPr>
        <p:spPr bwMode="auto">
          <a:xfrm>
            <a:off x="323850" y="5805488"/>
            <a:ext cx="8426450" cy="0"/>
          </a:xfrm>
          <a:prstGeom prst="line">
            <a:avLst/>
          </a:prstGeom>
          <a:noFill/>
          <a:ln w="127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sp>
        <p:nvSpPr>
          <p:cNvPr id="3080" name="Skaidrės numerio vietos rezervavimo ženklas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AE3E6E-FE3C-4095-BC8A-5A847D2C5446}" type="slidenum">
              <a:rPr lang="lt-LT" altLang="lt-LT" smtClean="0"/>
              <a:pPr eaLnBrk="1" hangingPunct="1"/>
              <a:t>11</a:t>
            </a:fld>
            <a:endParaRPr lang="lt-LT" altLang="lt-LT" smtClean="0"/>
          </a:p>
        </p:txBody>
      </p:sp>
    </p:spTree>
    <p:extLst>
      <p:ext uri="{BB962C8B-B14F-4D97-AF65-F5344CB8AC3E}">
        <p14:creationId xmlns:p14="http://schemas.microsoft.com/office/powerpoint/2010/main" val="14861061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6" descr="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0650" y="0"/>
            <a:ext cx="394335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body" idx="4294967295"/>
          </p:nvPr>
        </p:nvSpPr>
        <p:spPr>
          <a:xfrm>
            <a:off x="0" y="332656"/>
            <a:ext cx="9144000" cy="5472832"/>
          </a:xfrm>
        </p:spPr>
        <p:txBody>
          <a:bodyPr/>
          <a:lstStyle/>
          <a:p>
            <a:pPr marL="0" indent="0">
              <a:buNone/>
            </a:pPr>
            <a:r>
              <a:rPr lang="lt-LT" sz="2400" b="1" i="1" dirty="0" smtClean="0">
                <a:latin typeface="Times New Roman" panose="02020603050405020304" pitchFamily="18" charset="0"/>
                <a:cs typeface="Times New Roman" panose="02020603050405020304" pitchFamily="18" charset="0"/>
              </a:rPr>
              <a:t>EK iniciatyvų svarstymo eiga</a:t>
            </a:r>
          </a:p>
          <a:p>
            <a:r>
              <a:rPr lang="lt-LT" sz="2000" dirty="0" smtClean="0">
                <a:latin typeface="Times New Roman" panose="02020603050405020304" pitchFamily="18" charset="0"/>
                <a:cs typeface="Times New Roman" panose="02020603050405020304" pitchFamily="18" charset="0"/>
              </a:rPr>
              <a:t>Malta, pirmininkavimo ES metu </a:t>
            </a:r>
            <a:r>
              <a:rPr lang="lt-LT" sz="2000" dirty="0">
                <a:latin typeface="Times New Roman" panose="02020603050405020304" pitchFamily="18" charset="0"/>
                <a:cs typeface="Times New Roman" panose="02020603050405020304" pitchFamily="18" charset="0"/>
              </a:rPr>
              <a:t>organizavo 21 darbo </a:t>
            </a:r>
            <a:r>
              <a:rPr lang="lt-LT" sz="2000" dirty="0" smtClean="0">
                <a:latin typeface="Times New Roman" panose="02020603050405020304" pitchFamily="18" charset="0"/>
                <a:cs typeface="Times New Roman" panose="02020603050405020304" pitchFamily="18" charset="0"/>
              </a:rPr>
              <a:t>grupės posėdį kodeksui svarstyti.</a:t>
            </a:r>
          </a:p>
          <a:p>
            <a:r>
              <a:rPr lang="lt-LT" sz="2000" dirty="0" smtClean="0">
                <a:latin typeface="Times New Roman" panose="02020603050405020304" pitchFamily="18" charset="0"/>
                <a:cs typeface="Times New Roman" panose="02020603050405020304" pitchFamily="18" charset="0"/>
              </a:rPr>
              <a:t>2017-05-22 pristatyta pažangos ataskaita, kurioje išgryninti probleminiai pasiūlymo aspektai, tačiau pažymima, kad </a:t>
            </a:r>
            <a:r>
              <a:rPr lang="en-US" sz="2000" dirty="0">
                <a:latin typeface="Times New Roman" panose="02020603050405020304" pitchFamily="18" charset="0"/>
                <a:cs typeface="Times New Roman" panose="02020603050405020304" pitchFamily="18" charset="0"/>
              </a:rPr>
              <a:t> “nothing is agreed before everything is agreed”</a:t>
            </a:r>
            <a:r>
              <a:rPr lang="lt-LT" sz="2000" dirty="0" smtClean="0">
                <a:latin typeface="Times New Roman" panose="02020603050405020304" pitchFamily="18" charset="0"/>
                <a:cs typeface="Times New Roman" panose="02020603050405020304" pitchFamily="18" charset="0"/>
              </a:rPr>
              <a:t>.</a:t>
            </a:r>
          </a:p>
          <a:p>
            <a:r>
              <a:rPr lang="lt-LT" sz="2000" dirty="0" smtClean="0">
                <a:latin typeface="Times New Roman" panose="02020603050405020304" pitchFamily="18" charset="0"/>
                <a:cs typeface="Times New Roman" panose="02020603050405020304" pitchFamily="18" charset="0"/>
              </a:rPr>
              <a:t>VN iki šiol nesusitaria dėl OTT reguliavimo.</a:t>
            </a:r>
          </a:p>
          <a:p>
            <a:r>
              <a:rPr lang="en-GB" sz="2000" dirty="0">
                <a:latin typeface="Times New Roman" panose="02020603050405020304" pitchFamily="18" charset="0"/>
                <a:cs typeface="Times New Roman" panose="02020603050405020304" pitchFamily="18" charset="0"/>
              </a:rPr>
              <a:t>LT </a:t>
            </a:r>
            <a:r>
              <a:rPr lang="en-GB" sz="2000" dirty="0" err="1">
                <a:latin typeface="Times New Roman" panose="02020603050405020304" pitchFamily="18" charset="0"/>
                <a:cs typeface="Times New Roman" panose="02020603050405020304" pitchFamily="18" charset="0"/>
              </a:rPr>
              <a:t>nepalaikė</a:t>
            </a:r>
            <a:r>
              <a:rPr lang="en-GB" sz="2000" dirty="0">
                <a:latin typeface="Times New Roman" panose="02020603050405020304" pitchFamily="18" charset="0"/>
                <a:cs typeface="Times New Roman" panose="02020603050405020304" pitchFamily="18" charset="0"/>
              </a:rPr>
              <a:t> OTT </a:t>
            </a:r>
            <a:r>
              <a:rPr lang="en-GB" sz="2000" dirty="0" err="1">
                <a:latin typeface="Times New Roman" panose="02020603050405020304" pitchFamily="18" charset="0"/>
                <a:cs typeface="Times New Roman" panose="02020603050405020304" pitchFamily="18" charset="0"/>
              </a:rPr>
              <a:t>įtraukimo</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Dėl</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prieigos</a:t>
            </a:r>
            <a:r>
              <a:rPr lang="en-GB" sz="2000" dirty="0">
                <a:latin typeface="Times New Roman" panose="02020603050405020304" pitchFamily="18" charset="0"/>
                <a:cs typeface="Times New Roman" panose="02020603050405020304" pitchFamily="18" charset="0"/>
              </a:rPr>
              <a:t> (59.2 str.) </a:t>
            </a:r>
            <a:r>
              <a:rPr lang="en-GB" sz="2000" dirty="0" err="1">
                <a:latin typeface="Times New Roman" panose="02020603050405020304" pitchFamily="18" charset="0"/>
                <a:cs typeface="Times New Roman" panose="02020603050405020304" pitchFamily="18" charset="0"/>
              </a:rPr>
              <a:t>pasisakėm</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už</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išplėtimą</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prieigos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prie</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kanalų</a:t>
            </a:r>
            <a:r>
              <a:rPr lang="en-GB" sz="2000" dirty="0">
                <a:latin typeface="Times New Roman" panose="02020603050405020304" pitchFamily="18" charset="0"/>
                <a:cs typeface="Times New Roman" panose="02020603050405020304" pitchFamily="18" charset="0"/>
              </a:rPr>
              <a:t>, o ne </a:t>
            </a:r>
            <a:r>
              <a:rPr lang="en-GB" sz="2000" dirty="0" err="1">
                <a:latin typeface="Times New Roman" panose="02020603050405020304" pitchFamily="18" charset="0"/>
                <a:cs typeface="Times New Roman" panose="02020603050405020304" pitchFamily="18" charset="0"/>
              </a:rPr>
              <a:t>tik</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kabelių</a:t>
            </a:r>
            <a:r>
              <a:rPr lang="en-GB" sz="2000" dirty="0">
                <a:latin typeface="Times New Roman" panose="02020603050405020304" pitchFamily="18" charset="0"/>
                <a:cs typeface="Times New Roman" panose="02020603050405020304" pitchFamily="18" charset="0"/>
              </a:rPr>
              <a:t>. COM </a:t>
            </a:r>
            <a:r>
              <a:rPr lang="en-GB" sz="2000" dirty="0" err="1">
                <a:latin typeface="Times New Roman" panose="02020603050405020304" pitchFamily="18" charset="0"/>
                <a:cs typeface="Times New Roman" panose="02020603050405020304" pitchFamily="18" charset="0"/>
              </a:rPr>
              <a:t>pažymėjo</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kad</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neturėtume</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dėl</a:t>
            </a:r>
            <a:r>
              <a:rPr lang="en-GB" sz="2000" dirty="0">
                <a:latin typeface="Times New Roman" panose="02020603050405020304" pitchFamily="18" charset="0"/>
                <a:cs typeface="Times New Roman" panose="02020603050405020304" pitchFamily="18" charset="0"/>
              </a:rPr>
              <a:t> to </a:t>
            </a:r>
            <a:r>
              <a:rPr lang="en-GB" sz="2000" dirty="0" err="1">
                <a:latin typeface="Times New Roman" panose="02020603050405020304" pitchFamily="18" charset="0"/>
                <a:cs typeface="Times New Roman" panose="02020603050405020304" pitchFamily="18" charset="0"/>
              </a:rPr>
              <a:t>bijoti</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nes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priega</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prie</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kanalų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numatyta</a:t>
            </a:r>
            <a:r>
              <a:rPr lang="en-GB" sz="2000" dirty="0">
                <a:latin typeface="Times New Roman" panose="02020603050405020304" pitchFamily="18" charset="0"/>
                <a:cs typeface="Times New Roman" panose="02020603050405020304" pitchFamily="18" charset="0"/>
              </a:rPr>
              <a:t> BBC </a:t>
            </a:r>
            <a:r>
              <a:rPr lang="en-GB" sz="2000" dirty="0" err="1">
                <a:latin typeface="Times New Roman" panose="02020603050405020304" pitchFamily="18" charset="0"/>
                <a:cs typeface="Times New Roman" panose="02020603050405020304" pitchFamily="18" charset="0"/>
              </a:rPr>
              <a:t>direktyvoje</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todėl</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čia</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nebedubliuojama</a:t>
            </a:r>
            <a:r>
              <a:rPr lang="en-GB" sz="2000" dirty="0">
                <a:latin typeface="Times New Roman" panose="02020603050405020304" pitchFamily="18" charset="0"/>
                <a:cs typeface="Times New Roman" panose="02020603050405020304" pitchFamily="18" charset="0"/>
              </a:rPr>
              <a:t>. </a:t>
            </a:r>
          </a:p>
          <a:p>
            <a:r>
              <a:rPr lang="en-GB" sz="2000" dirty="0" err="1">
                <a:latin typeface="Times New Roman" panose="02020603050405020304" pitchFamily="18" charset="0"/>
                <a:cs typeface="Times New Roman" panose="02020603050405020304" pitchFamily="18" charset="0"/>
              </a:rPr>
              <a:t>Taip</a:t>
            </a:r>
            <a:r>
              <a:rPr lang="en-GB" sz="2000" dirty="0">
                <a:latin typeface="Times New Roman" panose="02020603050405020304" pitchFamily="18" charset="0"/>
                <a:cs typeface="Times New Roman" panose="02020603050405020304" pitchFamily="18" charset="0"/>
              </a:rPr>
              <a:t> pat </a:t>
            </a:r>
            <a:r>
              <a:rPr lang="en-GB" sz="2000" dirty="0" err="1">
                <a:latin typeface="Times New Roman" panose="02020603050405020304" pitchFamily="18" charset="0"/>
                <a:cs typeface="Times New Roman" panose="02020603050405020304" pitchFamily="18" charset="0"/>
              </a:rPr>
              <a:t>pasisakėme</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už</a:t>
            </a:r>
            <a:r>
              <a:rPr lang="en-GB" sz="2000" dirty="0">
                <a:latin typeface="Times New Roman" panose="02020603050405020304" pitchFamily="18" charset="0"/>
                <a:cs typeface="Times New Roman" panose="02020603050405020304" pitchFamily="18" charset="0"/>
              </a:rPr>
              <a:t> NRA </a:t>
            </a:r>
            <a:r>
              <a:rPr lang="en-GB" sz="2000" dirty="0" err="1">
                <a:latin typeface="Times New Roman" panose="02020603050405020304" pitchFamily="18" charset="0"/>
                <a:cs typeface="Times New Roman" panose="02020603050405020304" pitchFamily="18" charset="0"/>
              </a:rPr>
              <a:t>veiksmų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lankstumą</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skatinant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bendrąjį</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investavimą</a:t>
            </a:r>
            <a:r>
              <a:rPr lang="en-GB"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a:t>
            </a:r>
            <a:r>
              <a:rPr lang="en-GB" sz="2000" dirty="0">
                <a:latin typeface="Times New Roman" panose="02020603050405020304" pitchFamily="18" charset="0"/>
                <a:cs typeface="Times New Roman" panose="02020603050405020304" pitchFamily="18" charset="0"/>
              </a:rPr>
              <a:t>74 </a:t>
            </a:r>
            <a:r>
              <a:rPr lang="en-GB" sz="2000" dirty="0" err="1">
                <a:latin typeface="Times New Roman" panose="02020603050405020304" pitchFamily="18" charset="0"/>
                <a:cs typeface="Times New Roman" panose="02020603050405020304" pitchFamily="18" charset="0"/>
              </a:rPr>
              <a:t>straipsnyje</a:t>
            </a:r>
            <a:r>
              <a:rPr lang="en-GB" sz="2000" dirty="0">
                <a:latin typeface="Times New Roman" panose="02020603050405020304" pitchFamily="18" charset="0"/>
                <a:cs typeface="Times New Roman" panose="02020603050405020304" pitchFamily="18" charset="0"/>
              </a:rPr>
              <a:t> “</a:t>
            </a:r>
            <a:r>
              <a:rPr lang="en-GB" sz="2000" i="1" dirty="0">
                <a:latin typeface="Times New Roman" panose="02020603050405020304" pitchFamily="18" charset="0"/>
                <a:cs typeface="Times New Roman" panose="02020603050405020304" pitchFamily="18" charset="0"/>
              </a:rPr>
              <a:t>may</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vietoj</a:t>
            </a:r>
            <a:r>
              <a:rPr lang="en-GB" sz="2000" dirty="0">
                <a:latin typeface="Times New Roman" panose="02020603050405020304" pitchFamily="18" charset="0"/>
                <a:cs typeface="Times New Roman" panose="02020603050405020304" pitchFamily="18" charset="0"/>
              </a:rPr>
              <a:t> “</a:t>
            </a:r>
            <a:r>
              <a:rPr lang="en-GB" sz="2000" i="1" dirty="0">
                <a:latin typeface="Times New Roman" panose="02020603050405020304" pitchFamily="18" charset="0"/>
                <a:cs typeface="Times New Roman" panose="02020603050405020304" pitchFamily="18" charset="0"/>
              </a:rPr>
              <a:t>shall</a:t>
            </a:r>
            <a:r>
              <a:rPr lang="en-GB" sz="2000" dirty="0">
                <a:latin typeface="Times New Roman" panose="02020603050405020304" pitchFamily="18" charset="0"/>
                <a:cs typeface="Times New Roman" panose="02020603050405020304" pitchFamily="18" charset="0"/>
              </a:rPr>
              <a:t>”).  COM </a:t>
            </a:r>
            <a:r>
              <a:rPr lang="en-GB" sz="2000" dirty="0" err="1">
                <a:latin typeface="Times New Roman" panose="02020603050405020304" pitchFamily="18" charset="0"/>
                <a:cs typeface="Times New Roman" panose="02020603050405020304" pitchFamily="18" charset="0"/>
              </a:rPr>
              <a:t>ragina</a:t>
            </a:r>
            <a:r>
              <a:rPr lang="en-GB" sz="2000" dirty="0">
                <a:latin typeface="Times New Roman" panose="02020603050405020304" pitchFamily="18" charset="0"/>
                <a:cs typeface="Times New Roman" panose="02020603050405020304" pitchFamily="18" charset="0"/>
              </a:rPr>
              <a:t> TTE </a:t>
            </a:r>
            <a:r>
              <a:rPr lang="en-GB" sz="2000" dirty="0" err="1">
                <a:latin typeface="Times New Roman" panose="02020603050405020304" pitchFamily="18" charset="0"/>
                <a:cs typeface="Times New Roman" panose="02020603050405020304" pitchFamily="18" charset="0"/>
              </a:rPr>
              <a:t>metu</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bendrojo</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investavimo</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skatinimo</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klausimus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aptarti</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ministrų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lygiu</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nes</a:t>
            </a:r>
            <a:r>
              <a:rPr lang="en-GB" sz="2000" dirty="0">
                <a:latin typeface="Times New Roman" panose="02020603050405020304" pitchFamily="18" charset="0"/>
                <a:cs typeface="Times New Roman" panose="02020603050405020304" pitchFamily="18" charset="0"/>
              </a:rPr>
              <a:t> tai </a:t>
            </a:r>
            <a:r>
              <a:rPr lang="en-GB" sz="2000" dirty="0" err="1">
                <a:latin typeface="Times New Roman" panose="02020603050405020304" pitchFamily="18" charset="0"/>
                <a:cs typeface="Times New Roman" panose="02020603050405020304" pitchFamily="18" charset="0"/>
              </a:rPr>
              <a:t>politinis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klausimas</a:t>
            </a:r>
            <a:r>
              <a:rPr lang="en-GB" sz="2000" dirty="0">
                <a:latin typeface="Times New Roman" panose="02020603050405020304" pitchFamily="18" charset="0"/>
                <a:cs typeface="Times New Roman" panose="02020603050405020304" pitchFamily="18" charset="0"/>
              </a:rPr>
              <a:t>. </a:t>
            </a:r>
          </a:p>
          <a:p>
            <a:r>
              <a:rPr lang="en-GB" sz="2000" dirty="0" err="1">
                <a:latin typeface="Times New Roman" panose="02020603050405020304" pitchFamily="18" charset="0"/>
                <a:cs typeface="Times New Roman" panose="02020603050405020304" pitchFamily="18" charset="0"/>
              </a:rPr>
              <a:t>Atitinkamai</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Pirm</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parengė</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politinių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debatų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klausimus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remiantis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šiuo</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straipsniu</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ir</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koks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galėtų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būti</a:t>
            </a:r>
            <a:r>
              <a:rPr lang="en-GB" sz="2000" dirty="0">
                <a:latin typeface="Times New Roman" panose="02020603050405020304" pitchFamily="18" charset="0"/>
                <a:cs typeface="Times New Roman" panose="02020603050405020304" pitchFamily="18" charset="0"/>
              </a:rPr>
              <a:t> BEREC </a:t>
            </a:r>
            <a:r>
              <a:rPr lang="en-GB" sz="2000" dirty="0" err="1">
                <a:latin typeface="Times New Roman" panose="02020603050405020304" pitchFamily="18" charset="0"/>
                <a:cs typeface="Times New Roman" panose="02020603050405020304" pitchFamily="18" charset="0"/>
              </a:rPr>
              <a:t>naujas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vaidmuo</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skatinant</a:t>
            </a:r>
            <a:r>
              <a:rPr lang="en-GB" sz="2000" dirty="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investicijas</a:t>
            </a:r>
            <a:endParaRPr lang="lt-LT" sz="2000" dirty="0" smtClean="0">
              <a:latin typeface="Times New Roman" panose="02020603050405020304" pitchFamily="18" charset="0"/>
              <a:cs typeface="Times New Roman" panose="02020603050405020304" pitchFamily="18" charset="0"/>
            </a:endParaRPr>
          </a:p>
          <a:p>
            <a:r>
              <a:rPr lang="lt-LT" sz="2000" dirty="0">
                <a:latin typeface="Times New Roman" panose="02020603050405020304" pitchFamily="18" charset="0"/>
                <a:cs typeface="Times New Roman" panose="02020603050405020304" pitchFamily="18" charset="0"/>
              </a:rPr>
              <a:t>Norint įtraukti OTT nėra atliktas poveikio vertinimas, o jo nėra, todėl nėra pagrindo jų įtraukti. </a:t>
            </a:r>
          </a:p>
          <a:p>
            <a:endParaRPr lang="en-GB" sz="2400" dirty="0"/>
          </a:p>
          <a:p>
            <a:pPr marL="0" indent="0">
              <a:buNone/>
            </a:pPr>
            <a:endParaRPr lang="lt-LT" sz="2400" b="1" i="1" dirty="0" smtClean="0">
              <a:solidFill>
                <a:schemeClr val="tx1"/>
              </a:solidFill>
              <a:latin typeface="Times New Roman" panose="02020603050405020304" pitchFamily="18" charset="0"/>
              <a:cs typeface="Times New Roman" panose="02020603050405020304" pitchFamily="18" charset="0"/>
            </a:endParaRPr>
          </a:p>
          <a:p>
            <a:pPr>
              <a:buFontTx/>
              <a:buChar char="-"/>
            </a:pPr>
            <a:endParaRPr lang="lt-LT" sz="2400" i="1" dirty="0" smtClean="0">
              <a:solidFill>
                <a:schemeClr val="tx1"/>
              </a:solidFill>
              <a:latin typeface="Times New Roman" panose="02020603050405020304" pitchFamily="18" charset="0"/>
              <a:cs typeface="Times New Roman" panose="02020603050405020304" pitchFamily="18" charset="0"/>
            </a:endParaRPr>
          </a:p>
          <a:p>
            <a:pPr marL="0" indent="0" eaLnBrk="1" hangingPunct="1">
              <a:buNone/>
            </a:pPr>
            <a:endParaRPr lang="lt-LT" altLang="lt-LT" sz="2400" b="1" dirty="0" smtClean="0">
              <a:solidFill>
                <a:srgbClr val="58585A"/>
              </a:solidFill>
              <a:latin typeface="Times New Roman" pitchFamily="18" charset="0"/>
              <a:cs typeface="Times New Roman" pitchFamily="18" charset="0"/>
            </a:endParaRPr>
          </a:p>
        </p:txBody>
      </p:sp>
      <p:sp>
        <p:nvSpPr>
          <p:cNvPr id="3076" name="Line 18"/>
          <p:cNvSpPr>
            <a:spLocks noChangeShapeType="1"/>
          </p:cNvSpPr>
          <p:nvPr/>
        </p:nvSpPr>
        <p:spPr bwMode="auto">
          <a:xfrm>
            <a:off x="0" y="44450"/>
            <a:ext cx="9144000" cy="0"/>
          </a:xfrm>
          <a:prstGeom prst="line">
            <a:avLst/>
          </a:prstGeom>
          <a:noFill/>
          <a:ln w="1270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pic>
        <p:nvPicPr>
          <p:cNvPr id="3077" name="Picture 13" descr="RE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6021388"/>
            <a:ext cx="1584325" cy="56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Line 16"/>
          <p:cNvSpPr>
            <a:spLocks noChangeShapeType="1"/>
          </p:cNvSpPr>
          <p:nvPr/>
        </p:nvSpPr>
        <p:spPr bwMode="auto">
          <a:xfrm>
            <a:off x="323850" y="5805488"/>
            <a:ext cx="8426450" cy="0"/>
          </a:xfrm>
          <a:prstGeom prst="line">
            <a:avLst/>
          </a:prstGeom>
          <a:noFill/>
          <a:ln w="127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sp>
        <p:nvSpPr>
          <p:cNvPr id="3080" name="Skaidrės numerio vietos rezervavimo ženklas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AE3E6E-FE3C-4095-BC8A-5A847D2C5446}" type="slidenum">
              <a:rPr lang="lt-LT" altLang="lt-LT" smtClean="0"/>
              <a:pPr eaLnBrk="1" hangingPunct="1"/>
              <a:t>12</a:t>
            </a:fld>
            <a:endParaRPr lang="lt-LT" altLang="lt-LT" smtClean="0"/>
          </a:p>
        </p:txBody>
      </p:sp>
    </p:spTree>
    <p:extLst>
      <p:ext uri="{BB962C8B-B14F-4D97-AF65-F5344CB8AC3E}">
        <p14:creationId xmlns:p14="http://schemas.microsoft.com/office/powerpoint/2010/main" val="1743811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6" descr="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0650" y="0"/>
            <a:ext cx="394335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body" idx="4294967295"/>
          </p:nvPr>
        </p:nvSpPr>
        <p:spPr>
          <a:xfrm>
            <a:off x="0" y="116458"/>
            <a:ext cx="9144000" cy="5689030"/>
          </a:xfrm>
        </p:spPr>
        <p:txBody>
          <a:bodyPr/>
          <a:lstStyle/>
          <a:p>
            <a:pPr marL="0" indent="0" eaLnBrk="1" hangingPunct="1">
              <a:buNone/>
            </a:pPr>
            <a:r>
              <a:rPr lang="lt-LT" sz="2400" b="1" dirty="0" smtClean="0">
                <a:latin typeface="Times New Roman" panose="02020603050405020304" pitchFamily="18" charset="0"/>
                <a:cs typeface="Times New Roman" panose="02020603050405020304" pitchFamily="18" charset="0"/>
              </a:rPr>
              <a:t>Kodėl reikia pokyčių ?</a:t>
            </a:r>
          </a:p>
          <a:p>
            <a:pPr marL="0" indent="0" eaLnBrk="1" hangingPunct="1">
              <a:buNone/>
            </a:pPr>
            <a:endParaRPr lang="lt-LT" sz="2400" b="1" dirty="0" smtClean="0">
              <a:latin typeface="Times New Roman" panose="02020603050405020304" pitchFamily="18" charset="0"/>
              <a:cs typeface="Times New Roman" panose="02020603050405020304" pitchFamily="18" charset="0"/>
            </a:endParaRPr>
          </a:p>
          <a:p>
            <a:pPr eaLnBrk="1" hangingPunct="1"/>
            <a:r>
              <a:rPr lang="lt-LT" sz="2200" dirty="0" smtClean="0">
                <a:latin typeface="Times New Roman" panose="02020603050405020304" pitchFamily="18" charset="0"/>
                <a:cs typeface="Times New Roman" panose="02020603050405020304" pitchFamily="18" charset="0"/>
              </a:rPr>
              <a:t>2009 </a:t>
            </a:r>
            <a:r>
              <a:rPr lang="lt-LT" sz="2200" dirty="0">
                <a:latin typeface="Times New Roman" panose="02020603050405020304" pitchFamily="18" charset="0"/>
                <a:cs typeface="Times New Roman" panose="02020603050405020304" pitchFamily="18" charset="0"/>
              </a:rPr>
              <a:t>m. </a:t>
            </a:r>
            <a:r>
              <a:rPr lang="lt-LT" sz="2200" dirty="0" smtClean="0">
                <a:latin typeface="Times New Roman" panose="02020603050405020304" pitchFamily="18" charset="0"/>
                <a:cs typeface="Times New Roman" panose="02020603050405020304" pitchFamily="18" charset="0"/>
              </a:rPr>
              <a:t>vyko paskutinis ES ryšių sektoriaus reglamentavimo persvarstymas, nuo to laiko šis </a:t>
            </a:r>
            <a:r>
              <a:rPr lang="lt-LT" sz="2200" dirty="0">
                <a:latin typeface="Times New Roman" panose="02020603050405020304" pitchFamily="18" charset="0"/>
                <a:cs typeface="Times New Roman" panose="02020603050405020304" pitchFamily="18" charset="0"/>
              </a:rPr>
              <a:t>sektorius labai pasikeitė, o jo reikšmė kuriant </a:t>
            </a:r>
            <a:r>
              <a:rPr lang="lt-LT" sz="2200" dirty="0" smtClean="0">
                <a:latin typeface="Times New Roman" panose="02020603050405020304" pitchFamily="18" charset="0"/>
                <a:cs typeface="Times New Roman" panose="02020603050405020304" pitchFamily="18" charset="0"/>
              </a:rPr>
              <a:t>skaitmeninę ekonomiką dar labiau išaugo. </a:t>
            </a:r>
          </a:p>
          <a:p>
            <a:pPr eaLnBrk="1" hangingPunct="1"/>
            <a:r>
              <a:rPr lang="lt-LT" sz="2200" dirty="0" smtClean="0">
                <a:latin typeface="Times New Roman" panose="02020603050405020304" pitchFamily="18" charset="0"/>
                <a:cs typeface="Times New Roman" panose="02020603050405020304" pitchFamily="18" charset="0"/>
              </a:rPr>
              <a:t>Pasikeitė rinkos </a:t>
            </a:r>
            <a:r>
              <a:rPr lang="lt-LT" sz="2200" dirty="0">
                <a:latin typeface="Times New Roman" panose="02020603050405020304" pitchFamily="18" charset="0"/>
                <a:cs typeface="Times New Roman" panose="02020603050405020304" pitchFamily="18" charset="0"/>
              </a:rPr>
              <a:t>struktūra – </a:t>
            </a:r>
            <a:r>
              <a:rPr lang="lt-LT" sz="2200" dirty="0" smtClean="0">
                <a:latin typeface="Times New Roman" panose="02020603050405020304" pitchFamily="18" charset="0"/>
                <a:cs typeface="Times New Roman" panose="02020603050405020304" pitchFamily="18" charset="0"/>
              </a:rPr>
              <a:t>daugelyje valstybių narių sumenko </a:t>
            </a:r>
            <a:r>
              <a:rPr lang="lt-LT" sz="2200" dirty="0">
                <a:latin typeface="Times New Roman" panose="02020603050405020304" pitchFamily="18" charset="0"/>
                <a:cs typeface="Times New Roman" panose="02020603050405020304" pitchFamily="18" charset="0"/>
              </a:rPr>
              <a:t>monopolistų įtaka rinkoje, o prisijungimo prie tinklo galimybė </a:t>
            </a:r>
            <a:r>
              <a:rPr lang="lt-LT" sz="2200" dirty="0" smtClean="0">
                <a:latin typeface="Times New Roman" panose="02020603050405020304" pitchFamily="18" charset="0"/>
                <a:cs typeface="Times New Roman" panose="02020603050405020304" pitchFamily="18" charset="0"/>
              </a:rPr>
              <a:t>tapo </a:t>
            </a:r>
            <a:r>
              <a:rPr lang="lt-LT" sz="2200" dirty="0">
                <a:latin typeface="Times New Roman" panose="02020603050405020304" pitchFamily="18" charset="0"/>
                <a:cs typeface="Times New Roman" panose="02020603050405020304" pitchFamily="18" charset="0"/>
              </a:rPr>
              <a:t>ekonominės veiklos dalimi</a:t>
            </a:r>
            <a:r>
              <a:rPr lang="lt-LT" sz="2200" dirty="0" smtClean="0">
                <a:latin typeface="Times New Roman" panose="02020603050405020304" pitchFamily="18" charset="0"/>
                <a:cs typeface="Times New Roman" panose="02020603050405020304" pitchFamily="18" charset="0"/>
              </a:rPr>
              <a:t>.</a:t>
            </a:r>
          </a:p>
          <a:p>
            <a:pPr eaLnBrk="1" hangingPunct="1"/>
            <a:r>
              <a:rPr lang="lt-LT" sz="2200" dirty="0" smtClean="0">
                <a:latin typeface="Times New Roman" panose="02020603050405020304" pitchFamily="18" charset="0"/>
                <a:cs typeface="Times New Roman" panose="02020603050405020304" pitchFamily="18" charset="0"/>
              </a:rPr>
              <a:t>Vartotojai </a:t>
            </a:r>
            <a:r>
              <a:rPr lang="lt-LT" sz="2200" dirty="0">
                <a:latin typeface="Times New Roman" panose="02020603050405020304" pitchFamily="18" charset="0"/>
                <a:cs typeface="Times New Roman" panose="02020603050405020304" pitchFamily="18" charset="0"/>
              </a:rPr>
              <a:t>ir įmonės vis labiau remiasi prieigos prie duomenų ir interneto paslaugomis, o ne telefono ryšiu ir kitomis tradicinėmis ryšių paslaugomis</a:t>
            </a:r>
            <a:r>
              <a:rPr lang="lt-LT" sz="2200" dirty="0" smtClean="0">
                <a:latin typeface="Times New Roman" panose="02020603050405020304" pitchFamily="18" charset="0"/>
                <a:cs typeface="Times New Roman" panose="02020603050405020304" pitchFamily="18" charset="0"/>
              </a:rPr>
              <a:t>.</a:t>
            </a:r>
          </a:p>
          <a:p>
            <a:pPr eaLnBrk="1" hangingPunct="1"/>
            <a:r>
              <a:rPr lang="lt-LT" sz="2200" dirty="0" smtClean="0">
                <a:latin typeface="Times New Roman" panose="02020603050405020304" pitchFamily="18" charset="0"/>
                <a:cs typeface="Times New Roman" panose="02020603050405020304" pitchFamily="18" charset="0"/>
              </a:rPr>
              <a:t>Dėl šio sektoriaus raidos </a:t>
            </a:r>
            <a:r>
              <a:rPr lang="lt-LT" sz="2200" dirty="0">
                <a:latin typeface="Times New Roman" panose="02020603050405020304" pitchFamily="18" charset="0"/>
                <a:cs typeface="Times New Roman" panose="02020603050405020304" pitchFamily="18" charset="0"/>
              </a:rPr>
              <a:t>su tradiciniais telekomunikacijų operatoriais ėmė konkuruoti naujų rūšių rinkos dalyviai (pvz., vadinamųjų </a:t>
            </a:r>
            <a:r>
              <a:rPr lang="lt-LT" sz="2200" dirty="0" err="1">
                <a:latin typeface="Times New Roman" panose="02020603050405020304" pitchFamily="18" charset="0"/>
                <a:cs typeface="Times New Roman" panose="02020603050405020304" pitchFamily="18" charset="0"/>
              </a:rPr>
              <a:t>virštinklinių</a:t>
            </a:r>
            <a:r>
              <a:rPr lang="lt-LT" sz="2200" dirty="0">
                <a:latin typeface="Times New Roman" panose="02020603050405020304" pitchFamily="18" charset="0"/>
                <a:cs typeface="Times New Roman" panose="02020603050405020304" pitchFamily="18" charset="0"/>
              </a:rPr>
              <a:t> (angl. </a:t>
            </a:r>
            <a:r>
              <a:rPr lang="lt-LT" sz="2200" i="1" dirty="0" err="1" smtClean="0">
                <a:latin typeface="Times New Roman" panose="02020603050405020304" pitchFamily="18" charset="0"/>
                <a:cs typeface="Times New Roman" panose="02020603050405020304" pitchFamily="18" charset="0"/>
              </a:rPr>
              <a:t>over-the-top;</a:t>
            </a:r>
            <a:r>
              <a:rPr lang="lt-LT" sz="2200" i="1" dirty="0" smtClean="0">
                <a:latin typeface="Times New Roman" panose="02020603050405020304" pitchFamily="18" charset="0"/>
                <a:cs typeface="Times New Roman" panose="02020603050405020304" pitchFamily="18" charset="0"/>
              </a:rPr>
              <a:t> OTT</a:t>
            </a:r>
            <a:r>
              <a:rPr lang="lt-LT" sz="2200" dirty="0" smtClean="0">
                <a:latin typeface="Times New Roman" panose="02020603050405020304" pitchFamily="18" charset="0"/>
                <a:cs typeface="Times New Roman" panose="02020603050405020304" pitchFamily="18" charset="0"/>
              </a:rPr>
              <a:t>) </a:t>
            </a:r>
            <a:r>
              <a:rPr lang="lt-LT" sz="2200" dirty="0">
                <a:latin typeface="Times New Roman" panose="02020603050405020304" pitchFamily="18" charset="0"/>
                <a:cs typeface="Times New Roman" panose="02020603050405020304" pitchFamily="18" charset="0"/>
              </a:rPr>
              <a:t>paslaugų teikėjai, t. y. paslaugų teikėjai, kurie įvairias taikomąsias programas ir paslaugas, įskaitant ryšių paslaugas, siūlo internetu</a:t>
            </a:r>
            <a:r>
              <a:rPr lang="lt-LT" sz="2200" dirty="0" smtClean="0">
                <a:latin typeface="Times New Roman" panose="02020603050405020304" pitchFamily="18" charset="0"/>
                <a:cs typeface="Times New Roman" panose="02020603050405020304" pitchFamily="18" charset="0"/>
              </a:rPr>
              <a:t>).</a:t>
            </a:r>
            <a:endParaRPr lang="lt-LT" altLang="lt-LT" sz="2200" dirty="0" smtClean="0">
              <a:solidFill>
                <a:srgbClr val="58585A"/>
              </a:solidFill>
              <a:latin typeface="Times New Roman" pitchFamily="18" charset="0"/>
              <a:cs typeface="Times New Roman" pitchFamily="18" charset="0"/>
            </a:endParaRPr>
          </a:p>
        </p:txBody>
      </p:sp>
      <p:sp>
        <p:nvSpPr>
          <p:cNvPr id="3076" name="Line 18"/>
          <p:cNvSpPr>
            <a:spLocks noChangeShapeType="1"/>
          </p:cNvSpPr>
          <p:nvPr/>
        </p:nvSpPr>
        <p:spPr bwMode="auto">
          <a:xfrm>
            <a:off x="0" y="44450"/>
            <a:ext cx="9144000" cy="0"/>
          </a:xfrm>
          <a:prstGeom prst="line">
            <a:avLst/>
          </a:prstGeom>
          <a:noFill/>
          <a:ln w="1270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pic>
        <p:nvPicPr>
          <p:cNvPr id="3077" name="Picture 13" descr="RE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6021388"/>
            <a:ext cx="1584325" cy="56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Line 16"/>
          <p:cNvSpPr>
            <a:spLocks noChangeShapeType="1"/>
          </p:cNvSpPr>
          <p:nvPr/>
        </p:nvSpPr>
        <p:spPr bwMode="auto">
          <a:xfrm>
            <a:off x="323850" y="5805488"/>
            <a:ext cx="8426450" cy="0"/>
          </a:xfrm>
          <a:prstGeom prst="line">
            <a:avLst/>
          </a:prstGeom>
          <a:noFill/>
          <a:ln w="127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sp>
        <p:nvSpPr>
          <p:cNvPr id="3080" name="Skaidrės numerio vietos rezervavimo ženklas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AE3E6E-FE3C-4095-BC8A-5A847D2C5446}" type="slidenum">
              <a:rPr lang="lt-LT" altLang="lt-LT" smtClean="0"/>
              <a:pPr eaLnBrk="1" hangingPunct="1"/>
              <a:t>2</a:t>
            </a:fld>
            <a:endParaRPr lang="lt-LT" altLang="lt-LT"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6" descr="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0650" y="0"/>
            <a:ext cx="394335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body" idx="4294967295"/>
          </p:nvPr>
        </p:nvSpPr>
        <p:spPr>
          <a:xfrm>
            <a:off x="0" y="44450"/>
            <a:ext cx="9144000" cy="5761038"/>
          </a:xfrm>
        </p:spPr>
        <p:txBody>
          <a:bodyPr/>
          <a:lstStyle/>
          <a:p>
            <a:pPr marL="0" indent="0" eaLnBrk="1" hangingPunct="1">
              <a:buNone/>
            </a:pPr>
            <a:r>
              <a:rPr lang="lt-LT" sz="2400" b="1" dirty="0" smtClean="0">
                <a:latin typeface="Times New Roman" panose="02020603050405020304" pitchFamily="18" charset="0"/>
                <a:cs typeface="Times New Roman" panose="02020603050405020304" pitchFamily="18" charset="0"/>
              </a:rPr>
              <a:t>Kodėl reikia pokyčių ?</a:t>
            </a:r>
          </a:p>
          <a:p>
            <a:pPr eaLnBrk="1" hangingPunct="1"/>
            <a:r>
              <a:rPr lang="lt-LT" sz="1950" dirty="0">
                <a:latin typeface="Times New Roman" panose="02020603050405020304" pitchFamily="18" charset="0"/>
                <a:cs typeface="Times New Roman" panose="02020603050405020304" pitchFamily="18" charset="0"/>
              </a:rPr>
              <a:t>T</a:t>
            </a:r>
            <a:r>
              <a:rPr lang="lt-LT" sz="1950" dirty="0" smtClean="0">
                <a:latin typeface="Times New Roman" panose="02020603050405020304" pitchFamily="18" charset="0"/>
                <a:cs typeface="Times New Roman" panose="02020603050405020304" pitchFamily="18" charset="0"/>
              </a:rPr>
              <a:t>aip </a:t>
            </a:r>
            <a:r>
              <a:rPr lang="lt-LT" sz="1950" dirty="0">
                <a:latin typeface="Times New Roman" panose="02020603050405020304" pitchFamily="18" charset="0"/>
                <a:cs typeface="Times New Roman" panose="02020603050405020304" pitchFamily="18" charset="0"/>
              </a:rPr>
              <a:t>pat išaugo prisijungimo prie aukštos kokybės fiksuotojo ir </a:t>
            </a:r>
            <a:r>
              <a:rPr lang="lt-LT" sz="1950" dirty="0" err="1">
                <a:latin typeface="Times New Roman" panose="02020603050405020304" pitchFamily="18" charset="0"/>
                <a:cs typeface="Times New Roman" panose="02020603050405020304" pitchFamily="18" charset="0"/>
              </a:rPr>
              <a:t>belaidžio</a:t>
            </a:r>
            <a:r>
              <a:rPr lang="lt-LT" sz="1950" dirty="0">
                <a:latin typeface="Times New Roman" panose="02020603050405020304" pitchFamily="18" charset="0"/>
                <a:cs typeface="Times New Roman" panose="02020603050405020304" pitchFamily="18" charset="0"/>
              </a:rPr>
              <a:t> ryšio paklausa, </a:t>
            </a:r>
            <a:r>
              <a:rPr lang="lt-LT" sz="1950" dirty="0" smtClean="0">
                <a:latin typeface="Times New Roman" panose="02020603050405020304" pitchFamily="18" charset="0"/>
                <a:cs typeface="Times New Roman" panose="02020603050405020304" pitchFamily="18" charset="0"/>
              </a:rPr>
              <a:t>kadangi atsirado </a:t>
            </a:r>
            <a:r>
              <a:rPr lang="lt-LT" sz="1950" dirty="0">
                <a:latin typeface="Times New Roman" panose="02020603050405020304" pitchFamily="18" charset="0"/>
                <a:cs typeface="Times New Roman" panose="02020603050405020304" pitchFamily="18" charset="0"/>
              </a:rPr>
              <a:t>ir išpopuliarėjo daugybė internetinių turinio paslaugų, </a:t>
            </a:r>
            <a:r>
              <a:rPr lang="lt-LT" sz="1950" dirty="0" smtClean="0">
                <a:latin typeface="Times New Roman" panose="02020603050405020304" pitchFamily="18" charset="0"/>
                <a:cs typeface="Times New Roman" panose="02020603050405020304" pitchFamily="18" charset="0"/>
              </a:rPr>
              <a:t>pvz. </a:t>
            </a:r>
            <a:r>
              <a:rPr lang="lt-LT" sz="1950" dirty="0" err="1">
                <a:latin typeface="Times New Roman" panose="02020603050405020304" pitchFamily="18" charset="0"/>
                <a:cs typeface="Times New Roman" panose="02020603050405020304" pitchFamily="18" charset="0"/>
              </a:rPr>
              <a:t>debesijos</a:t>
            </a:r>
            <a:r>
              <a:rPr lang="lt-LT" sz="1950" dirty="0">
                <a:latin typeface="Times New Roman" panose="02020603050405020304" pitchFamily="18" charset="0"/>
                <a:cs typeface="Times New Roman" panose="02020603050405020304" pitchFamily="18" charset="0"/>
              </a:rPr>
              <a:t> kompiuterija, daiktų internetas, įrenginių tarpusavio ryšys (M2M) ir t. t. Keitėsi ir elektroninių ryšių tinklai</a:t>
            </a:r>
            <a:r>
              <a:rPr lang="lt-LT" sz="1950" dirty="0" smtClean="0">
                <a:latin typeface="Times New Roman" panose="02020603050405020304" pitchFamily="18" charset="0"/>
                <a:cs typeface="Times New Roman" panose="02020603050405020304" pitchFamily="18" charset="0"/>
              </a:rPr>
              <a:t>.</a:t>
            </a:r>
          </a:p>
          <a:p>
            <a:pPr marL="0" indent="0" eaLnBrk="1" hangingPunct="1">
              <a:buNone/>
            </a:pPr>
            <a:r>
              <a:rPr lang="lt-LT" sz="1950" dirty="0">
                <a:latin typeface="Times New Roman" panose="02020603050405020304" pitchFamily="18" charset="0"/>
                <a:cs typeface="Times New Roman" panose="02020603050405020304" pitchFamily="18" charset="0"/>
              </a:rPr>
              <a:t>Pagrindiniai </a:t>
            </a:r>
            <a:r>
              <a:rPr lang="lt-LT" sz="1950" dirty="0" smtClean="0">
                <a:latin typeface="Times New Roman" panose="02020603050405020304" pitchFamily="18" charset="0"/>
                <a:cs typeface="Times New Roman" panose="02020603050405020304" pitchFamily="18" charset="0"/>
              </a:rPr>
              <a:t>pokyčiai: </a:t>
            </a:r>
          </a:p>
          <a:p>
            <a:pPr eaLnBrk="1" hangingPunct="1"/>
            <a:r>
              <a:rPr lang="lt-LT" sz="1950" dirty="0" smtClean="0">
                <a:latin typeface="Times New Roman" panose="02020603050405020304" pitchFamily="18" charset="0"/>
                <a:cs typeface="Times New Roman" panose="02020603050405020304" pitchFamily="18" charset="0"/>
              </a:rPr>
              <a:t>1) </a:t>
            </a:r>
            <a:r>
              <a:rPr lang="lt-LT" sz="1950" dirty="0">
                <a:latin typeface="Times New Roman" panose="02020603050405020304" pitchFamily="18" charset="0"/>
                <a:cs typeface="Times New Roman" panose="02020603050405020304" pitchFamily="18" charset="0"/>
              </a:rPr>
              <a:t>pereinama prie vien IP aplinkos, </a:t>
            </a:r>
            <a:endParaRPr lang="lt-LT" sz="1950" dirty="0" smtClean="0">
              <a:latin typeface="Times New Roman" panose="02020603050405020304" pitchFamily="18" charset="0"/>
              <a:cs typeface="Times New Roman" panose="02020603050405020304" pitchFamily="18" charset="0"/>
            </a:endParaRPr>
          </a:p>
          <a:p>
            <a:pPr eaLnBrk="1" hangingPunct="1"/>
            <a:r>
              <a:rPr lang="lt-LT" sz="1950" dirty="0" smtClean="0">
                <a:latin typeface="Times New Roman" panose="02020603050405020304" pitchFamily="18" charset="0"/>
                <a:cs typeface="Times New Roman" panose="02020603050405020304" pitchFamily="18" charset="0"/>
              </a:rPr>
              <a:t>2) </a:t>
            </a:r>
            <a:r>
              <a:rPr lang="lt-LT" sz="1950" dirty="0">
                <a:latin typeface="Times New Roman" panose="02020603050405020304" pitchFamily="18" charset="0"/>
                <a:cs typeface="Times New Roman" panose="02020603050405020304" pitchFamily="18" charset="0"/>
              </a:rPr>
              <a:t>naudojamasi galimybėmis, kurias teikia nauja ir patobulinta pagrindinė tinklo infrastruktūra, tinkama beveik neribotam šviesolaidinių tinklų perdavimo pajėgumui, </a:t>
            </a:r>
            <a:endParaRPr lang="lt-LT" sz="1950" dirty="0" smtClean="0">
              <a:latin typeface="Times New Roman" panose="02020603050405020304" pitchFamily="18" charset="0"/>
              <a:cs typeface="Times New Roman" panose="02020603050405020304" pitchFamily="18" charset="0"/>
            </a:endParaRPr>
          </a:p>
          <a:p>
            <a:pPr eaLnBrk="1" hangingPunct="1"/>
            <a:r>
              <a:rPr lang="lt-LT" sz="1950" dirty="0" smtClean="0">
                <a:latin typeface="Times New Roman" panose="02020603050405020304" pitchFamily="18" charset="0"/>
                <a:cs typeface="Times New Roman" panose="02020603050405020304" pitchFamily="18" charset="0"/>
              </a:rPr>
              <a:t>3) </a:t>
            </a:r>
            <a:r>
              <a:rPr lang="lt-LT" sz="1950" dirty="0">
                <a:latin typeface="Times New Roman" panose="02020603050405020304" pitchFamily="18" charset="0"/>
                <a:cs typeface="Times New Roman" panose="02020603050405020304" pitchFamily="18" charset="0"/>
              </a:rPr>
              <a:t>vykdoma fiksuotojo ir judriojo ryšio tinklų konvergencija, kad galutiniai paslaugų gavėjai vientisais paslaugų pasiūlymais galėtų naudotis nepriklausomai nuo buvimo vietos arba naudojamų įrenginių, </a:t>
            </a:r>
            <a:endParaRPr lang="lt-LT" sz="1950" dirty="0" smtClean="0">
              <a:latin typeface="Times New Roman" panose="02020603050405020304" pitchFamily="18" charset="0"/>
              <a:cs typeface="Times New Roman" panose="02020603050405020304" pitchFamily="18" charset="0"/>
            </a:endParaRPr>
          </a:p>
          <a:p>
            <a:pPr eaLnBrk="1" hangingPunct="1"/>
            <a:r>
              <a:rPr lang="lt-LT" sz="1950" dirty="0" smtClean="0">
                <a:latin typeface="Times New Roman" panose="02020603050405020304" pitchFamily="18" charset="0"/>
                <a:cs typeface="Times New Roman" panose="02020603050405020304" pitchFamily="18" charset="0"/>
              </a:rPr>
              <a:t>4) </a:t>
            </a:r>
            <a:r>
              <a:rPr lang="lt-LT" sz="1950" dirty="0">
                <a:latin typeface="Times New Roman" panose="02020603050405020304" pitchFamily="18" charset="0"/>
                <a:cs typeface="Times New Roman" panose="02020603050405020304" pitchFamily="18" charset="0"/>
              </a:rPr>
              <a:t>rengiami naujoviški techniniai tinklo valdymo principai, ypač programinio valdymo tinklai ir tinklo funkcijų </a:t>
            </a:r>
            <a:r>
              <a:rPr lang="lt-LT" sz="1950" dirty="0" err="1">
                <a:latin typeface="Times New Roman" panose="02020603050405020304" pitchFamily="18" charset="0"/>
                <a:cs typeface="Times New Roman" panose="02020603050405020304" pitchFamily="18" charset="0"/>
              </a:rPr>
              <a:t>virtualizavimas</a:t>
            </a:r>
            <a:r>
              <a:rPr lang="lt-LT" sz="1950" dirty="0">
                <a:latin typeface="Times New Roman" panose="02020603050405020304" pitchFamily="18" charset="0"/>
                <a:cs typeface="Times New Roman" panose="02020603050405020304" pitchFamily="18" charset="0"/>
              </a:rPr>
              <a:t>. Dėl naudojimo ir veikimo naujovių atsirado galiojančių taisyklių taikymo klausimų, kurių reikšmė veikiausiai didės vidutinės ir ilgos trukmės laikotarpiu, todėl į juos turi būti atsižvelgta peržiūrint elektroninių ryšių reguliavimo sistemą. </a:t>
            </a:r>
            <a:endParaRPr lang="lt-LT" sz="1950" dirty="0" smtClean="0">
              <a:latin typeface="Times New Roman" panose="02020603050405020304" pitchFamily="18" charset="0"/>
              <a:cs typeface="Times New Roman" panose="02020603050405020304" pitchFamily="18" charset="0"/>
            </a:endParaRPr>
          </a:p>
        </p:txBody>
      </p:sp>
      <p:sp>
        <p:nvSpPr>
          <p:cNvPr id="3076" name="Line 18"/>
          <p:cNvSpPr>
            <a:spLocks noChangeShapeType="1"/>
          </p:cNvSpPr>
          <p:nvPr/>
        </p:nvSpPr>
        <p:spPr bwMode="auto">
          <a:xfrm>
            <a:off x="0" y="44450"/>
            <a:ext cx="9144000" cy="0"/>
          </a:xfrm>
          <a:prstGeom prst="line">
            <a:avLst/>
          </a:prstGeom>
          <a:noFill/>
          <a:ln w="1270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pic>
        <p:nvPicPr>
          <p:cNvPr id="3077" name="Picture 13" descr="RE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6021388"/>
            <a:ext cx="1584325" cy="56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Line 16"/>
          <p:cNvSpPr>
            <a:spLocks noChangeShapeType="1"/>
          </p:cNvSpPr>
          <p:nvPr/>
        </p:nvSpPr>
        <p:spPr bwMode="auto">
          <a:xfrm>
            <a:off x="323850" y="5805488"/>
            <a:ext cx="8426450" cy="0"/>
          </a:xfrm>
          <a:prstGeom prst="line">
            <a:avLst/>
          </a:prstGeom>
          <a:noFill/>
          <a:ln w="127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sp>
        <p:nvSpPr>
          <p:cNvPr id="3080" name="Skaidrės numerio vietos rezervavimo ženklas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AE3E6E-FE3C-4095-BC8A-5A847D2C5446}" type="slidenum">
              <a:rPr lang="lt-LT" altLang="lt-LT" smtClean="0"/>
              <a:pPr eaLnBrk="1" hangingPunct="1"/>
              <a:t>3</a:t>
            </a:fld>
            <a:endParaRPr lang="lt-LT" altLang="lt-LT" smtClean="0"/>
          </a:p>
        </p:txBody>
      </p:sp>
    </p:spTree>
    <p:extLst>
      <p:ext uri="{BB962C8B-B14F-4D97-AF65-F5344CB8AC3E}">
        <p14:creationId xmlns:p14="http://schemas.microsoft.com/office/powerpoint/2010/main" val="3215286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6" descr="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0650" y="0"/>
            <a:ext cx="394335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body" idx="4294967295"/>
          </p:nvPr>
        </p:nvSpPr>
        <p:spPr>
          <a:xfrm>
            <a:off x="0" y="116234"/>
            <a:ext cx="9144000" cy="5761038"/>
          </a:xfrm>
        </p:spPr>
        <p:txBody>
          <a:bodyPr/>
          <a:lstStyle/>
          <a:p>
            <a:pPr marL="0" indent="0" algn="ctr" eaLnBrk="1" hangingPunct="1">
              <a:buNone/>
            </a:pPr>
            <a:r>
              <a:rPr lang="lt-LT" sz="2200" b="1" i="1" dirty="0" smtClean="0">
                <a:solidFill>
                  <a:schemeClr val="tx1"/>
                </a:solidFill>
                <a:latin typeface="Times New Roman" panose="02020603050405020304" pitchFamily="18" charset="0"/>
                <a:cs typeface="Times New Roman" panose="02020603050405020304" pitchFamily="18" charset="0"/>
              </a:rPr>
              <a:t>EK 2016 m. rugsėjo 15 d. pristatė strategines iniciatyvas, užbrėžiančias naujus tikslus iki 2025 m.</a:t>
            </a:r>
          </a:p>
          <a:p>
            <a:pPr marL="0" indent="0" eaLnBrk="1" hangingPunct="1">
              <a:buNone/>
            </a:pPr>
            <a:r>
              <a:rPr lang="lt-LT" altLang="lt-LT" sz="2400" b="1" dirty="0" smtClean="0">
                <a:solidFill>
                  <a:srgbClr val="58585A"/>
                </a:solidFill>
                <a:latin typeface="Times New Roman" pitchFamily="18" charset="0"/>
                <a:cs typeface="Times New Roman" pitchFamily="18" charset="0"/>
              </a:rPr>
              <a:t>ES </a:t>
            </a:r>
            <a:r>
              <a:rPr lang="lt-LT" altLang="lt-LT" sz="2400" b="1" dirty="0">
                <a:solidFill>
                  <a:srgbClr val="58585A"/>
                </a:solidFill>
                <a:latin typeface="Times New Roman" pitchFamily="18" charset="0"/>
                <a:cs typeface="Times New Roman" pitchFamily="18" charset="0"/>
              </a:rPr>
              <a:t>t</a:t>
            </a:r>
            <a:r>
              <a:rPr lang="lt-LT" altLang="lt-LT" sz="2400" b="1" dirty="0" smtClean="0">
                <a:solidFill>
                  <a:srgbClr val="58585A"/>
                </a:solidFill>
                <a:latin typeface="Times New Roman" pitchFamily="18" charset="0"/>
                <a:cs typeface="Times New Roman" pitchFamily="18" charset="0"/>
              </a:rPr>
              <a:t>eisėkūros iniciatyvos</a:t>
            </a:r>
          </a:p>
          <a:p>
            <a:pPr eaLnBrk="1" hangingPunct="1"/>
            <a:r>
              <a:rPr lang="lt-LT" sz="2400" dirty="0" smtClean="0">
                <a:solidFill>
                  <a:schemeClr val="tx1"/>
                </a:solidFill>
                <a:latin typeface="Times New Roman" panose="02020603050405020304" pitchFamily="18" charset="0"/>
                <a:cs typeface="Times New Roman" panose="02020603050405020304" pitchFamily="18" charset="0"/>
              </a:rPr>
              <a:t>Direktyva </a:t>
            </a:r>
            <a:r>
              <a:rPr lang="lt-LT" sz="2400" i="1" dirty="0" smtClean="0">
                <a:solidFill>
                  <a:schemeClr val="tx1"/>
                </a:solidFill>
                <a:latin typeface="Times New Roman" panose="02020603050405020304" pitchFamily="18" charset="0"/>
                <a:cs typeface="Times New Roman" panose="02020603050405020304" pitchFamily="18" charset="0"/>
              </a:rPr>
              <a:t>kuria nustatomas </a:t>
            </a:r>
            <a:r>
              <a:rPr lang="lt-LT" sz="2400" b="1" i="1" dirty="0" smtClean="0">
                <a:solidFill>
                  <a:schemeClr val="tx1"/>
                </a:solidFill>
                <a:latin typeface="Times New Roman" panose="02020603050405020304" pitchFamily="18" charset="0"/>
                <a:cs typeface="Times New Roman" panose="02020603050405020304" pitchFamily="18" charset="0"/>
              </a:rPr>
              <a:t>Europos elektroninių ryšių kodeksas</a:t>
            </a:r>
            <a:r>
              <a:rPr lang="lt-LT" sz="2400" i="1" dirty="0" smtClean="0">
                <a:solidFill>
                  <a:schemeClr val="tx1"/>
                </a:solidFill>
                <a:latin typeface="Times New Roman" panose="02020603050405020304" pitchFamily="18" charset="0"/>
                <a:cs typeface="Times New Roman" panose="02020603050405020304" pitchFamily="18" charset="0"/>
              </a:rPr>
              <a:t>.</a:t>
            </a:r>
          </a:p>
          <a:p>
            <a:pPr eaLnBrk="1" hangingPunct="1"/>
            <a:r>
              <a:rPr lang="lt-LT" sz="2400" dirty="0" smtClean="0">
                <a:solidFill>
                  <a:schemeClr val="tx1"/>
                </a:solidFill>
                <a:latin typeface="Times New Roman" panose="02020603050405020304" pitchFamily="18" charset="0"/>
                <a:cs typeface="Times New Roman" panose="02020603050405020304" pitchFamily="18" charset="0"/>
              </a:rPr>
              <a:t>Reglamentas </a:t>
            </a:r>
            <a:r>
              <a:rPr lang="lt-LT" sz="2400" i="1" dirty="0" smtClean="0">
                <a:solidFill>
                  <a:schemeClr val="tx1"/>
                </a:solidFill>
                <a:latin typeface="Times New Roman" panose="02020603050405020304" pitchFamily="18" charset="0"/>
                <a:cs typeface="Times New Roman" panose="02020603050405020304" pitchFamily="18" charset="0"/>
              </a:rPr>
              <a:t>dėl Europos elektroninių ryšių reguliuotojų institucijos (BEREC) įsteigimo;</a:t>
            </a:r>
          </a:p>
          <a:p>
            <a:pPr eaLnBrk="1" hangingPunct="1"/>
            <a:r>
              <a:rPr lang="lt-LT" sz="2400" dirty="0" smtClean="0">
                <a:solidFill>
                  <a:schemeClr val="tx1"/>
                </a:solidFill>
                <a:latin typeface="Times New Roman" panose="02020603050405020304" pitchFamily="18" charset="0"/>
                <a:cs typeface="Times New Roman" panose="02020603050405020304" pitchFamily="18" charset="0"/>
              </a:rPr>
              <a:t>Reglamentas</a:t>
            </a:r>
            <a:r>
              <a:rPr lang="lt-LT" sz="2400" i="1" dirty="0" smtClean="0">
                <a:solidFill>
                  <a:schemeClr val="tx1"/>
                </a:solidFill>
                <a:latin typeface="Times New Roman" panose="02020603050405020304" pitchFamily="18" charset="0"/>
                <a:cs typeface="Times New Roman" panose="02020603050405020304" pitchFamily="18" charset="0"/>
              </a:rPr>
              <a:t> dėl interneto ryšio vietos bendruomenėse rėmimo (WIFI4EU);</a:t>
            </a:r>
          </a:p>
          <a:p>
            <a:pPr eaLnBrk="1" hangingPunct="1"/>
            <a:endParaRPr lang="lt-LT" sz="2400" i="1" dirty="0" smtClean="0">
              <a:solidFill>
                <a:schemeClr val="tx1"/>
              </a:solidFill>
              <a:latin typeface="Times New Roman" panose="02020603050405020304" pitchFamily="18" charset="0"/>
              <a:cs typeface="Times New Roman" panose="02020603050405020304" pitchFamily="18" charset="0"/>
            </a:endParaRPr>
          </a:p>
          <a:p>
            <a:pPr marL="0" indent="0" eaLnBrk="1" hangingPunct="1">
              <a:buNone/>
            </a:pPr>
            <a:r>
              <a:rPr lang="lt-LT" altLang="lt-LT" sz="2400" b="1" dirty="0" smtClean="0">
                <a:solidFill>
                  <a:srgbClr val="58585A"/>
                </a:solidFill>
                <a:latin typeface="Times New Roman" pitchFamily="18" charset="0"/>
                <a:cs typeface="Times New Roman" pitchFamily="18" charset="0"/>
              </a:rPr>
              <a:t>Ne teisėkūros ES iniciatyvos</a:t>
            </a:r>
          </a:p>
          <a:p>
            <a:pPr eaLnBrk="1" hangingPunct="1"/>
            <a:r>
              <a:rPr lang="lt-LT" sz="2400" dirty="0" smtClean="0">
                <a:solidFill>
                  <a:schemeClr val="tx1"/>
                </a:solidFill>
                <a:latin typeface="Times New Roman" panose="02020603050405020304" pitchFamily="18" charset="0"/>
                <a:cs typeface="Times New Roman" panose="02020603050405020304" pitchFamily="18" charset="0"/>
              </a:rPr>
              <a:t>EK komunikatas </a:t>
            </a:r>
            <a:r>
              <a:rPr lang="lt-LT" sz="2400" i="1" dirty="0" smtClean="0">
                <a:solidFill>
                  <a:schemeClr val="tx1"/>
                </a:solidFill>
                <a:latin typeface="Times New Roman" panose="02020603050405020304" pitchFamily="18" charset="0"/>
                <a:cs typeface="Times New Roman" panose="02020603050405020304" pitchFamily="18" charset="0"/>
              </a:rPr>
              <a:t>Junglumas – bendrosios skaitmeninės rinkos pagrindas. Kelias į Europos </a:t>
            </a:r>
            <a:r>
              <a:rPr lang="lt-LT" sz="2400" i="1" dirty="0" err="1" smtClean="0">
                <a:solidFill>
                  <a:schemeClr val="tx1"/>
                </a:solidFill>
                <a:latin typeface="Times New Roman" panose="02020603050405020304" pitchFamily="18" charset="0"/>
                <a:cs typeface="Times New Roman" panose="02020603050405020304" pitchFamily="18" charset="0"/>
              </a:rPr>
              <a:t>gigabitinę</a:t>
            </a:r>
            <a:r>
              <a:rPr lang="lt-LT" sz="2400" i="1" dirty="0" smtClean="0">
                <a:solidFill>
                  <a:schemeClr val="tx1"/>
                </a:solidFill>
                <a:latin typeface="Times New Roman" panose="02020603050405020304" pitchFamily="18" charset="0"/>
                <a:cs typeface="Times New Roman" panose="02020603050405020304" pitchFamily="18" charset="0"/>
              </a:rPr>
              <a:t> visuomenę;</a:t>
            </a:r>
          </a:p>
          <a:p>
            <a:pPr eaLnBrk="1" hangingPunct="1"/>
            <a:r>
              <a:rPr lang="lt-LT" sz="2400" dirty="0" smtClean="0">
                <a:solidFill>
                  <a:schemeClr val="tx1"/>
                </a:solidFill>
                <a:latin typeface="Times New Roman" panose="02020603050405020304" pitchFamily="18" charset="0"/>
                <a:cs typeface="Times New Roman" panose="02020603050405020304" pitchFamily="18" charset="0"/>
              </a:rPr>
              <a:t>EK komunikatas </a:t>
            </a:r>
            <a:r>
              <a:rPr lang="lt-LT" sz="2400" i="1" dirty="0" smtClean="0">
                <a:solidFill>
                  <a:schemeClr val="tx1"/>
                </a:solidFill>
                <a:latin typeface="Times New Roman" panose="02020603050405020304" pitchFamily="18" charset="0"/>
                <a:cs typeface="Times New Roman" panose="02020603050405020304" pitchFamily="18" charset="0"/>
              </a:rPr>
              <a:t>Europos 5G veiksmų planas;</a:t>
            </a:r>
          </a:p>
          <a:p>
            <a:pPr marL="0" indent="0" eaLnBrk="1" hangingPunct="1">
              <a:buNone/>
            </a:pPr>
            <a:endParaRPr lang="lt-LT" altLang="lt-LT" sz="2400" b="1" dirty="0" smtClean="0">
              <a:solidFill>
                <a:srgbClr val="58585A"/>
              </a:solidFill>
              <a:latin typeface="Times New Roman" pitchFamily="18" charset="0"/>
              <a:cs typeface="Times New Roman" pitchFamily="18" charset="0"/>
            </a:endParaRPr>
          </a:p>
          <a:p>
            <a:pPr eaLnBrk="1" hangingPunct="1"/>
            <a:endParaRPr lang="lt-LT" altLang="lt-LT" sz="2400" b="1" dirty="0" smtClean="0">
              <a:solidFill>
                <a:srgbClr val="58585A"/>
              </a:solidFill>
              <a:latin typeface="Times New Roman" pitchFamily="18" charset="0"/>
              <a:cs typeface="Times New Roman" pitchFamily="18" charset="0"/>
            </a:endParaRPr>
          </a:p>
        </p:txBody>
      </p:sp>
      <p:sp>
        <p:nvSpPr>
          <p:cNvPr id="3076" name="Line 18"/>
          <p:cNvSpPr>
            <a:spLocks noChangeShapeType="1"/>
          </p:cNvSpPr>
          <p:nvPr/>
        </p:nvSpPr>
        <p:spPr bwMode="auto">
          <a:xfrm>
            <a:off x="0" y="44450"/>
            <a:ext cx="9144000" cy="0"/>
          </a:xfrm>
          <a:prstGeom prst="line">
            <a:avLst/>
          </a:prstGeom>
          <a:noFill/>
          <a:ln w="1270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pic>
        <p:nvPicPr>
          <p:cNvPr id="3077" name="Picture 13" descr="RE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6021388"/>
            <a:ext cx="1584325" cy="56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Line 16"/>
          <p:cNvSpPr>
            <a:spLocks noChangeShapeType="1"/>
          </p:cNvSpPr>
          <p:nvPr/>
        </p:nvSpPr>
        <p:spPr bwMode="auto">
          <a:xfrm>
            <a:off x="323850" y="5805488"/>
            <a:ext cx="8426450" cy="0"/>
          </a:xfrm>
          <a:prstGeom prst="line">
            <a:avLst/>
          </a:prstGeom>
          <a:noFill/>
          <a:ln w="127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sp>
        <p:nvSpPr>
          <p:cNvPr id="3080" name="Skaidrės numerio vietos rezervavimo ženklas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AE3E6E-FE3C-4095-BC8A-5A847D2C5446}" type="slidenum">
              <a:rPr lang="lt-LT" altLang="lt-LT" smtClean="0"/>
              <a:pPr eaLnBrk="1" hangingPunct="1"/>
              <a:t>4</a:t>
            </a:fld>
            <a:endParaRPr lang="lt-LT" altLang="lt-LT" dirty="0" smtClean="0"/>
          </a:p>
        </p:txBody>
      </p:sp>
    </p:spTree>
    <p:extLst>
      <p:ext uri="{BB962C8B-B14F-4D97-AF65-F5344CB8AC3E}">
        <p14:creationId xmlns:p14="http://schemas.microsoft.com/office/powerpoint/2010/main" val="3243422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6" descr="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0650" y="0"/>
            <a:ext cx="394335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body" idx="4294967295"/>
          </p:nvPr>
        </p:nvSpPr>
        <p:spPr>
          <a:xfrm>
            <a:off x="0" y="332656"/>
            <a:ext cx="9144000" cy="5472832"/>
          </a:xfrm>
        </p:spPr>
        <p:txBody>
          <a:bodyPr/>
          <a:lstStyle/>
          <a:p>
            <a:pPr marL="0" indent="0">
              <a:buNone/>
            </a:pPr>
            <a:r>
              <a:rPr lang="lt-LT" sz="2400" b="1" dirty="0" smtClean="0">
                <a:latin typeface="Times New Roman" panose="02020603050405020304" pitchFamily="18" charset="0"/>
                <a:cs typeface="Times New Roman" panose="02020603050405020304" pitchFamily="18" charset="0"/>
              </a:rPr>
              <a:t>Strateginiai </a:t>
            </a:r>
            <a:r>
              <a:rPr lang="lt-LT" sz="2400" b="1" dirty="0">
                <a:latin typeface="Times New Roman" panose="02020603050405020304" pitchFamily="18" charset="0"/>
                <a:cs typeface="Times New Roman" panose="02020603050405020304" pitchFamily="18" charset="0"/>
              </a:rPr>
              <a:t>Europos </a:t>
            </a:r>
            <a:r>
              <a:rPr lang="lt-LT" sz="2400" b="1" dirty="0" smtClean="0">
                <a:solidFill>
                  <a:schemeClr val="tx1"/>
                </a:solidFill>
                <a:latin typeface="Times New Roman" panose="02020603050405020304" pitchFamily="18" charset="0"/>
                <a:cs typeface="Times New Roman" panose="02020603050405020304" pitchFamily="18" charset="0"/>
              </a:rPr>
              <a:t>Komisijos iniciatyvų tikslai</a:t>
            </a:r>
          </a:p>
          <a:p>
            <a:pPr marL="0" indent="0" eaLnBrk="1" hangingPunct="1">
              <a:buNone/>
            </a:pPr>
            <a:endParaRPr lang="lt-LT" sz="2200" b="1" i="1" dirty="0" smtClean="0">
              <a:solidFill>
                <a:schemeClr val="tx1"/>
              </a:solidFill>
              <a:latin typeface="Times New Roman" panose="02020603050405020304" pitchFamily="18" charset="0"/>
              <a:cs typeface="Times New Roman" panose="02020603050405020304" pitchFamily="18" charset="0"/>
            </a:endParaRPr>
          </a:p>
          <a:p>
            <a:pPr eaLnBrk="1" hangingPunct="1"/>
            <a:r>
              <a:rPr lang="lt-LT" sz="2200" i="1" dirty="0" smtClean="0">
                <a:solidFill>
                  <a:schemeClr val="tx1"/>
                </a:solidFill>
                <a:latin typeface="Times New Roman" panose="02020603050405020304" pitchFamily="18" charset="0"/>
                <a:cs typeface="Times New Roman" panose="02020603050405020304" pitchFamily="18" charset="0"/>
              </a:rPr>
              <a:t>Užbrėžti nauji ambicingi tikslai  siektini iki – 2025 m. </a:t>
            </a:r>
            <a:r>
              <a:rPr lang="lt-LT" sz="2200" i="1" dirty="0" err="1" smtClean="0">
                <a:solidFill>
                  <a:schemeClr val="tx1"/>
                </a:solidFill>
                <a:latin typeface="Times New Roman" panose="02020603050405020304" pitchFamily="18" charset="0"/>
                <a:cs typeface="Times New Roman" panose="02020603050405020304" pitchFamily="18" charset="0"/>
              </a:rPr>
              <a:t>gigabitinis</a:t>
            </a:r>
            <a:r>
              <a:rPr lang="lt-LT" sz="2200" i="1" dirty="0" smtClean="0">
                <a:solidFill>
                  <a:schemeClr val="tx1"/>
                </a:solidFill>
                <a:latin typeface="Times New Roman" panose="02020603050405020304" pitchFamily="18" charset="0"/>
                <a:cs typeface="Times New Roman" panose="02020603050405020304" pitchFamily="18" charset="0"/>
              </a:rPr>
              <a:t> junglumas visiems pagrindiniams socialinės ir ekonominės pažangos varikliams, tokiems kaip mokyklos, didieji transporto mazgai ir pagrindiniai viešųjų paslaugų teikėjai, taip pat skaitmeninei veiklai imlioms įmonėms. </a:t>
            </a:r>
          </a:p>
          <a:p>
            <a:pPr eaLnBrk="1" hangingPunct="1"/>
            <a:r>
              <a:rPr lang="lt-LT" sz="2200" i="1" dirty="0" smtClean="0">
                <a:solidFill>
                  <a:schemeClr val="tx1"/>
                </a:solidFill>
                <a:latin typeface="Times New Roman" panose="02020603050405020304" pitchFamily="18" charset="0"/>
                <a:cs typeface="Times New Roman" panose="02020603050405020304" pitchFamily="18" charset="0"/>
              </a:rPr>
              <a:t>Visų miestų teritorijose ir visose didžiausiose sausumos transporto magistralėse užtikrinti nenutrūkstamą 5G ryšio aprėptį.</a:t>
            </a:r>
          </a:p>
          <a:p>
            <a:pPr eaLnBrk="1" hangingPunct="1"/>
            <a:r>
              <a:rPr lang="lt-LT" sz="2200" i="1" dirty="0" smtClean="0">
                <a:solidFill>
                  <a:schemeClr val="tx1"/>
                </a:solidFill>
                <a:latin typeface="Times New Roman" panose="02020603050405020304" pitchFamily="18" charset="0"/>
                <a:cs typeface="Times New Roman" panose="02020603050405020304" pitchFamily="18" charset="0"/>
              </a:rPr>
              <a:t>Užtikrinti, kad visuose Europos kaimų ir miestų namų ūkiuose būtų prieinamas interneto ryšys, kurio </a:t>
            </a:r>
            <a:r>
              <a:rPr lang="lt-LT" sz="2200" i="1" dirty="0" err="1" smtClean="0">
                <a:solidFill>
                  <a:schemeClr val="tx1"/>
                </a:solidFill>
                <a:latin typeface="Times New Roman" panose="02020603050405020304" pitchFamily="18" charset="0"/>
                <a:cs typeface="Times New Roman" panose="02020603050405020304" pitchFamily="18" charset="0"/>
              </a:rPr>
              <a:t>žemynkryptės</a:t>
            </a:r>
            <a:r>
              <a:rPr lang="lt-LT" sz="2200" i="1" dirty="0" smtClean="0">
                <a:solidFill>
                  <a:schemeClr val="tx1"/>
                </a:solidFill>
                <a:latin typeface="Times New Roman" panose="02020603050405020304" pitchFamily="18" charset="0"/>
                <a:cs typeface="Times New Roman" panose="02020603050405020304" pitchFamily="18" charset="0"/>
              </a:rPr>
              <a:t> linijos sparta ne mažesnė kaip 100 </a:t>
            </a:r>
            <a:r>
              <a:rPr lang="lt-LT" sz="2200" i="1" dirty="0" err="1" smtClean="0">
                <a:solidFill>
                  <a:schemeClr val="tx1"/>
                </a:solidFill>
                <a:latin typeface="Times New Roman" panose="02020603050405020304" pitchFamily="18" charset="0"/>
                <a:cs typeface="Times New Roman" panose="02020603050405020304" pitchFamily="18" charset="0"/>
              </a:rPr>
              <a:t>Mbps</a:t>
            </a:r>
            <a:r>
              <a:rPr lang="lt-LT" sz="2200" i="1" dirty="0" smtClean="0">
                <a:solidFill>
                  <a:schemeClr val="tx1"/>
                </a:solidFill>
                <a:latin typeface="Times New Roman" panose="02020603050405020304" pitchFamily="18" charset="0"/>
                <a:cs typeface="Times New Roman" panose="02020603050405020304" pitchFamily="18" charset="0"/>
              </a:rPr>
              <a:t> ir gali būti padidinta iki </a:t>
            </a:r>
            <a:r>
              <a:rPr lang="lt-LT" sz="2200" i="1" dirty="0" err="1" smtClean="0">
                <a:solidFill>
                  <a:schemeClr val="tx1"/>
                </a:solidFill>
                <a:latin typeface="Times New Roman" panose="02020603050405020304" pitchFamily="18" charset="0"/>
                <a:cs typeface="Times New Roman" panose="02020603050405020304" pitchFamily="18" charset="0"/>
              </a:rPr>
              <a:t>gigabitinės</a:t>
            </a:r>
            <a:r>
              <a:rPr lang="lt-LT" sz="2200" i="1" dirty="0" smtClean="0">
                <a:solidFill>
                  <a:schemeClr val="tx1"/>
                </a:solidFill>
                <a:latin typeface="Times New Roman" panose="02020603050405020304" pitchFamily="18" charset="0"/>
                <a:cs typeface="Times New Roman" panose="02020603050405020304" pitchFamily="18" charset="0"/>
              </a:rPr>
              <a:t>.</a:t>
            </a:r>
          </a:p>
          <a:p>
            <a:pPr eaLnBrk="1" hangingPunct="1"/>
            <a:r>
              <a:rPr lang="lt-LT" sz="2200" i="1" dirty="0" smtClean="0">
                <a:solidFill>
                  <a:schemeClr val="tx1"/>
                </a:solidFill>
                <a:latin typeface="Times New Roman" panose="02020603050405020304" pitchFamily="18" charset="0"/>
                <a:cs typeface="Times New Roman" panose="02020603050405020304" pitchFamily="18" charset="0"/>
              </a:rPr>
              <a:t>Pasiūlytas</a:t>
            </a:r>
            <a:r>
              <a:rPr lang="lt-LT" sz="2200" b="1" i="1" dirty="0" smtClean="0">
                <a:solidFill>
                  <a:schemeClr val="tx1"/>
                </a:solidFill>
                <a:latin typeface="Times New Roman" panose="02020603050405020304" pitchFamily="18" charset="0"/>
                <a:cs typeface="Times New Roman" panose="02020603050405020304" pitchFamily="18" charset="0"/>
              </a:rPr>
              <a:t> </a:t>
            </a:r>
            <a:r>
              <a:rPr lang="lt-LT" sz="2200" i="1" dirty="0" smtClean="0">
                <a:solidFill>
                  <a:schemeClr val="tx1"/>
                </a:solidFill>
                <a:latin typeface="Times New Roman" panose="02020603050405020304" pitchFamily="18" charset="0"/>
                <a:cs typeface="Times New Roman" panose="02020603050405020304" pitchFamily="18" charset="0"/>
              </a:rPr>
              <a:t>Kodeksas</a:t>
            </a:r>
            <a:r>
              <a:rPr lang="lt-LT" sz="2200" b="1" i="1" dirty="0" smtClean="0">
                <a:solidFill>
                  <a:schemeClr val="tx1"/>
                </a:solidFill>
                <a:latin typeface="Times New Roman" panose="02020603050405020304" pitchFamily="18" charset="0"/>
                <a:cs typeface="Times New Roman" panose="02020603050405020304" pitchFamily="18" charset="0"/>
              </a:rPr>
              <a:t> </a:t>
            </a:r>
            <a:r>
              <a:rPr lang="lt-LT" sz="2200" i="1" dirty="0" smtClean="0">
                <a:solidFill>
                  <a:schemeClr val="tx1"/>
                </a:solidFill>
                <a:latin typeface="Times New Roman" panose="02020603050405020304" pitchFamily="18" charset="0"/>
                <a:cs typeface="Times New Roman" panose="02020603050405020304" pitchFamily="18" charset="0"/>
              </a:rPr>
              <a:t>atitinkamai reglamentuoja prieigą prie itin aukšto pralaidumo tinklų, tolesnį konkurencijos skatinimą, vidaus rinkos stiprinimą ir piliečių interesų apsaugą.</a:t>
            </a:r>
          </a:p>
          <a:p>
            <a:pPr marL="0" indent="0" eaLnBrk="1" hangingPunct="1">
              <a:buNone/>
            </a:pPr>
            <a:endParaRPr lang="lt-LT" altLang="lt-LT" sz="2400" b="1" dirty="0" smtClean="0">
              <a:solidFill>
                <a:srgbClr val="58585A"/>
              </a:solidFill>
              <a:latin typeface="Times New Roman" pitchFamily="18" charset="0"/>
              <a:cs typeface="Times New Roman" pitchFamily="18" charset="0"/>
            </a:endParaRPr>
          </a:p>
        </p:txBody>
      </p:sp>
      <p:sp>
        <p:nvSpPr>
          <p:cNvPr id="3076" name="Line 18"/>
          <p:cNvSpPr>
            <a:spLocks noChangeShapeType="1"/>
          </p:cNvSpPr>
          <p:nvPr/>
        </p:nvSpPr>
        <p:spPr bwMode="auto">
          <a:xfrm>
            <a:off x="0" y="44450"/>
            <a:ext cx="9144000" cy="0"/>
          </a:xfrm>
          <a:prstGeom prst="line">
            <a:avLst/>
          </a:prstGeom>
          <a:noFill/>
          <a:ln w="1270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pic>
        <p:nvPicPr>
          <p:cNvPr id="3077" name="Picture 13" descr="RE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6021388"/>
            <a:ext cx="1584325" cy="56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Line 16"/>
          <p:cNvSpPr>
            <a:spLocks noChangeShapeType="1"/>
          </p:cNvSpPr>
          <p:nvPr/>
        </p:nvSpPr>
        <p:spPr bwMode="auto">
          <a:xfrm>
            <a:off x="323850" y="5805488"/>
            <a:ext cx="8426450" cy="0"/>
          </a:xfrm>
          <a:prstGeom prst="line">
            <a:avLst/>
          </a:prstGeom>
          <a:noFill/>
          <a:ln w="127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sp>
        <p:nvSpPr>
          <p:cNvPr id="3080" name="Skaidrės numerio vietos rezervavimo ženklas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AE3E6E-FE3C-4095-BC8A-5A847D2C5446}" type="slidenum">
              <a:rPr lang="lt-LT" altLang="lt-LT" smtClean="0"/>
              <a:pPr eaLnBrk="1" hangingPunct="1"/>
              <a:t>5</a:t>
            </a:fld>
            <a:endParaRPr lang="lt-LT" altLang="lt-LT" smtClean="0"/>
          </a:p>
        </p:txBody>
      </p:sp>
    </p:spTree>
    <p:extLst>
      <p:ext uri="{BB962C8B-B14F-4D97-AF65-F5344CB8AC3E}">
        <p14:creationId xmlns:p14="http://schemas.microsoft.com/office/powerpoint/2010/main" val="2418168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4294967295"/>
          </p:nvPr>
        </p:nvSpPr>
        <p:spPr>
          <a:xfrm>
            <a:off x="0" y="116408"/>
            <a:ext cx="9144000" cy="5832872"/>
          </a:xfrm>
        </p:spPr>
        <p:txBody>
          <a:bodyPr/>
          <a:lstStyle/>
          <a:p>
            <a:pPr marL="0" indent="0">
              <a:buNone/>
            </a:pPr>
            <a:r>
              <a:rPr lang="lt-LT" sz="2400" b="1" i="1" dirty="0">
                <a:latin typeface="Times New Roman" panose="02020603050405020304" pitchFamily="18" charset="0"/>
                <a:cs typeface="Times New Roman" panose="02020603050405020304" pitchFamily="18" charset="0"/>
              </a:rPr>
              <a:t>Europos elektroninių ryšių </a:t>
            </a:r>
            <a:r>
              <a:rPr lang="lt-LT" sz="2400" b="1" i="1" dirty="0" smtClean="0">
                <a:latin typeface="Times New Roman" panose="02020603050405020304" pitchFamily="18" charset="0"/>
                <a:cs typeface="Times New Roman" panose="02020603050405020304" pitchFamily="18" charset="0"/>
              </a:rPr>
              <a:t>kodeksas</a:t>
            </a:r>
          </a:p>
          <a:p>
            <a:r>
              <a:rPr lang="lt-LT" sz="2200" dirty="0" smtClean="0">
                <a:latin typeface="Times New Roman" panose="02020603050405020304" pitchFamily="18" charset="0"/>
                <a:cs typeface="Times New Roman" panose="02020603050405020304" pitchFamily="18" charset="0"/>
              </a:rPr>
              <a:t>Pasiūlytas</a:t>
            </a:r>
            <a:r>
              <a:rPr lang="lt-LT" sz="2200" dirty="0">
                <a:latin typeface="Times New Roman" panose="02020603050405020304" pitchFamily="18" charset="0"/>
                <a:cs typeface="Times New Roman" panose="02020603050405020304" pitchFamily="18" charset="0"/>
              </a:rPr>
              <a:t> Kodeksas susideda iš nauja redakcija išdėstomų horizontaliojo reguliavimo Direktyvų, sudarančių Europos elektroninių ryšių reglamentavimo sistemą (Pagrindų direktyva 2002/21/EB, Leidimų direktyva 2002/20/EB, Prieigos direktyva 2002/19/EB ir Universaliųjų paslaugų direktyva 2002/22/EB) apjungiant jas į kodifikuotą teisės aktą, tačiau tuo neapsiribojant.</a:t>
            </a:r>
          </a:p>
          <a:p>
            <a:pPr marL="0" indent="0">
              <a:buNone/>
            </a:pPr>
            <a:r>
              <a:rPr lang="lt-LT" sz="2200" dirty="0">
                <a:latin typeface="Times New Roman" panose="02020603050405020304" pitchFamily="18" charset="0"/>
                <a:cs typeface="Times New Roman" panose="02020603050405020304" pitchFamily="18" charset="0"/>
              </a:rPr>
              <a:t>Siekiant atsižvelgti į būsimus interneto junglumo poreikius bendrojoje skaitmeninėje rinkoje, ir pasiekti užsibrėžtus tikslus pasiūlytas Kodeksas numato, kad:</a:t>
            </a:r>
          </a:p>
          <a:p>
            <a:pPr marL="0" indent="0">
              <a:buNone/>
            </a:pPr>
            <a:r>
              <a:rPr lang="lt-LT" sz="2200" dirty="0">
                <a:latin typeface="Times New Roman" panose="02020603050405020304" pitchFamily="18" charset="0"/>
                <a:cs typeface="Times New Roman" panose="02020603050405020304" pitchFamily="18" charset="0"/>
              </a:rPr>
              <a:t>•  prieiga prie itin aukšto pralaidumo junglumo ir jo pateikimas rinkai, kaip viena reglamentavimo užduočių, greta konkurencijos skatinimo, vidaus rinkos stiprinimo ir piliečių interesų gynimo</a:t>
            </a:r>
            <a:r>
              <a:rPr lang="lt-LT" sz="2200" dirty="0" smtClean="0">
                <a:latin typeface="Times New Roman" panose="02020603050405020304" pitchFamily="18" charset="0"/>
                <a:cs typeface="Times New Roman" panose="02020603050405020304" pitchFamily="18" charset="0"/>
              </a:rPr>
              <a:t>.</a:t>
            </a:r>
          </a:p>
          <a:p>
            <a:pPr marL="0" indent="0">
              <a:buNone/>
            </a:pPr>
            <a:r>
              <a:rPr lang="lt-LT" sz="2200" dirty="0">
                <a:latin typeface="Times New Roman" panose="02020603050405020304" pitchFamily="18" charset="0"/>
                <a:cs typeface="Times New Roman" panose="02020603050405020304" pitchFamily="18" charset="0"/>
              </a:rPr>
              <a:t>• </a:t>
            </a:r>
            <a:r>
              <a:rPr lang="lt-LT" sz="2200" dirty="0" smtClean="0">
                <a:latin typeface="Times New Roman" panose="02020603050405020304" pitchFamily="18" charset="0"/>
                <a:cs typeface="Times New Roman" panose="02020603050405020304" pitchFamily="18" charset="0"/>
              </a:rPr>
              <a:t>reikalaujama</a:t>
            </a:r>
            <a:r>
              <a:rPr lang="lt-LT" sz="2200" dirty="0">
                <a:latin typeface="Times New Roman" panose="02020603050405020304" pitchFamily="18" charset="0"/>
                <a:cs typeface="Times New Roman" panose="02020603050405020304" pitchFamily="18" charset="0"/>
              </a:rPr>
              <a:t>, kad reguliavimo įstaigos sužinotų apie investicijų į tinklą ketinimus, ir viešojo sektoriaus institucijoms sudaromos sąlygos ieškoti investuotojų į nepakankamai aptarnaujamas vietoves.</a:t>
            </a:r>
          </a:p>
          <a:p>
            <a:pPr marL="0" indent="0">
              <a:buNone/>
            </a:pPr>
            <a:endParaRPr lang="lt-LT" sz="2200" u="sng" dirty="0" smtClean="0">
              <a:latin typeface="Times New Roman" panose="02020603050405020304" pitchFamily="18" charset="0"/>
              <a:cs typeface="Times New Roman" panose="02020603050405020304" pitchFamily="18" charset="0"/>
            </a:endParaRPr>
          </a:p>
          <a:p>
            <a:pPr marL="0" indent="0">
              <a:buNone/>
            </a:pPr>
            <a:endParaRPr lang="lt-LT" sz="2200" dirty="0">
              <a:latin typeface="Times New Roman" panose="02020603050405020304" pitchFamily="18" charset="0"/>
              <a:cs typeface="Times New Roman" panose="02020603050405020304" pitchFamily="18" charset="0"/>
            </a:endParaRPr>
          </a:p>
        </p:txBody>
      </p:sp>
      <p:sp>
        <p:nvSpPr>
          <p:cNvPr id="3076" name="Line 18"/>
          <p:cNvSpPr>
            <a:spLocks noChangeShapeType="1"/>
          </p:cNvSpPr>
          <p:nvPr/>
        </p:nvSpPr>
        <p:spPr bwMode="auto">
          <a:xfrm>
            <a:off x="0" y="44450"/>
            <a:ext cx="9144000" cy="0"/>
          </a:xfrm>
          <a:prstGeom prst="line">
            <a:avLst/>
          </a:prstGeom>
          <a:noFill/>
          <a:ln w="1270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pic>
        <p:nvPicPr>
          <p:cNvPr id="3077" name="Picture 13" descr="RE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750" y="6021388"/>
            <a:ext cx="1584325" cy="56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Line 16"/>
          <p:cNvSpPr>
            <a:spLocks noChangeShapeType="1"/>
          </p:cNvSpPr>
          <p:nvPr/>
        </p:nvSpPr>
        <p:spPr bwMode="auto">
          <a:xfrm>
            <a:off x="323850" y="5805488"/>
            <a:ext cx="8426450" cy="0"/>
          </a:xfrm>
          <a:prstGeom prst="line">
            <a:avLst/>
          </a:prstGeom>
          <a:noFill/>
          <a:ln w="127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sp>
        <p:nvSpPr>
          <p:cNvPr id="3080" name="Skaidrės numerio vietos rezervavimo ženklas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AE3E6E-FE3C-4095-BC8A-5A847D2C5446}" type="slidenum">
              <a:rPr lang="lt-LT" altLang="lt-LT" smtClean="0"/>
              <a:pPr eaLnBrk="1" hangingPunct="1"/>
              <a:t>6</a:t>
            </a:fld>
            <a:endParaRPr lang="lt-LT" altLang="lt-LT" dirty="0" smtClean="0"/>
          </a:p>
        </p:txBody>
      </p:sp>
    </p:spTree>
    <p:extLst>
      <p:ext uri="{BB962C8B-B14F-4D97-AF65-F5344CB8AC3E}">
        <p14:creationId xmlns:p14="http://schemas.microsoft.com/office/powerpoint/2010/main" val="1663475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4294967295"/>
          </p:nvPr>
        </p:nvSpPr>
        <p:spPr>
          <a:xfrm>
            <a:off x="0" y="116408"/>
            <a:ext cx="9144000" cy="5616848"/>
          </a:xfrm>
        </p:spPr>
        <p:txBody>
          <a:bodyPr/>
          <a:lstStyle/>
          <a:p>
            <a:pPr marL="0" indent="0">
              <a:buNone/>
            </a:pPr>
            <a:r>
              <a:rPr lang="lt-LT" sz="2400" b="1" i="1" dirty="0">
                <a:latin typeface="Times New Roman" panose="02020603050405020304" pitchFamily="18" charset="0"/>
                <a:cs typeface="Times New Roman" panose="02020603050405020304" pitchFamily="18" charset="0"/>
              </a:rPr>
              <a:t>Europos elektroninių ryšių </a:t>
            </a:r>
            <a:r>
              <a:rPr lang="lt-LT" sz="2400" b="1" i="1" dirty="0" smtClean="0">
                <a:latin typeface="Times New Roman" panose="02020603050405020304" pitchFamily="18" charset="0"/>
                <a:cs typeface="Times New Roman" panose="02020603050405020304" pitchFamily="18" charset="0"/>
              </a:rPr>
              <a:t>kodeksas</a:t>
            </a:r>
          </a:p>
          <a:p>
            <a:pPr marL="0" indent="0">
              <a:buNone/>
            </a:pPr>
            <a:r>
              <a:rPr lang="lt-LT" sz="2200" dirty="0" smtClean="0">
                <a:latin typeface="Times New Roman" panose="02020603050405020304" pitchFamily="18" charset="0"/>
                <a:cs typeface="Times New Roman" panose="02020603050405020304" pitchFamily="18" charset="0"/>
              </a:rPr>
              <a:t>•</a:t>
            </a:r>
            <a:r>
              <a:rPr lang="lt-LT" sz="2200" dirty="0">
                <a:latin typeface="Times New Roman" panose="02020603050405020304" pitchFamily="18" charset="0"/>
                <a:cs typeface="Times New Roman" panose="02020603050405020304" pitchFamily="18" charset="0"/>
              </a:rPr>
              <a:t>  </a:t>
            </a:r>
            <a:r>
              <a:rPr lang="lt-LT" sz="2200" dirty="0" smtClean="0">
                <a:latin typeface="Times New Roman" panose="02020603050405020304" pitchFamily="18" charset="0"/>
                <a:cs typeface="Times New Roman" panose="02020603050405020304" pitchFamily="18" charset="0"/>
              </a:rPr>
              <a:t>prioritetas </a:t>
            </a:r>
            <a:r>
              <a:rPr lang="lt-LT" sz="2200" dirty="0">
                <a:latin typeface="Times New Roman" panose="02020603050405020304" pitchFamily="18" charset="0"/>
                <a:cs typeface="Times New Roman" panose="02020603050405020304" pitchFamily="18" charset="0"/>
              </a:rPr>
              <a:t>teikiamas prieigos prie tinklo gerinimo priemonėms, kuriomis tiesiogiai prisidedama prie konkurencinio infrastruktūros diegimo, kur tik jis įmanomas, ir kuriose atsižvelgiama į mažmeninio lygmens pasirinkimus, kurie jau prieinami galutiniams naudotojams.</a:t>
            </a:r>
          </a:p>
          <a:p>
            <a:pPr marL="0" indent="0">
              <a:buNone/>
            </a:pPr>
            <a:r>
              <a:rPr lang="lt-LT" sz="2200" dirty="0">
                <a:latin typeface="Times New Roman" panose="02020603050405020304" pitchFamily="18" charset="0"/>
                <a:cs typeface="Times New Roman" panose="02020603050405020304" pitchFamily="18" charset="0"/>
              </a:rPr>
              <a:t>•  nustatomos nuspėjamos reglamentavimo sąlygos, skatinančios bendrą investavimą ir išimtinai didmeninio lygmens verslo modelius, palengvinančios itin didelio pralaidumo tinklų diegimą priemiesčiuose ir kaimo vietovėse.</a:t>
            </a:r>
          </a:p>
          <a:p>
            <a:pPr marL="0" indent="0">
              <a:buNone/>
            </a:pPr>
            <a:r>
              <a:rPr lang="lt-LT" sz="2200" dirty="0">
                <a:latin typeface="Times New Roman" panose="02020603050405020304" pitchFamily="18" charset="0"/>
                <a:cs typeface="Times New Roman" panose="02020603050405020304" pitchFamily="18" charset="0"/>
              </a:rPr>
              <a:t>•  </a:t>
            </a:r>
            <a:r>
              <a:rPr lang="lt-LT" sz="2200" dirty="0" smtClean="0">
                <a:latin typeface="Times New Roman" panose="02020603050405020304" pitchFamily="18" charset="0"/>
                <a:cs typeface="Times New Roman" panose="02020603050405020304" pitchFamily="18" charset="0"/>
              </a:rPr>
              <a:t>paaiškinama</a:t>
            </a:r>
            <a:r>
              <a:rPr lang="lt-LT" sz="2200" dirty="0">
                <a:latin typeface="Times New Roman" panose="02020603050405020304" pitchFamily="18" charset="0"/>
                <a:cs typeface="Times New Roman" panose="02020603050405020304" pitchFamily="18" charset="0"/>
              </a:rPr>
              <a:t>, kad ilgalaikis prijungimo apmokėjimas dalimis neprieštarauja galutinių naudotojų apsaugos taisyklėms.</a:t>
            </a:r>
          </a:p>
          <a:p>
            <a:pPr marL="0" indent="0">
              <a:buNone/>
            </a:pPr>
            <a:r>
              <a:rPr lang="lt-LT" sz="2200" dirty="0">
                <a:latin typeface="Times New Roman" panose="02020603050405020304" pitchFamily="18" charset="0"/>
                <a:cs typeface="Times New Roman" panose="02020603050405020304" pitchFamily="18" charset="0"/>
              </a:rPr>
              <a:t>•  </a:t>
            </a:r>
            <a:r>
              <a:rPr lang="lt-LT" sz="2200" dirty="0" smtClean="0">
                <a:latin typeface="Times New Roman" panose="02020603050405020304" pitchFamily="18" charset="0"/>
                <a:cs typeface="Times New Roman" panose="02020603050405020304" pitchFamily="18" charset="0"/>
              </a:rPr>
              <a:t>nustatomi </a:t>
            </a:r>
            <a:r>
              <a:rPr lang="lt-LT" sz="2200" dirty="0">
                <a:latin typeface="Times New Roman" panose="02020603050405020304" pitchFamily="18" charset="0"/>
                <a:cs typeface="Times New Roman" panose="02020603050405020304" pitchFamily="18" charset="0"/>
              </a:rPr>
              <a:t>pagrindiniai spektro skyrimo Sąjungoje principai, naujos terminams nustatyti skirtos Sąjungos lygmens priemonės, licencijų galiojimo laikotarpiai (mažiausiai 25 metai) ir skyrimo praktikų derėjimui užtikrinti skirtas nacionalinių reguliavimo institucijų tarpusavio vertinimas.</a:t>
            </a:r>
          </a:p>
          <a:p>
            <a:pPr marL="0" indent="0">
              <a:buNone/>
            </a:pPr>
            <a:endParaRPr lang="lt-LT" sz="2200" dirty="0">
              <a:latin typeface="Times New Roman" panose="02020603050405020304" pitchFamily="18" charset="0"/>
              <a:cs typeface="Times New Roman" panose="02020603050405020304" pitchFamily="18" charset="0"/>
            </a:endParaRPr>
          </a:p>
        </p:txBody>
      </p:sp>
      <p:sp>
        <p:nvSpPr>
          <p:cNvPr id="3076" name="Line 18"/>
          <p:cNvSpPr>
            <a:spLocks noChangeShapeType="1"/>
          </p:cNvSpPr>
          <p:nvPr/>
        </p:nvSpPr>
        <p:spPr bwMode="auto">
          <a:xfrm>
            <a:off x="0" y="44450"/>
            <a:ext cx="9144000" cy="0"/>
          </a:xfrm>
          <a:prstGeom prst="line">
            <a:avLst/>
          </a:prstGeom>
          <a:noFill/>
          <a:ln w="1270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pic>
        <p:nvPicPr>
          <p:cNvPr id="3077" name="Picture 13" descr="RE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750" y="6021388"/>
            <a:ext cx="1584325" cy="56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Line 16"/>
          <p:cNvSpPr>
            <a:spLocks noChangeShapeType="1"/>
          </p:cNvSpPr>
          <p:nvPr/>
        </p:nvSpPr>
        <p:spPr bwMode="auto">
          <a:xfrm>
            <a:off x="323850" y="5805488"/>
            <a:ext cx="8426450" cy="0"/>
          </a:xfrm>
          <a:prstGeom prst="line">
            <a:avLst/>
          </a:prstGeom>
          <a:noFill/>
          <a:ln w="127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sp>
        <p:nvSpPr>
          <p:cNvPr id="3080" name="Skaidrės numerio vietos rezervavimo ženklas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AE3E6E-FE3C-4095-BC8A-5A847D2C5446}" type="slidenum">
              <a:rPr lang="lt-LT" altLang="lt-LT" smtClean="0"/>
              <a:pPr eaLnBrk="1" hangingPunct="1"/>
              <a:t>7</a:t>
            </a:fld>
            <a:endParaRPr lang="lt-LT" altLang="lt-LT" smtClean="0"/>
          </a:p>
        </p:txBody>
      </p:sp>
    </p:spTree>
    <p:extLst>
      <p:ext uri="{BB962C8B-B14F-4D97-AF65-F5344CB8AC3E}">
        <p14:creationId xmlns:p14="http://schemas.microsoft.com/office/powerpoint/2010/main" val="3668782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4294967295"/>
          </p:nvPr>
        </p:nvSpPr>
        <p:spPr>
          <a:xfrm>
            <a:off x="0" y="116234"/>
            <a:ext cx="9144000" cy="5761038"/>
          </a:xfrm>
        </p:spPr>
        <p:txBody>
          <a:bodyPr/>
          <a:lstStyle/>
          <a:p>
            <a:pPr marL="0" indent="0">
              <a:buNone/>
            </a:pPr>
            <a:r>
              <a:rPr lang="lt-LT" sz="2400" b="1" i="1" dirty="0">
                <a:latin typeface="Times New Roman" panose="02020603050405020304" pitchFamily="18" charset="0"/>
                <a:cs typeface="Times New Roman" panose="02020603050405020304" pitchFamily="18" charset="0"/>
              </a:rPr>
              <a:t>Europos elektroninių ryšių </a:t>
            </a:r>
            <a:r>
              <a:rPr lang="lt-LT" sz="2400" b="1" i="1" dirty="0" smtClean="0">
                <a:latin typeface="Times New Roman" panose="02020603050405020304" pitchFamily="18" charset="0"/>
                <a:cs typeface="Times New Roman" panose="02020603050405020304" pitchFamily="18" charset="0"/>
              </a:rPr>
              <a:t>kodeksas</a:t>
            </a:r>
          </a:p>
          <a:p>
            <a:r>
              <a:rPr lang="lt-LT" sz="2100" dirty="0" smtClean="0">
                <a:latin typeface="Times New Roman" panose="02020603050405020304" pitchFamily="18" charset="0"/>
                <a:cs typeface="Times New Roman" panose="02020603050405020304" pitchFamily="18" charset="0"/>
              </a:rPr>
              <a:t>raginama </a:t>
            </a:r>
            <a:r>
              <a:rPr lang="lt-LT" sz="2100" dirty="0">
                <a:latin typeface="Times New Roman" panose="02020603050405020304" pitchFamily="18" charset="0"/>
                <a:cs typeface="Times New Roman" panose="02020603050405020304" pitchFamily="18" charset="0"/>
              </a:rPr>
              <a:t>laikyti darnaus požiūrio į aprėpties prievoles, mažos aprėpties zonų diegimą ir dalijimąsi tinklu ir taip skatinti diegti 5G ir didinti junglumą kaimo vietovėse.</a:t>
            </a:r>
          </a:p>
          <a:p>
            <a:r>
              <a:rPr lang="lt-LT" sz="2100" dirty="0" smtClean="0">
                <a:latin typeface="Times New Roman" panose="02020603050405020304" pitchFamily="18" charset="0"/>
                <a:cs typeface="Times New Roman" panose="02020603050405020304" pitchFamily="18" charset="0"/>
              </a:rPr>
              <a:t>palengvinamas </a:t>
            </a:r>
            <a:r>
              <a:rPr lang="lt-LT" sz="2100" dirty="0">
                <a:latin typeface="Times New Roman" panose="02020603050405020304" pitchFamily="18" charset="0"/>
                <a:cs typeface="Times New Roman" panose="02020603050405020304" pitchFamily="18" charset="0"/>
              </a:rPr>
              <a:t>bendras naudojimasis spektru 5G tinkluose ir remiama galutinių naudotojų prieiga prie </a:t>
            </a:r>
            <a:r>
              <a:rPr lang="lt-LT" sz="2100" dirty="0" err="1">
                <a:latin typeface="Times New Roman" panose="02020603050405020304" pitchFamily="18" charset="0"/>
                <a:cs typeface="Times New Roman" panose="02020603050405020304" pitchFamily="18" charset="0"/>
              </a:rPr>
              <a:t>belaidžiu</a:t>
            </a:r>
            <a:r>
              <a:rPr lang="lt-LT" sz="2100" dirty="0">
                <a:latin typeface="Times New Roman" panose="02020603050405020304" pitchFamily="18" charset="0"/>
                <a:cs typeface="Times New Roman" panose="02020603050405020304" pitchFamily="18" charset="0"/>
              </a:rPr>
              <a:t> vietiniu tinklu pagrįsto junglumo.</a:t>
            </a:r>
          </a:p>
          <a:p>
            <a:r>
              <a:rPr lang="lt-LT" sz="2100" dirty="0" smtClean="0">
                <a:latin typeface="Times New Roman" panose="02020603050405020304" pitchFamily="18" charset="0"/>
                <a:cs typeface="Times New Roman" panose="02020603050405020304" pitchFamily="18" charset="0"/>
              </a:rPr>
              <a:t>modernizuojamos </a:t>
            </a:r>
            <a:r>
              <a:rPr lang="lt-LT" sz="2100" dirty="0">
                <a:latin typeface="Times New Roman" panose="02020603050405020304" pitchFamily="18" charset="0"/>
                <a:cs typeface="Times New Roman" panose="02020603050405020304" pitchFamily="18" charset="0"/>
              </a:rPr>
              <a:t>galutinių naudotojų teisės pakeisti paslaugų teikėją, įskaitant kai naudojamasi paslaugų paketu.</a:t>
            </a:r>
          </a:p>
          <a:p>
            <a:r>
              <a:rPr lang="lt-LT" sz="2100" dirty="0" smtClean="0">
                <a:latin typeface="Times New Roman" panose="02020603050405020304" pitchFamily="18" charset="0"/>
                <a:cs typeface="Times New Roman" panose="02020603050405020304" pitchFamily="18" charset="0"/>
              </a:rPr>
              <a:t>užtikrinama </a:t>
            </a:r>
            <a:r>
              <a:rPr lang="lt-LT" sz="2100" dirty="0">
                <a:latin typeface="Times New Roman" panose="02020603050405020304" pitchFamily="18" charset="0"/>
                <a:cs typeface="Times New Roman" panose="02020603050405020304" pitchFamily="18" charset="0"/>
              </a:rPr>
              <a:t>pažeidžiamų galutinių naudotojų teisė į įperkamą jungimosi prie interneto sutartį.</a:t>
            </a:r>
          </a:p>
          <a:p>
            <a:r>
              <a:rPr lang="lt-LT" sz="2100" dirty="0" smtClean="0">
                <a:latin typeface="Times New Roman" panose="02020603050405020304" pitchFamily="18" charset="0"/>
                <a:cs typeface="Times New Roman" panose="02020603050405020304" pitchFamily="18" charset="0"/>
              </a:rPr>
              <a:t>užtikrinama </a:t>
            </a:r>
            <a:r>
              <a:rPr lang="lt-LT" sz="2100" dirty="0">
                <a:latin typeface="Times New Roman" panose="02020603050405020304" pitchFamily="18" charset="0"/>
                <a:cs typeface="Times New Roman" panose="02020603050405020304" pitchFamily="18" charset="0"/>
              </a:rPr>
              <a:t>sąžininga vidaus rinka, nes maksimaliai suderinamos pagrindinės sektorinės su galutiniais naudotojais susijusios taisyklės, kurios pagal poreikį taikomos skirtingų kategorijų paslaugoms.</a:t>
            </a:r>
          </a:p>
          <a:p>
            <a:r>
              <a:rPr lang="lt-LT" sz="2100" dirty="0" smtClean="0">
                <a:latin typeface="Times New Roman" panose="02020603050405020304" pitchFamily="18" charset="0"/>
                <a:cs typeface="Times New Roman" panose="02020603050405020304" pitchFamily="18" charset="0"/>
              </a:rPr>
              <a:t>siūloma </a:t>
            </a:r>
            <a:r>
              <a:rPr lang="lt-LT" sz="2100" dirty="0">
                <a:latin typeface="Times New Roman" panose="02020603050405020304" pitchFamily="18" charset="0"/>
                <a:cs typeface="Times New Roman" panose="02020603050405020304" pitchFamily="18" charset="0"/>
              </a:rPr>
              <a:t>sukurti veiksmingesnę ES elektroninių ryšių reguliavimo įstaigų sistemą, kad siekiant plėtoti vidaus rinką reglamentavimo sistema būtų įgyvendinama darniai.</a:t>
            </a:r>
          </a:p>
        </p:txBody>
      </p:sp>
      <p:sp>
        <p:nvSpPr>
          <p:cNvPr id="3076" name="Line 18"/>
          <p:cNvSpPr>
            <a:spLocks noChangeShapeType="1"/>
          </p:cNvSpPr>
          <p:nvPr/>
        </p:nvSpPr>
        <p:spPr bwMode="auto">
          <a:xfrm>
            <a:off x="0" y="44450"/>
            <a:ext cx="9144000" cy="0"/>
          </a:xfrm>
          <a:prstGeom prst="line">
            <a:avLst/>
          </a:prstGeom>
          <a:noFill/>
          <a:ln w="1270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pic>
        <p:nvPicPr>
          <p:cNvPr id="3077" name="Picture 13" descr="RE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750" y="6021388"/>
            <a:ext cx="1584325" cy="56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Line 16"/>
          <p:cNvSpPr>
            <a:spLocks noChangeShapeType="1"/>
          </p:cNvSpPr>
          <p:nvPr/>
        </p:nvSpPr>
        <p:spPr bwMode="auto">
          <a:xfrm>
            <a:off x="323850" y="5805488"/>
            <a:ext cx="8426450" cy="0"/>
          </a:xfrm>
          <a:prstGeom prst="line">
            <a:avLst/>
          </a:prstGeom>
          <a:noFill/>
          <a:ln w="127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sp>
        <p:nvSpPr>
          <p:cNvPr id="3080" name="Skaidrės numerio vietos rezervavimo ženklas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AE3E6E-FE3C-4095-BC8A-5A847D2C5446}" type="slidenum">
              <a:rPr lang="lt-LT" altLang="lt-LT" smtClean="0"/>
              <a:pPr eaLnBrk="1" hangingPunct="1"/>
              <a:t>8</a:t>
            </a:fld>
            <a:endParaRPr lang="lt-LT" altLang="lt-LT" smtClean="0"/>
          </a:p>
        </p:txBody>
      </p:sp>
    </p:spTree>
    <p:extLst>
      <p:ext uri="{BB962C8B-B14F-4D97-AF65-F5344CB8AC3E}">
        <p14:creationId xmlns:p14="http://schemas.microsoft.com/office/powerpoint/2010/main" val="3936380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6" descr="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0650" y="0"/>
            <a:ext cx="394335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body" idx="4294967295"/>
          </p:nvPr>
        </p:nvSpPr>
        <p:spPr>
          <a:xfrm>
            <a:off x="0" y="80223"/>
            <a:ext cx="9144000" cy="5472832"/>
          </a:xfrm>
        </p:spPr>
        <p:txBody>
          <a:bodyPr/>
          <a:lstStyle/>
          <a:p>
            <a:pPr marL="0" indent="0">
              <a:buNone/>
            </a:pPr>
            <a:r>
              <a:rPr lang="lt-LT" sz="2400" b="1" i="1" dirty="0" smtClean="0">
                <a:latin typeface="Times New Roman" panose="02020603050405020304" pitchFamily="18" charset="0"/>
                <a:cs typeface="Times New Roman" panose="02020603050405020304" pitchFamily="18" charset="0"/>
              </a:rPr>
              <a:t>Dėl Europos </a:t>
            </a:r>
            <a:r>
              <a:rPr lang="lt-LT" sz="2400" b="1" i="1" dirty="0">
                <a:latin typeface="Times New Roman" panose="02020603050405020304" pitchFamily="18" charset="0"/>
                <a:cs typeface="Times New Roman" panose="02020603050405020304" pitchFamily="18" charset="0"/>
              </a:rPr>
              <a:t>elektroninių ryšių kodekso </a:t>
            </a:r>
            <a:r>
              <a:rPr lang="lt-LT" sz="2400" b="1" i="1" dirty="0" smtClean="0">
                <a:latin typeface="Times New Roman" panose="02020603050405020304" pitchFamily="18" charset="0"/>
                <a:cs typeface="Times New Roman" panose="02020603050405020304" pitchFamily="18" charset="0"/>
              </a:rPr>
              <a:t>nuostatų suderinamumo </a:t>
            </a:r>
            <a:r>
              <a:rPr lang="lt-LT" sz="2400" b="1" i="1" dirty="0">
                <a:latin typeface="Times New Roman" panose="02020603050405020304" pitchFamily="18" charset="0"/>
                <a:cs typeface="Times New Roman" panose="02020603050405020304" pitchFamily="18" charset="0"/>
              </a:rPr>
              <a:t>su kitomis Sąjungos politikos </a:t>
            </a:r>
            <a:r>
              <a:rPr lang="lt-LT" sz="2400" b="1" i="1" dirty="0" smtClean="0">
                <a:latin typeface="Times New Roman" panose="02020603050405020304" pitchFamily="18" charset="0"/>
                <a:cs typeface="Times New Roman" panose="02020603050405020304" pitchFamily="18" charset="0"/>
              </a:rPr>
              <a:t>sritimis</a:t>
            </a:r>
          </a:p>
          <a:p>
            <a:pPr marL="0" indent="0">
              <a:buNone/>
            </a:pPr>
            <a:endParaRPr lang="lt-LT" sz="2400" b="1" i="1" dirty="0" smtClean="0">
              <a:latin typeface="Times New Roman" panose="02020603050405020304" pitchFamily="18" charset="0"/>
              <a:cs typeface="Times New Roman" panose="02020603050405020304" pitchFamily="18" charset="0"/>
            </a:endParaRPr>
          </a:p>
          <a:p>
            <a:pPr marL="0" indent="0" algn="just">
              <a:buNone/>
            </a:pPr>
            <a:r>
              <a:rPr lang="lt-LT" sz="2400" dirty="0" smtClean="0">
                <a:latin typeface="Times New Roman" panose="02020603050405020304" pitchFamily="18" charset="0"/>
                <a:cs typeface="Times New Roman" panose="02020603050405020304" pitchFamily="18" charset="0"/>
              </a:rPr>
              <a:t>Kodekso aiškinamajame memorandume  yra konstatuota, kad  šiame pasiūlyme </a:t>
            </a:r>
            <a:r>
              <a:rPr lang="lt-LT" sz="2400" b="1" i="1" dirty="0">
                <a:latin typeface="Times New Roman" panose="02020603050405020304" pitchFamily="18" charset="0"/>
                <a:cs typeface="Times New Roman" panose="02020603050405020304" pitchFamily="18" charset="0"/>
              </a:rPr>
              <a:t>išlaikytas dabartinis elektroninių ryšių ir audiovizualinės žiniasklaidos paslaugų politikos tarpusavio papildomumas</a:t>
            </a:r>
            <a:r>
              <a:rPr lang="lt-LT" sz="2400" dirty="0">
                <a:latin typeface="Times New Roman" panose="02020603050405020304" pitchFamily="18" charset="0"/>
                <a:cs typeface="Times New Roman" panose="02020603050405020304" pitchFamily="18" charset="0"/>
              </a:rPr>
              <a:t>, nes pasiūlymu užtikrinama, kad reguliavimo sistema nedarytų įtakos priemonėms, kurios pagal ES teisės aktus priimamos Sąjungos arba nacionaliniu lygmeniu siekiant bendrojo intereso tikslų, ypač susijusių su turinio reguliavimu ir audiovizualine politika. </a:t>
            </a:r>
            <a:r>
              <a:rPr lang="lt-LT" sz="2400" b="1" i="1" dirty="0">
                <a:latin typeface="Times New Roman" panose="02020603050405020304" pitchFamily="18" charset="0"/>
                <a:cs typeface="Times New Roman" panose="02020603050405020304" pitchFamily="18" charset="0"/>
              </a:rPr>
              <a:t>Transliacijos signalų perdavimo reguliavimas yra atskiras nuo turinio reguliavimo, tačiau toks atskyrimas netrukdo atsižvelgti į jų tarpusavio sąsajas, ypač siekiant garantuoti žiniasklaidos pliuralizmą, kultūrų įvairovę ir vartotojų apsaugą</a:t>
            </a:r>
            <a:r>
              <a:rPr lang="lt-LT" sz="2400" b="1" i="1" dirty="0" smtClean="0">
                <a:latin typeface="Times New Roman" panose="02020603050405020304" pitchFamily="18" charset="0"/>
                <a:cs typeface="Times New Roman" panose="02020603050405020304" pitchFamily="18" charset="0"/>
              </a:rPr>
              <a:t>.</a:t>
            </a:r>
            <a:endParaRPr lang="lt-LT" sz="2400" b="1" i="1" dirty="0" smtClean="0">
              <a:solidFill>
                <a:schemeClr val="tx1"/>
              </a:solidFill>
              <a:latin typeface="Times New Roman" panose="02020603050405020304" pitchFamily="18" charset="0"/>
              <a:cs typeface="Times New Roman" panose="02020603050405020304" pitchFamily="18" charset="0"/>
            </a:endParaRPr>
          </a:p>
          <a:p>
            <a:pPr marL="0" indent="0" eaLnBrk="1" hangingPunct="1">
              <a:buNone/>
            </a:pPr>
            <a:endParaRPr lang="lt-LT" altLang="lt-LT" sz="2400" b="1" dirty="0" smtClean="0">
              <a:solidFill>
                <a:srgbClr val="58585A"/>
              </a:solidFill>
              <a:latin typeface="Times New Roman" pitchFamily="18" charset="0"/>
              <a:cs typeface="Times New Roman" pitchFamily="18" charset="0"/>
            </a:endParaRPr>
          </a:p>
        </p:txBody>
      </p:sp>
      <p:sp>
        <p:nvSpPr>
          <p:cNvPr id="3076" name="Line 18"/>
          <p:cNvSpPr>
            <a:spLocks noChangeShapeType="1"/>
          </p:cNvSpPr>
          <p:nvPr/>
        </p:nvSpPr>
        <p:spPr bwMode="auto">
          <a:xfrm>
            <a:off x="0" y="44450"/>
            <a:ext cx="9144000" cy="0"/>
          </a:xfrm>
          <a:prstGeom prst="line">
            <a:avLst/>
          </a:prstGeom>
          <a:noFill/>
          <a:ln w="1270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pic>
        <p:nvPicPr>
          <p:cNvPr id="3077" name="Picture 13" descr="RE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6021388"/>
            <a:ext cx="1584325" cy="56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Line 16"/>
          <p:cNvSpPr>
            <a:spLocks noChangeShapeType="1"/>
          </p:cNvSpPr>
          <p:nvPr/>
        </p:nvSpPr>
        <p:spPr bwMode="auto">
          <a:xfrm>
            <a:off x="323850" y="5805488"/>
            <a:ext cx="8426450" cy="0"/>
          </a:xfrm>
          <a:prstGeom prst="line">
            <a:avLst/>
          </a:prstGeom>
          <a:noFill/>
          <a:ln w="12700">
            <a:solidFill>
              <a:srgbClr val="00A0DC"/>
            </a:solidFill>
            <a:round/>
            <a:headEnd/>
            <a:tailEnd/>
          </a:ln>
          <a:extLst>
            <a:ext uri="{909E8E84-426E-40DD-AFC4-6F175D3DCCD1}">
              <a14:hiddenFill xmlns:a14="http://schemas.microsoft.com/office/drawing/2010/main">
                <a:noFill/>
              </a14:hiddenFill>
            </a:ext>
          </a:extLst>
        </p:spPr>
        <p:txBody>
          <a:bodyPr/>
          <a:lstStyle/>
          <a:p>
            <a:endParaRPr lang="lt-LT"/>
          </a:p>
        </p:txBody>
      </p:sp>
      <p:sp>
        <p:nvSpPr>
          <p:cNvPr id="3080" name="Skaidrės numerio vietos rezervavimo ženklas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AE3E6E-FE3C-4095-BC8A-5A847D2C5446}" type="slidenum">
              <a:rPr lang="lt-LT" altLang="lt-LT" smtClean="0"/>
              <a:pPr eaLnBrk="1" hangingPunct="1"/>
              <a:t>9</a:t>
            </a:fld>
            <a:endParaRPr lang="lt-LT" altLang="lt-LT" smtClean="0"/>
          </a:p>
        </p:txBody>
      </p:sp>
    </p:spTree>
    <p:extLst>
      <p:ext uri="{BB962C8B-B14F-4D97-AF65-F5344CB8AC3E}">
        <p14:creationId xmlns:p14="http://schemas.microsoft.com/office/powerpoint/2010/main" val="2654889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Numatytasis dizainas">
  <a:themeElements>
    <a:clrScheme name="Numatytasis dizaina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umatytasis dizain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umatytasis dizaina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umatytasis dizaina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umatytasis dizaina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umatytasis dizaina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umatytasis dizaina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umatytasis dizaina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umatytasis dizaina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umatytasis dizaina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umatytasis dizaina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umatytasis dizaina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umatytasis dizaina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umatytasis dizaina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6909</TotalTime>
  <Words>1058</Words>
  <Application>Microsoft Office PowerPoint</Application>
  <PresentationFormat>Demonstracija ekrane (4:3)</PresentationFormat>
  <Paragraphs>98</Paragraphs>
  <Slides>12</Slides>
  <Notes>12</Notes>
  <HiddenSlides>0</HiddenSlides>
  <MMClips>0</MMClips>
  <ScaleCrop>false</ScaleCrop>
  <HeadingPairs>
    <vt:vector size="6" baseType="variant">
      <vt:variant>
        <vt:lpstr>Naudojami šriftai</vt:lpstr>
      </vt:variant>
      <vt:variant>
        <vt:i4>2</vt:i4>
      </vt:variant>
      <vt:variant>
        <vt:lpstr>Tema</vt:lpstr>
      </vt:variant>
      <vt:variant>
        <vt:i4>1</vt:i4>
      </vt:variant>
      <vt:variant>
        <vt:lpstr>Skaidrių pavadinimai</vt:lpstr>
      </vt:variant>
      <vt:variant>
        <vt:i4>12</vt:i4>
      </vt:variant>
    </vt:vector>
  </HeadingPairs>
  <TitlesOfParts>
    <vt:vector size="15" baseType="lpstr">
      <vt:lpstr>Arial</vt:lpstr>
      <vt:lpstr>Times New Roman</vt:lpstr>
      <vt:lpstr>Numatytasis dizainas</vt:lpstr>
      <vt:lpstr>Europos elektroninių ryšių sektoriaus reglamentavimo peržiūra. Europos Komisijos iniciatyvos.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vector>
  </TitlesOfParts>
  <Company>SM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VALDŽIOS SPRENDIMAI, KURIE DARYS POVEIKĮ LOGISTIKOS IR TRANSPORTO BENDROVĖMS  2011 METAIS</dc:title>
  <dc:creator>SM</dc:creator>
  <cp:lastModifiedBy>Albertas Turonis</cp:lastModifiedBy>
  <cp:revision>903</cp:revision>
  <dcterms:created xsi:type="dcterms:W3CDTF">2010-11-23T06:59:38Z</dcterms:created>
  <dcterms:modified xsi:type="dcterms:W3CDTF">2017-05-26T13:09:30Z</dcterms:modified>
</cp:coreProperties>
</file>