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8"/>
  </p:notesMasterIdLst>
  <p:handoutMasterIdLst>
    <p:handoutMasterId r:id="rId19"/>
  </p:handoutMasterIdLst>
  <p:sldIdLst>
    <p:sldId id="256" r:id="rId4"/>
    <p:sldId id="257" r:id="rId5"/>
    <p:sldId id="268" r:id="rId6"/>
    <p:sldId id="280" r:id="rId7"/>
    <p:sldId id="259" r:id="rId8"/>
    <p:sldId id="273" r:id="rId9"/>
    <p:sldId id="274" r:id="rId10"/>
    <p:sldId id="269" r:id="rId11"/>
    <p:sldId id="261" r:id="rId12"/>
    <p:sldId id="270" r:id="rId13"/>
    <p:sldId id="271" r:id="rId14"/>
    <p:sldId id="281" r:id="rId15"/>
    <p:sldId id="260" r:id="rId16"/>
    <p:sldId id="279" r:id="rId17"/>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89434"/>
    <a:srgbClr val="323232"/>
    <a:srgbClr val="828F96"/>
    <a:srgbClr val="E48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47601" autoAdjust="0"/>
  </p:normalViewPr>
  <p:slideViewPr>
    <p:cSldViewPr>
      <p:cViewPr varScale="1">
        <p:scale>
          <a:sx n="34" d="100"/>
          <a:sy n="34" d="100"/>
        </p:scale>
        <p:origin x="1158" y="54"/>
      </p:cViewPr>
      <p:guideLst>
        <p:guide orient="horz" pos="2160"/>
        <p:guide pos="2880"/>
      </p:guideLst>
    </p:cSldViewPr>
  </p:slideViewPr>
  <p:notesTextViewPr>
    <p:cViewPr>
      <p:scale>
        <a:sx n="3" d="2"/>
        <a:sy n="3" d="2"/>
      </p:scale>
      <p:origin x="0" y="0"/>
    </p:cViewPr>
  </p:notesTextViewPr>
  <p:notesViewPr>
    <p:cSldViewPr>
      <p:cViewPr varScale="1">
        <p:scale>
          <a:sx n="80" d="100"/>
          <a:sy n="80" d="100"/>
        </p:scale>
        <p:origin x="-1974"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lt-LT" dirty="0"/>
              <a:t>Kreipimųsi</a:t>
            </a:r>
            <a:r>
              <a:rPr lang="lt-LT" baseline="0" dirty="0"/>
              <a:t> dėl televizijos paslaugos statistika</a:t>
            </a:r>
            <a:endParaRPr lang="en-US" dirty="0"/>
          </a:p>
        </c:rich>
      </c:tx>
      <c:overlay val="0"/>
    </c:title>
    <c:autoTitleDeleted val="0"/>
    <c:plotArea>
      <c:layout>
        <c:manualLayout>
          <c:layoutTarget val="inner"/>
          <c:xMode val="edge"/>
          <c:yMode val="edge"/>
          <c:x val="5.1950726085009342E-2"/>
          <c:y val="0.13044871794871796"/>
          <c:w val="0.74468511435645857"/>
          <c:h val="0.79081162931556637"/>
        </c:manualLayout>
      </c:layout>
      <c:barChart>
        <c:barDir val="col"/>
        <c:grouping val="clustered"/>
        <c:varyColors val="0"/>
        <c:ser>
          <c:idx val="0"/>
          <c:order val="0"/>
          <c:tx>
            <c:strRef>
              <c:f>Sheet1!$B$1</c:f>
              <c:strCache>
                <c:ptCount val="1"/>
                <c:pt idx="0">
                  <c:v>Visi kreipimaisi</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Sheet1!$A$2:$A$3</c:f>
              <c:numCache>
                <c:formatCode>General</c:formatCode>
                <c:ptCount val="2"/>
                <c:pt idx="0">
                  <c:v>2015</c:v>
                </c:pt>
                <c:pt idx="1">
                  <c:v>2016</c:v>
                </c:pt>
              </c:numCache>
            </c:numRef>
          </c:cat>
          <c:val>
            <c:numRef>
              <c:f>Sheet1!$B$2:$B$3</c:f>
              <c:numCache>
                <c:formatCode>General</c:formatCode>
                <c:ptCount val="2"/>
                <c:pt idx="0">
                  <c:v>341</c:v>
                </c:pt>
                <c:pt idx="1">
                  <c:v>259</c:v>
                </c:pt>
              </c:numCache>
            </c:numRef>
          </c:val>
          <c:extLst>
            <c:ext xmlns:c16="http://schemas.microsoft.com/office/drawing/2014/chart" uri="{C3380CC4-5D6E-409C-BE32-E72D297353CC}">
              <c16:uniqueId val="{00000000-11F0-45CF-8C84-4A4B0CA09222}"/>
            </c:ext>
          </c:extLst>
        </c:ser>
        <c:ser>
          <c:idx val="1"/>
          <c:order val="1"/>
          <c:tx>
            <c:strRef>
              <c:f>Sheet1!$C$1</c:f>
              <c:strCache>
                <c:ptCount val="1"/>
                <c:pt idx="0">
                  <c:v>Kreipimaisi dėl televizijos paslaugos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Sheet1!$A$2:$A$3</c:f>
              <c:numCache>
                <c:formatCode>General</c:formatCode>
                <c:ptCount val="2"/>
                <c:pt idx="0">
                  <c:v>2015</c:v>
                </c:pt>
                <c:pt idx="1">
                  <c:v>2016</c:v>
                </c:pt>
              </c:numCache>
            </c:numRef>
          </c:cat>
          <c:val>
            <c:numRef>
              <c:f>Sheet1!$C$2:$C$3</c:f>
              <c:numCache>
                <c:formatCode>General</c:formatCode>
                <c:ptCount val="2"/>
                <c:pt idx="0">
                  <c:v>89</c:v>
                </c:pt>
                <c:pt idx="1">
                  <c:v>71</c:v>
                </c:pt>
              </c:numCache>
            </c:numRef>
          </c:val>
          <c:extLst>
            <c:ext xmlns:c16="http://schemas.microsoft.com/office/drawing/2014/chart" uri="{C3380CC4-5D6E-409C-BE32-E72D297353CC}">
              <c16:uniqueId val="{00000001-11F0-45CF-8C84-4A4B0CA09222}"/>
            </c:ext>
          </c:extLst>
        </c:ser>
        <c:dLbls>
          <c:showLegendKey val="0"/>
          <c:showVal val="0"/>
          <c:showCatName val="0"/>
          <c:showSerName val="0"/>
          <c:showPercent val="0"/>
          <c:showBubbleSize val="0"/>
        </c:dLbls>
        <c:gapWidth val="150"/>
        <c:axId val="32596352"/>
        <c:axId val="32597888"/>
      </c:barChart>
      <c:catAx>
        <c:axId val="32596352"/>
        <c:scaling>
          <c:orientation val="minMax"/>
        </c:scaling>
        <c:delete val="0"/>
        <c:axPos val="b"/>
        <c:numFmt formatCode="General" sourceLinked="0"/>
        <c:majorTickMark val="out"/>
        <c:minorTickMark val="none"/>
        <c:tickLblPos val="nextTo"/>
        <c:txPr>
          <a:bodyPr/>
          <a:lstStyle/>
          <a:p>
            <a:pPr>
              <a:defRPr sz="1050"/>
            </a:pPr>
            <a:endParaRPr lang="lt-LT"/>
          </a:p>
        </c:txPr>
        <c:crossAx val="32597888"/>
        <c:crosses val="autoZero"/>
        <c:auto val="1"/>
        <c:lblAlgn val="ctr"/>
        <c:lblOffset val="100"/>
        <c:noMultiLvlLbl val="0"/>
      </c:catAx>
      <c:valAx>
        <c:axId val="32597888"/>
        <c:scaling>
          <c:orientation val="minMax"/>
        </c:scaling>
        <c:delete val="0"/>
        <c:axPos val="l"/>
        <c:majorGridlines/>
        <c:numFmt formatCode="General" sourceLinked="1"/>
        <c:majorTickMark val="out"/>
        <c:minorTickMark val="none"/>
        <c:tickLblPos val="nextTo"/>
        <c:crossAx val="32596352"/>
        <c:crosses val="autoZero"/>
        <c:crossBetween val="between"/>
      </c:valAx>
    </c:plotArea>
    <c:legend>
      <c:legendPos val="r"/>
      <c:layout>
        <c:manualLayout>
          <c:xMode val="edge"/>
          <c:yMode val="edge"/>
          <c:x val="0.80480783584970739"/>
          <c:y val="0.25572683222289516"/>
          <c:w val="0.18538576966040532"/>
          <c:h val="0.34655915606703014"/>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t" anchorCtr="0" compatLnSpc="1">
            <a:prstTxWarp prst="textNoShape">
              <a:avLst/>
            </a:prstTxWarp>
          </a:bodyPr>
          <a:lstStyle>
            <a:lvl1pPr>
              <a:defRPr sz="1200" smtClean="0"/>
            </a:lvl1pPr>
          </a:lstStyle>
          <a:p>
            <a:pPr>
              <a:defRPr/>
            </a:pPr>
            <a:endParaRPr lang="en-GB" altLang="lt-LT"/>
          </a:p>
        </p:txBody>
      </p:sp>
      <p:sp>
        <p:nvSpPr>
          <p:cNvPr id="205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t" anchorCtr="0" compatLnSpc="1">
            <a:prstTxWarp prst="textNoShape">
              <a:avLst/>
            </a:prstTxWarp>
          </a:bodyPr>
          <a:lstStyle>
            <a:lvl1pPr algn="r">
              <a:defRPr sz="1200" smtClean="0"/>
            </a:lvl1pPr>
          </a:lstStyle>
          <a:p>
            <a:pPr>
              <a:defRPr/>
            </a:pPr>
            <a:endParaRPr lang="en-GB" altLang="lt-LT"/>
          </a:p>
        </p:txBody>
      </p:sp>
      <p:sp>
        <p:nvSpPr>
          <p:cNvPr id="205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b" anchorCtr="0" compatLnSpc="1">
            <a:prstTxWarp prst="textNoShape">
              <a:avLst/>
            </a:prstTxWarp>
          </a:bodyPr>
          <a:lstStyle>
            <a:lvl1pPr>
              <a:defRPr sz="1200" smtClean="0"/>
            </a:lvl1pPr>
          </a:lstStyle>
          <a:p>
            <a:pPr>
              <a:defRPr/>
            </a:pPr>
            <a:endParaRPr lang="en-GB" altLang="lt-LT"/>
          </a:p>
        </p:txBody>
      </p:sp>
      <p:sp>
        <p:nvSpPr>
          <p:cNvPr id="205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b" anchorCtr="0" compatLnSpc="1">
            <a:prstTxWarp prst="textNoShape">
              <a:avLst/>
            </a:prstTxWarp>
          </a:bodyPr>
          <a:lstStyle>
            <a:lvl1pPr algn="r">
              <a:defRPr sz="1200" smtClean="0"/>
            </a:lvl1pPr>
          </a:lstStyle>
          <a:p>
            <a:pPr>
              <a:defRPr/>
            </a:pPr>
            <a:fld id="{D715814B-C131-44B5-8ECA-5CD0CA089448}" type="slidenum">
              <a:rPr lang="en-GB" altLang="lt-LT"/>
              <a:pPr>
                <a:defRPr/>
              </a:pPr>
              <a:t>‹#›</a:t>
            </a:fld>
            <a:endParaRPr lang="en-GB" altLang="lt-LT"/>
          </a:p>
        </p:txBody>
      </p:sp>
    </p:spTree>
    <p:extLst>
      <p:ext uri="{BB962C8B-B14F-4D97-AF65-F5344CB8AC3E}">
        <p14:creationId xmlns:p14="http://schemas.microsoft.com/office/powerpoint/2010/main" val="700166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t" anchorCtr="0" compatLnSpc="1">
            <a:prstTxWarp prst="textNoShape">
              <a:avLst/>
            </a:prstTxWarp>
          </a:bodyPr>
          <a:lstStyle>
            <a:lvl1pPr>
              <a:defRPr sz="1200" smtClean="0"/>
            </a:lvl1pPr>
          </a:lstStyle>
          <a:p>
            <a:pPr>
              <a:defRPr/>
            </a:pPr>
            <a:endParaRPr lang="en-GB" altLang="lt-LT"/>
          </a:p>
        </p:txBody>
      </p:sp>
      <p:sp>
        <p:nvSpPr>
          <p:cNvPr id="5123"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t" anchorCtr="0" compatLnSpc="1">
            <a:prstTxWarp prst="textNoShape">
              <a:avLst/>
            </a:prstTxWarp>
          </a:bodyPr>
          <a:lstStyle>
            <a:lvl1pPr algn="r">
              <a:defRPr sz="1200" smtClean="0"/>
            </a:lvl1pPr>
          </a:lstStyle>
          <a:p>
            <a:pPr>
              <a:defRPr/>
            </a:pPr>
            <a:endParaRPr lang="en-GB" altLang="lt-LT"/>
          </a:p>
        </p:txBody>
      </p:sp>
      <p:sp>
        <p:nvSpPr>
          <p:cNvPr id="3076"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906357" y="4715154"/>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t" anchorCtr="0" compatLnSpc="1">
            <a:prstTxWarp prst="textNoShape">
              <a:avLst/>
            </a:prstTxWarp>
          </a:bodyPr>
          <a:lstStyle/>
          <a:p>
            <a:pPr lvl="0"/>
            <a:r>
              <a:rPr lang="en-GB" altLang="lt-LT" noProof="0"/>
              <a:t>Click to edit Master text styles</a:t>
            </a:r>
          </a:p>
          <a:p>
            <a:pPr lvl="1"/>
            <a:r>
              <a:rPr lang="en-GB" altLang="lt-LT" noProof="0"/>
              <a:t>Second level</a:t>
            </a:r>
          </a:p>
          <a:p>
            <a:pPr lvl="2"/>
            <a:r>
              <a:rPr lang="en-GB" altLang="lt-LT" noProof="0"/>
              <a:t>Third level</a:t>
            </a:r>
          </a:p>
          <a:p>
            <a:pPr lvl="3"/>
            <a:r>
              <a:rPr lang="en-GB" altLang="lt-LT" noProof="0"/>
              <a:t>Fourth level</a:t>
            </a:r>
          </a:p>
          <a:p>
            <a:pPr lvl="4"/>
            <a:r>
              <a:rPr lang="en-GB" altLang="lt-LT" noProof="0"/>
              <a:t>Fifth level</a:t>
            </a:r>
          </a:p>
        </p:txBody>
      </p:sp>
      <p:sp>
        <p:nvSpPr>
          <p:cNvPr id="5126"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b" anchorCtr="0" compatLnSpc="1">
            <a:prstTxWarp prst="textNoShape">
              <a:avLst/>
            </a:prstTxWarp>
          </a:bodyPr>
          <a:lstStyle>
            <a:lvl1pPr>
              <a:defRPr sz="1200" smtClean="0"/>
            </a:lvl1pPr>
          </a:lstStyle>
          <a:p>
            <a:pPr>
              <a:defRPr/>
            </a:pPr>
            <a:endParaRPr lang="en-GB" altLang="lt-LT"/>
          </a:p>
        </p:txBody>
      </p:sp>
      <p:sp>
        <p:nvSpPr>
          <p:cNvPr id="5127"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92" tIns="45496" rIns="90992" bIns="45496" numCol="1" anchor="b" anchorCtr="0" compatLnSpc="1">
            <a:prstTxWarp prst="textNoShape">
              <a:avLst/>
            </a:prstTxWarp>
          </a:bodyPr>
          <a:lstStyle>
            <a:lvl1pPr algn="r">
              <a:defRPr sz="1200" smtClean="0"/>
            </a:lvl1pPr>
          </a:lstStyle>
          <a:p>
            <a:pPr>
              <a:defRPr/>
            </a:pPr>
            <a:fld id="{B28186BF-A2A8-406A-A7EA-54BD42C0C232}" type="slidenum">
              <a:rPr lang="en-GB" altLang="lt-LT"/>
              <a:pPr>
                <a:defRPr/>
              </a:pPr>
              <a:t>‹#›</a:t>
            </a:fld>
            <a:endParaRPr lang="en-GB" altLang="lt-LT"/>
          </a:p>
        </p:txBody>
      </p:sp>
    </p:spTree>
    <p:extLst>
      <p:ext uri="{BB962C8B-B14F-4D97-AF65-F5344CB8AC3E}">
        <p14:creationId xmlns:p14="http://schemas.microsoft.com/office/powerpoint/2010/main" val="2308573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1</a:t>
            </a:fld>
            <a:endParaRPr lang="en-GB" altLang="lt-LT"/>
          </a:p>
        </p:txBody>
      </p:sp>
    </p:spTree>
    <p:extLst>
      <p:ext uri="{BB962C8B-B14F-4D97-AF65-F5344CB8AC3E}">
        <p14:creationId xmlns:p14="http://schemas.microsoft.com/office/powerpoint/2010/main" val="782692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10</a:t>
            </a:fld>
            <a:endParaRPr lang="en-GB" altLang="lt-LT"/>
          </a:p>
        </p:txBody>
      </p:sp>
    </p:spTree>
    <p:extLst>
      <p:ext uri="{BB962C8B-B14F-4D97-AF65-F5344CB8AC3E}">
        <p14:creationId xmlns:p14="http://schemas.microsoft.com/office/powerpoint/2010/main" val="1282337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11</a:t>
            </a:fld>
            <a:endParaRPr lang="en-GB" altLang="lt-LT"/>
          </a:p>
        </p:txBody>
      </p:sp>
    </p:spTree>
    <p:extLst>
      <p:ext uri="{BB962C8B-B14F-4D97-AF65-F5344CB8AC3E}">
        <p14:creationId xmlns:p14="http://schemas.microsoft.com/office/powerpoint/2010/main" val="963540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12</a:t>
            </a:fld>
            <a:endParaRPr lang="en-GB" altLang="lt-LT"/>
          </a:p>
        </p:txBody>
      </p:sp>
    </p:spTree>
    <p:extLst>
      <p:ext uri="{BB962C8B-B14F-4D97-AF65-F5344CB8AC3E}">
        <p14:creationId xmlns:p14="http://schemas.microsoft.com/office/powerpoint/2010/main" val="1858025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13</a:t>
            </a:fld>
            <a:endParaRPr lang="en-GB" altLang="lt-LT"/>
          </a:p>
        </p:txBody>
      </p:sp>
    </p:spTree>
    <p:extLst>
      <p:ext uri="{BB962C8B-B14F-4D97-AF65-F5344CB8AC3E}">
        <p14:creationId xmlns:p14="http://schemas.microsoft.com/office/powerpoint/2010/main" val="2831589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14</a:t>
            </a:fld>
            <a:endParaRPr lang="en-GB" altLang="lt-LT"/>
          </a:p>
        </p:txBody>
      </p:sp>
    </p:spTree>
    <p:extLst>
      <p:ext uri="{BB962C8B-B14F-4D97-AF65-F5344CB8AC3E}">
        <p14:creationId xmlns:p14="http://schemas.microsoft.com/office/powerpoint/2010/main" val="401443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2</a:t>
            </a:fld>
            <a:endParaRPr lang="en-GB" altLang="lt-LT"/>
          </a:p>
        </p:txBody>
      </p:sp>
    </p:spTree>
    <p:extLst>
      <p:ext uri="{BB962C8B-B14F-4D97-AF65-F5344CB8AC3E}">
        <p14:creationId xmlns:p14="http://schemas.microsoft.com/office/powerpoint/2010/main" val="1073426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000" dirty="0">
                <a:latin typeface="+mn-lt"/>
              </a:rPr>
              <a:t>Ilgą laiką diskutavome su paslaugų teikėjais, kurie laikas nuo laiko kėlė klausimą, ar televizijos paslaugos patenka į RRT kompetenciją ir ar jai turėtų būti taikomas el. ryšių reguliavimas.</a:t>
            </a:r>
          </a:p>
          <a:p>
            <a:endParaRPr lang="lt-LT" sz="1000" dirty="0">
              <a:latin typeface="+mn-lt"/>
            </a:endParaRPr>
          </a:p>
          <a:p>
            <a:r>
              <a:rPr lang="lt-LT" sz="1000" dirty="0">
                <a:latin typeface="+mn-lt"/>
              </a:rPr>
              <a:t>Pagal ERĮ 3 straipsnio 16 dalį (taip pat ir Pagrindų direktyvos 2 straipsnio a punktą)  „</a:t>
            </a:r>
            <a:r>
              <a:rPr lang="lt-LT" sz="1000" i="1" dirty="0">
                <a:latin typeface="+mn-lt"/>
              </a:rPr>
              <a:t>Elektroninių</a:t>
            </a:r>
            <a:r>
              <a:rPr lang="lt-LT" sz="1000" b="1" i="1" dirty="0">
                <a:latin typeface="+mn-lt"/>
              </a:rPr>
              <a:t> </a:t>
            </a:r>
            <a:r>
              <a:rPr lang="lt-LT" sz="1000" i="1" dirty="0">
                <a:latin typeface="+mn-lt"/>
              </a:rPr>
              <a:t>ryšių</a:t>
            </a:r>
            <a:r>
              <a:rPr lang="lt-LT" sz="1000" b="1" i="1" dirty="0">
                <a:latin typeface="+mn-lt"/>
              </a:rPr>
              <a:t> </a:t>
            </a:r>
            <a:r>
              <a:rPr lang="lt-LT" sz="1000" i="1" dirty="0">
                <a:latin typeface="+mn-lt"/>
              </a:rPr>
              <a:t>tinklas</a:t>
            </a:r>
            <a:r>
              <a:rPr lang="lt-LT" sz="1000" b="1" i="1" dirty="0">
                <a:latin typeface="+mn-lt"/>
              </a:rPr>
              <a:t> – </a:t>
            </a:r>
            <a:r>
              <a:rPr lang="lt-LT" sz="1000" i="1" dirty="0">
                <a:latin typeface="+mn-lt"/>
              </a:rPr>
              <a:t>perdavimo sistemos ir (arba) komutavimo bei maršruto parinkimo įranga, kitos priemonės, įskaitant pasyviuosius tinklo elementus, leidžiančios perduoti signalus laidinėmis, radijo, </a:t>
            </a:r>
            <a:r>
              <a:rPr lang="lt-LT" sz="1000" i="1" u="sng" dirty="0">
                <a:latin typeface="+mn-lt"/>
              </a:rPr>
              <a:t>optinėmis ar kitomis elektromagnetinėmis priemonėmis, įskaitant palydovinius tinklus</a:t>
            </a:r>
            <a:r>
              <a:rPr lang="lt-LT" sz="1000" i="1" dirty="0">
                <a:latin typeface="+mn-lt"/>
              </a:rPr>
              <a:t>, fiksuotuosius (kanalų ir paketų komutavimo, įskaitant internetą) ir judriuosius antžeminius tinklus, elektros perdavimo kabelines sistemas (kiek jos naudojamos signalams perduoti), tinklus, naudojamus radijo ir (arba) televizijos programoms transliuoti (retransliuoti), ir kabelinės televizijos bei mikrobangų daugiakanalės televizijos tinklus neatsižvelgiant į </a:t>
            </a:r>
            <a:r>
              <a:rPr lang="lt-LT" sz="1000" i="1" u="sng" dirty="0">
                <a:latin typeface="+mn-lt"/>
              </a:rPr>
              <a:t>perduodamos informacijos pobūdį</a:t>
            </a:r>
            <a:r>
              <a:rPr lang="lt-LT" sz="1000" dirty="0">
                <a:latin typeface="+mn-lt"/>
              </a:rPr>
              <a:t>.“ </a:t>
            </a:r>
          </a:p>
          <a:p>
            <a:endParaRPr lang="lt-LT" sz="1000" dirty="0">
              <a:latin typeface="+mn-lt"/>
            </a:endParaRPr>
          </a:p>
          <a:p>
            <a:r>
              <a:rPr lang="lt-LT" sz="1000" dirty="0">
                <a:latin typeface="+mn-lt"/>
              </a:rPr>
              <a:t>Taigi, signalo perdavimas, tinklo buvimas, tinklo ir apskritai infrastruktūros valdymas yra tie kriterijai, dėl kurių televizijos retransliavimo paslauga patenka į el. ryšių regulliavimo sritį.</a:t>
            </a:r>
          </a:p>
          <a:p>
            <a:endParaRPr lang="lt-LT" sz="1000" dirty="0">
              <a:latin typeface="+mn-lt"/>
            </a:endParaRPr>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3</a:t>
            </a:fld>
            <a:endParaRPr lang="en-GB" altLang="lt-LT"/>
          </a:p>
        </p:txBody>
      </p:sp>
    </p:spTree>
    <p:extLst>
      <p:ext uri="{BB962C8B-B14F-4D97-AF65-F5344CB8AC3E}">
        <p14:creationId xmlns:p14="http://schemas.microsoft.com/office/powerpoint/2010/main" val="1187816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000" dirty="0">
                <a:latin typeface="+mn-lt"/>
              </a:rPr>
              <a:t>Kas ilgą laiką buvo diskusijų dalykas su paslaugų teikėjais, atsakyta buvo ESTT, kuri patvirtino el. ryšių sektoriaus reguliavimo taikymą televizijos retransliavimo paslaugoms:</a:t>
            </a:r>
          </a:p>
          <a:p>
            <a:endParaRPr lang="lt-LT" sz="1000" dirty="0">
              <a:latin typeface="+mn-lt"/>
            </a:endParaRPr>
          </a:p>
          <a:p>
            <a:r>
              <a:rPr lang="lt-LT" sz="1000" dirty="0">
                <a:latin typeface="+mn-lt"/>
              </a:rPr>
              <a:t>Tai, kad Europos Sąjungos teisės aktuose nustatytas aiškus skirtumas tarp turinio kūrimo, į kurį įeina redakcinė atsakomybė, ir turinio perdavimo, į kurį neįeina redakcinė atsakomybė, matyti ne tik iš Direktyvos 2002/21/EB ir Direktyvos 2010/13/ES nuostatų, tačiau ir ESTT jurisprudenciją. ESTT nurodytoje byloje yra konstatavęs, kad bazinio kabelinių radijo ir televizijos programų paketo platinimo paslauga patenka į sąvoką „elektroninių ryšių paslauga“ o dėl to ir į Direktyvos 2002/21/EB reguliavimo sritį, o taip pat į reguliavimo sistemą, taikomą elektroninių ryšių paslaugoms, su sąlyga, kad šią paslaugą daugiausia sudaro televizijos programų turinio perdavimas kabelinės televizijos tinklais iki galutinio vartotojo imtuvo.</a:t>
            </a:r>
          </a:p>
          <a:p>
            <a:endParaRPr lang="lt-LT" sz="1000" dirty="0">
              <a:latin typeface="+mn-lt"/>
            </a:endParaRPr>
          </a:p>
          <a:p>
            <a:r>
              <a:rPr lang="lt-LT" sz="1000" dirty="0">
                <a:latin typeface="+mn-lt"/>
              </a:rPr>
              <a:t> Analogiškai  ESTT vertino taip pat sąlyginės prieigos prie programų paketo perdavimo paslaugą, konstatavęs, kad „sąlyginės prieigos prie programų paketo, apimančio per palydovinius tinklus retransliuojamas radijo ir televizijos programas, paslaugos teikimas už atlygį patenka į „elektroninių ryšių paslaugų“ sąvoką“. </a:t>
            </a:r>
          </a:p>
          <a:p>
            <a:r>
              <a:rPr lang="lt-LT" sz="1000" dirty="0">
                <a:latin typeface="+mn-lt"/>
              </a:rPr>
              <a:t>Taigi, šiose ESTT  bylose buvo aiškiai ir nedviprasmiškai patvirtinta, kad Europos Sąjungos teisės aktais nustatytas aiškus skirtumas tarp turinio kūrimo, iš kurio kyla redakcinė atsakomybė, ir turinio perdavimo, į kurį neįeina redakcinė atsakomybė. </a:t>
            </a:r>
          </a:p>
          <a:p>
            <a:endParaRPr lang="lt-LT" sz="1000" dirty="0">
              <a:latin typeface="+mn-lt"/>
            </a:endParaRPr>
          </a:p>
          <a:p>
            <a:r>
              <a:rPr lang="lt-LT" sz="1000" dirty="0">
                <a:latin typeface="+mn-lt"/>
              </a:rPr>
              <a:t>Vilniaus apygardos teismo nutartis svarbi tuo, kad vieanreikšmiškai buvo atsakyta į klausimą dėl ERPTT taikymo televizijos paslaugų teikimo sutarčiai.</a:t>
            </a:r>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4</a:t>
            </a:fld>
            <a:endParaRPr lang="en-GB" altLang="lt-LT"/>
          </a:p>
        </p:txBody>
      </p:sp>
    </p:spTree>
    <p:extLst>
      <p:ext uri="{BB962C8B-B14F-4D97-AF65-F5344CB8AC3E}">
        <p14:creationId xmlns:p14="http://schemas.microsoft.com/office/powerpoint/2010/main" val="708123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000" dirty="0">
                <a:latin typeface="+mn-lt"/>
              </a:rPr>
              <a:t>Dar iki ESTT sprendimų buvo tarpinstitucinis susitarimas dėl ginčų, kylančių iš televizijos retransliavimo paslaugų sutartinių santykių, nagrinėjimo.</a:t>
            </a:r>
          </a:p>
          <a:p>
            <a:endParaRPr lang="lt-LT" sz="1000" dirty="0">
              <a:latin typeface="+mn-lt"/>
            </a:endParaRPr>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5</a:t>
            </a:fld>
            <a:endParaRPr lang="en-GB" altLang="lt-LT"/>
          </a:p>
        </p:txBody>
      </p:sp>
    </p:spTree>
    <p:extLst>
      <p:ext uri="{BB962C8B-B14F-4D97-AF65-F5344CB8AC3E}">
        <p14:creationId xmlns:p14="http://schemas.microsoft.com/office/powerpoint/2010/main" val="1543045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000" dirty="0">
                <a:latin typeface="+mn-lt"/>
              </a:rPr>
              <a:t>Lietuvos Respublikos visuomenės informavimo įstatyme įvardijama kaip „visuomenės informavimo audiovizualinėmis priemonėmis paslauga“, neapima retransliavimo (angl. retransmission), kai perduodamos nepakeistos programos, už kurias redakcinė atsakomybė tenka trečiosioms šalims. Todėl siekiant tinkamai sureguliuoti retransliavimo veiklą buvo būtina aiškiai atskirti šiai veiklai būdingus požymius: informacijos perdavimą elektroniniais ryšiais nuo perduodamos informacijos turinio. Dėl šios priežasties retransliavimo veiklai, kaip elektroninių ryšių paslaugai (informacijos perdavimo paslauga) turi būti reguliuojama elektroninius ryšius reglamentuojančiais teisės aktais</a:t>
            </a:r>
          </a:p>
          <a:p>
            <a:r>
              <a:rPr lang="lt-LT" sz="1000" dirty="0">
                <a:latin typeface="+mn-lt"/>
              </a:rPr>
              <a:t>Tačiau nepaisant to, kad pagal Europos Sąjungos teisės aktus, reglamentuojančius elektroninių ryšių veiklą, televizijos programų retransliavimo paslauga patenka į šių teisės aktų reguliavimo sritį, nepaneigiama pareiga elektroninių ryšių paslaugų teikėjui vykdyti įpareigojimus, nustatytus pagal kitus teisės aktus (pvz., asmens duomenų apsaugos, audiovizualinėms paslaugoms keliami reikalavimai, autorinių teisių ir gretutinių teisių reikalavimai ir tt.)</a:t>
            </a:r>
            <a:endParaRPr lang="lt-LT" sz="1000" b="1" dirty="0">
              <a:latin typeface="+mn-lt"/>
            </a:endParaRPr>
          </a:p>
          <a:p>
            <a:endParaRPr lang="lt-LT" sz="1000" dirty="0">
              <a:latin typeface="+mn-lt"/>
            </a:endParaRPr>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6</a:t>
            </a:fld>
            <a:endParaRPr lang="en-GB" altLang="lt-LT"/>
          </a:p>
        </p:txBody>
      </p:sp>
    </p:spTree>
    <p:extLst>
      <p:ext uri="{BB962C8B-B14F-4D97-AF65-F5344CB8AC3E}">
        <p14:creationId xmlns:p14="http://schemas.microsoft.com/office/powerpoint/2010/main" val="2486312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lt-LT" sz="1000" dirty="0">
                <a:latin typeface="+mn-lt"/>
              </a:rPr>
              <a:t>TSM reglamentas. Aktualu, nes televizijos paslaugų teikėjai paprastai teikia ir interneto prieigos paslaugas. (sutartys turi būti papildytos reglamento 4 straipsnyje nurodyta informacija). Kaip rodo praktika ir sutarčių peržiūros rezultatai, sutartys nėra papildytos minėta informacija, nors RRT 2016 m. gruodžio mėnesį siuntė raštą dėl šios info ir atsižvelgdama į Berec (institucijos, vienijančios reguliuotojus) gaires, teikė nuomonę ir rekomendacijas, kaip tinkamiausiai pateikti informaciją. Pagrindinis rodiklis – suprantamumas, skaidrumas ir aiškumas vartotojui.</a:t>
            </a:r>
          </a:p>
          <a:p>
            <a:pPr algn="just"/>
            <a:endParaRPr lang="lt-LT" sz="1000" dirty="0">
              <a:latin typeface="+mn-lt"/>
            </a:endParaRPr>
          </a:p>
          <a:p>
            <a:pPr algn="just"/>
            <a:r>
              <a:rPr lang="lt-LT" sz="1000" dirty="0">
                <a:latin typeface="+mn-lt"/>
              </a:rPr>
              <a:t>Europos Parlamento ir Tarybos 2013 m. gegužės 21 d. direktyva 2013/11/ES dėl alternatyvaus vartotojų ginčų sprendimo. Perkelta į nacionalinę teisę, keičiant Vartotojų teisių apsaugos įstatymą. </a:t>
            </a:r>
          </a:p>
          <a:p>
            <a:pPr algn="just"/>
            <a:r>
              <a:rPr lang="lt-LT" sz="1000" dirty="0">
                <a:latin typeface="+mn-lt"/>
              </a:rPr>
              <a:t>Pagrindiniai aspektai:</a:t>
            </a:r>
          </a:p>
          <a:p>
            <a:pPr marL="170610" indent="-170610" algn="just">
              <a:buFontTx/>
              <a:buChar char="-"/>
            </a:pPr>
            <a:r>
              <a:rPr lang="lt-LT" sz="1000" dirty="0">
                <a:latin typeface="+mn-lt"/>
              </a:rPr>
              <a:t>Išnagrinėti vartotojų kreipimusis ir atsakyti jiems per 14 dienų nuo kreipimosi gavimo. Analogiškai buvo pakeista Elektroninių ryšių įstatymo 34 straipsnio 5 dalis.</a:t>
            </a:r>
          </a:p>
          <a:p>
            <a:pPr marL="170610" indent="-170610" algn="just">
              <a:buFontTx/>
              <a:buChar char="-"/>
            </a:pPr>
            <a:r>
              <a:rPr lang="lt-LT" sz="1000" dirty="0">
                <a:latin typeface="+mn-lt"/>
              </a:rPr>
              <a:t>Kai pardavėjas ar paslaugų teikėjas netenkina vartotojo reikalavimų arba juos tenkina iš dalies, pardavėjo ar paslaugų teikėjo atsakyme turi būti pateikta informacija apie vartojimo ginčų neteisminio sprendimo subjektą, kompetentingą spręsti vartojimo ginčą (VTAĮ 21 str. 3 d.)</a:t>
            </a:r>
          </a:p>
          <a:p>
            <a:pPr marL="170610" indent="-170610" algn="just">
              <a:buFontTx/>
              <a:buChar char="-"/>
            </a:pPr>
            <a:r>
              <a:rPr lang="lt-LT" sz="1000" dirty="0">
                <a:latin typeface="+mn-lt"/>
              </a:rPr>
              <a:t>Pardavėjo ir paslaugų teikėjo interneto svetainėje, jeigu turi, privalo būti pateikta informacija apie vartojimo ginčų neteisminio sprendimo subjektus, kurie yra kompetentingi spręsti vartojimo ginčus: subjekto pavadinimas (vardas, pavardė), adresas ir interneto svetainės adresas. Ši informacija turi būti pateikta aiškiai, suprantamai ir lengvai prieinamu būdu. (VTAĮ 5 str. 4 d.).</a:t>
            </a:r>
          </a:p>
          <a:p>
            <a:pPr marL="170610" indent="-170610" algn="just">
              <a:buFontTx/>
              <a:buChar char="-"/>
            </a:pPr>
            <a:endParaRPr lang="lt-LT" sz="1000" dirty="0">
              <a:latin typeface="+mn-lt"/>
            </a:endParaRPr>
          </a:p>
          <a:p>
            <a:pPr algn="just" defTabSz="909919">
              <a:defRPr/>
            </a:pPr>
            <a:r>
              <a:rPr lang="lt-LT" sz="1000" dirty="0">
                <a:latin typeface="+mn-lt"/>
              </a:rPr>
              <a:t>Vieninga vartotojų ginčų ne teismo tvarka nagrinėjimo tvarka. RRT kompetencija apima visų galutinių paslaugų gavėjų ginčus, todėl ne vartotojų ginčai nagrinėjami pagal RRT patvirtintas taisykles.</a:t>
            </a:r>
          </a:p>
          <a:p>
            <a:pPr marL="170610" indent="-170610" algn="just">
              <a:buFontTx/>
              <a:buChar char="-"/>
            </a:pPr>
            <a:endParaRPr lang="lt-LT" sz="1000" dirty="0">
              <a:latin typeface="+mn-lt"/>
            </a:endParaRPr>
          </a:p>
          <a:p>
            <a:pPr marL="170610" indent="-170610" algn="just">
              <a:buFontTx/>
              <a:buChar char="-"/>
            </a:pPr>
            <a:r>
              <a:rPr lang="lt-LT" sz="1000" dirty="0">
                <a:latin typeface="+mn-lt"/>
              </a:rPr>
              <a:t>European Acceccibility Act (EAA). Kas svarbu?</a:t>
            </a:r>
          </a:p>
          <a:p>
            <a:pPr marL="625570" lvl="1" indent="-170610" algn="just">
              <a:buFontTx/>
              <a:buChar char="-"/>
            </a:pPr>
            <a:r>
              <a:rPr lang="lt-LT" sz="1000" dirty="0">
                <a:latin typeface="+mn-lt"/>
              </a:rPr>
              <a:t>Būtų taikoma ir elektroninių ryšių sektoriui</a:t>
            </a:r>
          </a:p>
          <a:p>
            <a:pPr marL="625570" lvl="1" indent="-170610" algn="just">
              <a:buFontTx/>
              <a:buChar char="-"/>
            </a:pPr>
            <a:r>
              <a:rPr lang="lt-LT" sz="1000" dirty="0">
                <a:latin typeface="+mn-lt"/>
              </a:rPr>
              <a:t>Pasiūlymo dėl Prieinamumo direktyvos tikslas – visų pirma pagerinti tinkamą vidaus rinkos veikimą ir šalinti kliūtis laisvam tam tikrų prekių ir paslaugų judėjimui. Įgyvendinus šį tikslą kartu bus užtikrinamas ir tinkamas Jungtinių Tautų Neįgaliųjų teisių konvencijos įsipareigojimų įgyvendinimas. Valstybės narės skatinamos siekti, kad asmenys su negalia galėtų pasinaudoti visomis ir kitiems visuomenės nariams prieinamomis prekėmis ir paslaugomis.</a:t>
            </a:r>
          </a:p>
          <a:p>
            <a:pPr marL="625570" lvl="1" indent="-170610" algn="just">
              <a:buFontTx/>
              <a:buChar char="-"/>
            </a:pPr>
            <a:r>
              <a:rPr lang="lt-LT" sz="1000" dirty="0">
                <a:latin typeface="+mn-lt"/>
              </a:rPr>
              <a:t>Kol kas tik projektas, tačiau jei būtų priimtas, būtų numatyti papildomi įpareigojimai paslaugų teikėjams, susiję paslaugų prieinamumu, su interneto svetainės pritaikomumu neįgaliesiems, teikti informaciją daugiau nei vienu būdu (pvz., raštu ir video, jei įmanoma), susisiekti su paslaugų teikėju turi būti sudaroma galimybė daugiau nei vienu būdu ir pan.</a:t>
            </a:r>
          </a:p>
          <a:p>
            <a:pPr marL="625570" lvl="1" indent="-170610" algn="just">
              <a:buFontTx/>
              <a:buChar char="-"/>
            </a:pPr>
            <a:r>
              <a:rPr lang="lt-LT" sz="1000" dirty="0">
                <a:latin typeface="+mn-lt"/>
              </a:rPr>
              <a:t>Kol kas tik projektas!!!</a:t>
            </a:r>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7</a:t>
            </a:fld>
            <a:endParaRPr lang="en-GB" altLang="lt-LT"/>
          </a:p>
        </p:txBody>
      </p:sp>
    </p:spTree>
    <p:extLst>
      <p:ext uri="{BB962C8B-B14F-4D97-AF65-F5344CB8AC3E}">
        <p14:creationId xmlns:p14="http://schemas.microsoft.com/office/powerpoint/2010/main" val="2033638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000" dirty="0">
                <a:latin typeface="+mn-lt"/>
              </a:rPr>
              <a:t>2015 m. kreipimaisi dėl televizijos paslaugos sudarė apie 26 proc. visų kreipimųsi (skaičiuojami buvo kreipimaisi raštu, nagrinėti pagal Asmenų prašymų nagrinėjimo taisykles ir pagal ginčų nagrinėjimo tvarką).</a:t>
            </a:r>
          </a:p>
          <a:p>
            <a:r>
              <a:rPr lang="lt-LT" sz="1000" dirty="0">
                <a:latin typeface="+mn-lt"/>
              </a:rPr>
              <a:t>2016 m. kreipimaisi sudarė apie 27 proc. visų kreipimųsi. Taigi matome, kad kreipimųsi kiekis kasmet išlieka panašus ir pakankamai žymus.</a:t>
            </a:r>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8</a:t>
            </a:fld>
            <a:endParaRPr lang="en-GB" altLang="lt-LT"/>
          </a:p>
        </p:txBody>
      </p:sp>
    </p:spTree>
    <p:extLst>
      <p:ext uri="{BB962C8B-B14F-4D97-AF65-F5344CB8AC3E}">
        <p14:creationId xmlns:p14="http://schemas.microsoft.com/office/powerpoint/2010/main" val="211451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pPr>
              <a:defRPr/>
            </a:pPr>
            <a:fld id="{B28186BF-A2A8-406A-A7EA-54BD42C0C232}" type="slidenum">
              <a:rPr lang="en-GB" altLang="lt-LT" smtClean="0"/>
              <a:pPr>
                <a:defRPr/>
              </a:pPr>
              <a:t>9</a:t>
            </a:fld>
            <a:endParaRPr lang="en-GB" altLang="lt-LT"/>
          </a:p>
        </p:txBody>
      </p:sp>
    </p:spTree>
    <p:extLst>
      <p:ext uri="{BB962C8B-B14F-4D97-AF65-F5344CB8AC3E}">
        <p14:creationId xmlns:p14="http://schemas.microsoft.com/office/powerpoint/2010/main" val="3631397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lt-LT"/>
          </a:p>
        </p:txBody>
      </p:sp>
      <p:sp>
        <p:nvSpPr>
          <p:cNvPr id="7" name="Date Placeholder 6"/>
          <p:cNvSpPr>
            <a:spLocks noGrp="1"/>
          </p:cNvSpPr>
          <p:nvPr>
            <p:ph type="dt" sz="half" idx="10"/>
          </p:nvPr>
        </p:nvSpPr>
        <p:spPr/>
        <p:txBody>
          <a:bodyPr/>
          <a:lstStyle/>
          <a:p>
            <a:pPr>
              <a:defRPr/>
            </a:pPr>
            <a:fld id="{79B51FA7-B241-4957-96D1-023D372D87F2}" type="datetime1">
              <a:rPr lang="lt-LT" altLang="lt-LT" smtClean="0"/>
              <a:pPr>
                <a:defRPr/>
              </a:pPr>
              <a:t>2017-06-02</a:t>
            </a:fld>
            <a:endParaRPr lang="en-GB" altLang="lt-LT"/>
          </a:p>
        </p:txBody>
      </p:sp>
      <p:sp>
        <p:nvSpPr>
          <p:cNvPr id="8" name="Footer Placeholder 7"/>
          <p:cNvSpPr>
            <a:spLocks noGrp="1"/>
          </p:cNvSpPr>
          <p:nvPr>
            <p:ph type="ftr" sz="quarter" idx="11"/>
          </p:nvPr>
        </p:nvSpPr>
        <p:spPr/>
        <p:txBody>
          <a:bodyPr/>
          <a:lstStyle/>
          <a:p>
            <a:pPr>
              <a:defRPr/>
            </a:pPr>
            <a:r>
              <a:rPr lang="lt-LT" altLang="lt-LT"/>
              <a:t>Pavadinimas</a:t>
            </a:r>
            <a:endParaRPr lang="en-GB" altLang="lt-LT"/>
          </a:p>
        </p:txBody>
      </p:sp>
      <p:sp>
        <p:nvSpPr>
          <p:cNvPr id="9" name="Slide Number Placeholder 8"/>
          <p:cNvSpPr>
            <a:spLocks noGrp="1"/>
          </p:cNvSpPr>
          <p:nvPr>
            <p:ph type="sldNum" sz="quarter" idx="12"/>
          </p:nvPr>
        </p:nvSpPr>
        <p:spPr/>
        <p:txBody>
          <a:bodyPr/>
          <a:lstStyle/>
          <a:p>
            <a:pPr>
              <a:defRPr/>
            </a:pPr>
            <a:fld id="{FE8B1B18-9650-43FE-9247-0DF2C4645391}" type="slidenum">
              <a:rPr lang="en-GB" altLang="lt-LT" smtClean="0"/>
              <a:pPr>
                <a:defRPr/>
              </a:pPr>
              <a:t>‹#›</a:t>
            </a:fld>
            <a:r>
              <a:rPr lang="en-GB" altLang="lt-LT"/>
              <a:t> psl</a:t>
            </a:r>
          </a:p>
        </p:txBody>
      </p:sp>
      <p:sp>
        <p:nvSpPr>
          <p:cNvPr id="10" name="Title 9"/>
          <p:cNvSpPr>
            <a:spLocks noGrp="1"/>
          </p:cNvSpPr>
          <p:nvPr>
            <p:ph type="title"/>
          </p:nvPr>
        </p:nvSpPr>
        <p:spPr/>
        <p:txBody>
          <a:bodyPr/>
          <a:lstStyle/>
          <a:p>
            <a:r>
              <a:rPr lang="en-US"/>
              <a:t>Click to edit Master title style</a:t>
            </a:r>
            <a:endParaRPr lang="lt-LT"/>
          </a:p>
        </p:txBody>
      </p:sp>
    </p:spTree>
    <p:extLst>
      <p:ext uri="{BB962C8B-B14F-4D97-AF65-F5344CB8AC3E}">
        <p14:creationId xmlns:p14="http://schemas.microsoft.com/office/powerpoint/2010/main" val="40127673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fld id="{6BB954BF-AC9F-4820-A31F-A01DA14E4CF5}" type="datetime1">
              <a:rPr lang="lt-LT" altLang="lt-LT"/>
              <a:pPr>
                <a:defRPr/>
              </a:pPr>
              <a:t>2017-06-02</a:t>
            </a:fld>
            <a:endParaRPr lang="en-GB" altLang="lt-LT"/>
          </a:p>
        </p:txBody>
      </p:sp>
      <p:sp>
        <p:nvSpPr>
          <p:cNvPr id="5"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6" name="Rectangle 6"/>
          <p:cNvSpPr>
            <a:spLocks noGrp="1" noChangeArrowheads="1"/>
          </p:cNvSpPr>
          <p:nvPr>
            <p:ph type="sldNum" sz="quarter" idx="12"/>
          </p:nvPr>
        </p:nvSpPr>
        <p:spPr>
          <a:ln/>
        </p:spPr>
        <p:txBody>
          <a:bodyPr/>
          <a:lstStyle>
            <a:lvl1pPr>
              <a:defRPr/>
            </a:lvl1pPr>
          </a:lstStyle>
          <a:p>
            <a:pPr>
              <a:defRPr/>
            </a:pPr>
            <a:fld id="{A3DC895D-E40E-4223-A2BF-578680C102A8}" type="slidenum">
              <a:rPr lang="en-GB" altLang="lt-LT"/>
              <a:pPr>
                <a:defRPr/>
              </a:pPr>
              <a:t>‹#›</a:t>
            </a:fld>
            <a:r>
              <a:rPr lang="en-GB" altLang="lt-LT"/>
              <a:t> psl</a:t>
            </a:r>
          </a:p>
        </p:txBody>
      </p:sp>
    </p:spTree>
    <p:extLst>
      <p:ext uri="{BB962C8B-B14F-4D97-AF65-F5344CB8AC3E}">
        <p14:creationId xmlns:p14="http://schemas.microsoft.com/office/powerpoint/2010/main" val="42723921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45213" y="1219200"/>
            <a:ext cx="1793875" cy="4800600"/>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762000" y="1219200"/>
            <a:ext cx="5230813"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fld id="{DA318A03-0CA5-479A-B0C8-6C3F095E7DF0}" type="datetime1">
              <a:rPr lang="lt-LT" altLang="lt-LT"/>
              <a:pPr>
                <a:defRPr/>
              </a:pPr>
              <a:t>2017-06-02</a:t>
            </a:fld>
            <a:endParaRPr lang="en-GB" altLang="lt-LT"/>
          </a:p>
        </p:txBody>
      </p:sp>
      <p:sp>
        <p:nvSpPr>
          <p:cNvPr id="5"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6" name="Rectangle 6"/>
          <p:cNvSpPr>
            <a:spLocks noGrp="1" noChangeArrowheads="1"/>
          </p:cNvSpPr>
          <p:nvPr>
            <p:ph type="sldNum" sz="quarter" idx="12"/>
          </p:nvPr>
        </p:nvSpPr>
        <p:spPr>
          <a:ln/>
        </p:spPr>
        <p:txBody>
          <a:bodyPr/>
          <a:lstStyle>
            <a:lvl1pPr>
              <a:defRPr/>
            </a:lvl1pPr>
          </a:lstStyle>
          <a:p>
            <a:pPr>
              <a:defRPr/>
            </a:pPr>
            <a:fld id="{B7FEE605-03ED-457B-9258-B07D86C4FC20}" type="slidenum">
              <a:rPr lang="en-GB" altLang="lt-LT"/>
              <a:pPr>
                <a:defRPr/>
              </a:pPr>
              <a:t>‹#›</a:t>
            </a:fld>
            <a:r>
              <a:rPr lang="en-GB" altLang="lt-LT"/>
              <a:t> psl</a:t>
            </a:r>
          </a:p>
        </p:txBody>
      </p:sp>
    </p:spTree>
    <p:extLst>
      <p:ext uri="{BB962C8B-B14F-4D97-AF65-F5344CB8AC3E}">
        <p14:creationId xmlns:p14="http://schemas.microsoft.com/office/powerpoint/2010/main" val="33612577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fld id="{E14CA43D-FDD7-4388-92B2-F598A8CAA3DC}" type="datetime1">
              <a:rPr lang="lt-LT" altLang="lt-LT"/>
              <a:pPr>
                <a:defRPr/>
              </a:pPr>
              <a:t>2017-06-02</a:t>
            </a:fld>
            <a:endParaRPr lang="en-GB" altLang="lt-LT"/>
          </a:p>
        </p:txBody>
      </p:sp>
      <p:sp>
        <p:nvSpPr>
          <p:cNvPr id="5"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6" name="Rectangle 6"/>
          <p:cNvSpPr>
            <a:spLocks noGrp="1" noChangeArrowheads="1"/>
          </p:cNvSpPr>
          <p:nvPr>
            <p:ph type="sldNum" sz="quarter" idx="12"/>
          </p:nvPr>
        </p:nvSpPr>
        <p:spPr>
          <a:ln/>
        </p:spPr>
        <p:txBody>
          <a:bodyPr/>
          <a:lstStyle>
            <a:lvl1pPr>
              <a:defRPr/>
            </a:lvl1pPr>
          </a:lstStyle>
          <a:p>
            <a:pPr>
              <a:defRPr/>
            </a:pPr>
            <a:fld id="{44BFFB42-BDBB-4FF1-A0D9-60F538F5868D}" type="slidenum">
              <a:rPr lang="en-GB" altLang="lt-LT"/>
              <a:pPr>
                <a:defRPr/>
              </a:pPr>
              <a:t>‹#›</a:t>
            </a:fld>
            <a:r>
              <a:rPr lang="en-GB" altLang="lt-LT"/>
              <a:t> psl</a:t>
            </a:r>
          </a:p>
        </p:txBody>
      </p:sp>
    </p:spTree>
    <p:extLst>
      <p:ext uri="{BB962C8B-B14F-4D97-AF65-F5344CB8AC3E}">
        <p14:creationId xmlns:p14="http://schemas.microsoft.com/office/powerpoint/2010/main" val="34683940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BB7BF53-3CED-4613-8E32-5ED03F38FF6B}" type="datetime1">
              <a:rPr lang="lt-LT" altLang="lt-LT"/>
              <a:pPr>
                <a:defRPr/>
              </a:pPr>
              <a:t>2017-06-02</a:t>
            </a:fld>
            <a:endParaRPr lang="en-GB" altLang="lt-LT"/>
          </a:p>
        </p:txBody>
      </p:sp>
      <p:sp>
        <p:nvSpPr>
          <p:cNvPr id="5"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6" name="Rectangle 6"/>
          <p:cNvSpPr>
            <a:spLocks noGrp="1" noChangeArrowheads="1"/>
          </p:cNvSpPr>
          <p:nvPr>
            <p:ph type="sldNum" sz="quarter" idx="12"/>
          </p:nvPr>
        </p:nvSpPr>
        <p:spPr>
          <a:ln/>
        </p:spPr>
        <p:txBody>
          <a:bodyPr/>
          <a:lstStyle>
            <a:lvl1pPr>
              <a:defRPr/>
            </a:lvl1pPr>
          </a:lstStyle>
          <a:p>
            <a:pPr>
              <a:defRPr/>
            </a:pPr>
            <a:fld id="{9F980057-6ABC-4663-BF4B-228F84EE768A}" type="slidenum">
              <a:rPr lang="en-GB" altLang="lt-LT"/>
              <a:pPr>
                <a:defRPr/>
              </a:pPr>
              <a:t>‹#›</a:t>
            </a:fld>
            <a:r>
              <a:rPr lang="en-GB" altLang="lt-LT"/>
              <a:t> psl</a:t>
            </a:r>
          </a:p>
        </p:txBody>
      </p:sp>
    </p:spTree>
    <p:extLst>
      <p:ext uri="{BB962C8B-B14F-4D97-AF65-F5344CB8AC3E}">
        <p14:creationId xmlns:p14="http://schemas.microsoft.com/office/powerpoint/2010/main" val="17476857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762000" y="2057400"/>
            <a:ext cx="351155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4425950" y="2057400"/>
            <a:ext cx="3513138"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fld id="{21448A21-7A88-4039-9B0F-2CC55EFE9FC9}" type="datetime1">
              <a:rPr lang="lt-LT" altLang="lt-LT"/>
              <a:pPr>
                <a:defRPr/>
              </a:pPr>
              <a:t>2017-06-02</a:t>
            </a:fld>
            <a:endParaRPr lang="en-GB" altLang="lt-LT"/>
          </a:p>
        </p:txBody>
      </p:sp>
      <p:sp>
        <p:nvSpPr>
          <p:cNvPr id="6"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7" name="Rectangle 6"/>
          <p:cNvSpPr>
            <a:spLocks noGrp="1" noChangeArrowheads="1"/>
          </p:cNvSpPr>
          <p:nvPr>
            <p:ph type="sldNum" sz="quarter" idx="12"/>
          </p:nvPr>
        </p:nvSpPr>
        <p:spPr>
          <a:ln/>
        </p:spPr>
        <p:txBody>
          <a:bodyPr/>
          <a:lstStyle>
            <a:lvl1pPr>
              <a:defRPr/>
            </a:lvl1pPr>
          </a:lstStyle>
          <a:p>
            <a:pPr>
              <a:defRPr/>
            </a:pPr>
            <a:fld id="{39890AE4-4975-475A-9C5F-44E5A546B58B}" type="slidenum">
              <a:rPr lang="en-GB" altLang="lt-LT"/>
              <a:pPr>
                <a:defRPr/>
              </a:pPr>
              <a:t>‹#›</a:t>
            </a:fld>
            <a:r>
              <a:rPr lang="en-GB" altLang="lt-LT"/>
              <a:t> psl</a:t>
            </a:r>
          </a:p>
        </p:txBody>
      </p:sp>
    </p:spTree>
    <p:extLst>
      <p:ext uri="{BB962C8B-B14F-4D97-AF65-F5344CB8AC3E}">
        <p14:creationId xmlns:p14="http://schemas.microsoft.com/office/powerpoint/2010/main" val="441573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fld id="{71B0AB77-28C4-483C-B668-C3EDF8D66DC0}" type="datetime1">
              <a:rPr lang="lt-LT" altLang="lt-LT"/>
              <a:pPr>
                <a:defRPr/>
              </a:pPr>
              <a:t>2017-06-02</a:t>
            </a:fld>
            <a:endParaRPr lang="en-GB" altLang="lt-LT"/>
          </a:p>
        </p:txBody>
      </p:sp>
      <p:sp>
        <p:nvSpPr>
          <p:cNvPr id="8"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9" name="Rectangle 6"/>
          <p:cNvSpPr>
            <a:spLocks noGrp="1" noChangeArrowheads="1"/>
          </p:cNvSpPr>
          <p:nvPr>
            <p:ph type="sldNum" sz="quarter" idx="12"/>
          </p:nvPr>
        </p:nvSpPr>
        <p:spPr>
          <a:ln/>
        </p:spPr>
        <p:txBody>
          <a:bodyPr/>
          <a:lstStyle>
            <a:lvl1pPr>
              <a:defRPr/>
            </a:lvl1pPr>
          </a:lstStyle>
          <a:p>
            <a:pPr>
              <a:defRPr/>
            </a:pPr>
            <a:fld id="{486368CA-1D48-4B24-9B76-329402E7138D}" type="slidenum">
              <a:rPr lang="en-GB" altLang="lt-LT"/>
              <a:pPr>
                <a:defRPr/>
              </a:pPr>
              <a:t>‹#›</a:t>
            </a:fld>
            <a:r>
              <a:rPr lang="en-GB" altLang="lt-LT"/>
              <a:t> psl</a:t>
            </a:r>
          </a:p>
        </p:txBody>
      </p:sp>
    </p:spTree>
    <p:extLst>
      <p:ext uri="{BB962C8B-B14F-4D97-AF65-F5344CB8AC3E}">
        <p14:creationId xmlns:p14="http://schemas.microsoft.com/office/powerpoint/2010/main" val="8343316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fld id="{CF18FF55-8EE1-4E3D-8B07-C4A82BA4401E}" type="datetime1">
              <a:rPr lang="lt-LT" altLang="lt-LT"/>
              <a:pPr>
                <a:defRPr/>
              </a:pPr>
              <a:t>2017-06-02</a:t>
            </a:fld>
            <a:endParaRPr lang="en-GB" altLang="lt-LT"/>
          </a:p>
        </p:txBody>
      </p:sp>
      <p:sp>
        <p:nvSpPr>
          <p:cNvPr id="4"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5" name="Rectangle 6"/>
          <p:cNvSpPr>
            <a:spLocks noGrp="1" noChangeArrowheads="1"/>
          </p:cNvSpPr>
          <p:nvPr>
            <p:ph type="sldNum" sz="quarter" idx="12"/>
          </p:nvPr>
        </p:nvSpPr>
        <p:spPr>
          <a:ln/>
        </p:spPr>
        <p:txBody>
          <a:bodyPr/>
          <a:lstStyle>
            <a:lvl1pPr>
              <a:defRPr/>
            </a:lvl1pPr>
          </a:lstStyle>
          <a:p>
            <a:pPr>
              <a:defRPr/>
            </a:pPr>
            <a:fld id="{5D803CED-766C-4231-9AD8-FBADF0B2CAD5}" type="slidenum">
              <a:rPr lang="en-GB" altLang="lt-LT"/>
              <a:pPr>
                <a:defRPr/>
              </a:pPr>
              <a:t>‹#›</a:t>
            </a:fld>
            <a:r>
              <a:rPr lang="en-GB" altLang="lt-LT"/>
              <a:t> psl</a:t>
            </a:r>
          </a:p>
        </p:txBody>
      </p:sp>
    </p:spTree>
    <p:extLst>
      <p:ext uri="{BB962C8B-B14F-4D97-AF65-F5344CB8AC3E}">
        <p14:creationId xmlns:p14="http://schemas.microsoft.com/office/powerpoint/2010/main" val="34385595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B7A453-488F-4011-B2F2-3B1B2A0C912D}" type="datetime1">
              <a:rPr lang="lt-LT" altLang="lt-LT"/>
              <a:pPr>
                <a:defRPr/>
              </a:pPr>
              <a:t>2017-06-02</a:t>
            </a:fld>
            <a:endParaRPr lang="en-GB" altLang="lt-LT"/>
          </a:p>
        </p:txBody>
      </p:sp>
      <p:sp>
        <p:nvSpPr>
          <p:cNvPr id="3"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4" name="Rectangle 6"/>
          <p:cNvSpPr>
            <a:spLocks noGrp="1" noChangeArrowheads="1"/>
          </p:cNvSpPr>
          <p:nvPr>
            <p:ph type="sldNum" sz="quarter" idx="12"/>
          </p:nvPr>
        </p:nvSpPr>
        <p:spPr>
          <a:ln/>
        </p:spPr>
        <p:txBody>
          <a:bodyPr/>
          <a:lstStyle>
            <a:lvl1pPr>
              <a:defRPr/>
            </a:lvl1pPr>
          </a:lstStyle>
          <a:p>
            <a:pPr>
              <a:defRPr/>
            </a:pPr>
            <a:fld id="{D3D4A486-E71A-45F1-94BC-926EB20FCA01}" type="slidenum">
              <a:rPr lang="en-GB" altLang="lt-LT"/>
              <a:pPr>
                <a:defRPr/>
              </a:pPr>
              <a:t>‹#›</a:t>
            </a:fld>
            <a:r>
              <a:rPr lang="en-GB" altLang="lt-LT"/>
              <a:t> psl</a:t>
            </a:r>
          </a:p>
        </p:txBody>
      </p:sp>
    </p:spTree>
    <p:extLst>
      <p:ext uri="{BB962C8B-B14F-4D97-AF65-F5344CB8AC3E}">
        <p14:creationId xmlns:p14="http://schemas.microsoft.com/office/powerpoint/2010/main" val="42599733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7F9FABF-E68A-4991-971F-0AFCBDB6C825}" type="datetime1">
              <a:rPr lang="lt-LT" altLang="lt-LT"/>
              <a:pPr>
                <a:defRPr/>
              </a:pPr>
              <a:t>2017-06-02</a:t>
            </a:fld>
            <a:endParaRPr lang="en-GB" altLang="lt-LT"/>
          </a:p>
        </p:txBody>
      </p:sp>
      <p:sp>
        <p:nvSpPr>
          <p:cNvPr id="6"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7" name="Rectangle 6"/>
          <p:cNvSpPr>
            <a:spLocks noGrp="1" noChangeArrowheads="1"/>
          </p:cNvSpPr>
          <p:nvPr>
            <p:ph type="sldNum" sz="quarter" idx="12"/>
          </p:nvPr>
        </p:nvSpPr>
        <p:spPr>
          <a:ln/>
        </p:spPr>
        <p:txBody>
          <a:bodyPr/>
          <a:lstStyle>
            <a:lvl1pPr>
              <a:defRPr/>
            </a:lvl1pPr>
          </a:lstStyle>
          <a:p>
            <a:pPr>
              <a:defRPr/>
            </a:pPr>
            <a:fld id="{61BAF2F8-6CBF-411E-ADF5-730179248B63}" type="slidenum">
              <a:rPr lang="en-GB" altLang="lt-LT"/>
              <a:pPr>
                <a:defRPr/>
              </a:pPr>
              <a:t>‹#›</a:t>
            </a:fld>
            <a:r>
              <a:rPr lang="en-GB" altLang="lt-LT"/>
              <a:t> psl</a:t>
            </a:r>
          </a:p>
        </p:txBody>
      </p:sp>
    </p:spTree>
    <p:extLst>
      <p:ext uri="{BB962C8B-B14F-4D97-AF65-F5344CB8AC3E}">
        <p14:creationId xmlns:p14="http://schemas.microsoft.com/office/powerpoint/2010/main" val="1632216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lt-LT"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0DBEFBE-B2A4-4033-A5AB-CAC027366F84}" type="datetime1">
              <a:rPr lang="lt-LT" altLang="lt-LT"/>
              <a:pPr>
                <a:defRPr/>
              </a:pPr>
              <a:t>2017-06-02</a:t>
            </a:fld>
            <a:endParaRPr lang="en-GB" altLang="lt-LT"/>
          </a:p>
        </p:txBody>
      </p:sp>
      <p:sp>
        <p:nvSpPr>
          <p:cNvPr id="6" name="Rectangle 5"/>
          <p:cNvSpPr>
            <a:spLocks noGrp="1" noChangeArrowheads="1"/>
          </p:cNvSpPr>
          <p:nvPr>
            <p:ph type="ftr" sz="quarter" idx="11"/>
          </p:nvPr>
        </p:nvSpPr>
        <p:spPr>
          <a:ln/>
        </p:spPr>
        <p:txBody>
          <a:bodyPr/>
          <a:lstStyle>
            <a:lvl1pPr>
              <a:defRPr/>
            </a:lvl1pPr>
          </a:lstStyle>
          <a:p>
            <a:pPr>
              <a:defRPr/>
            </a:pPr>
            <a:r>
              <a:rPr lang="lt-LT" altLang="lt-LT"/>
              <a:t>Pavadinimas</a:t>
            </a:r>
            <a:endParaRPr lang="en-GB" altLang="lt-LT"/>
          </a:p>
        </p:txBody>
      </p:sp>
      <p:sp>
        <p:nvSpPr>
          <p:cNvPr id="7" name="Rectangle 6"/>
          <p:cNvSpPr>
            <a:spLocks noGrp="1" noChangeArrowheads="1"/>
          </p:cNvSpPr>
          <p:nvPr>
            <p:ph type="sldNum" sz="quarter" idx="12"/>
          </p:nvPr>
        </p:nvSpPr>
        <p:spPr>
          <a:ln/>
        </p:spPr>
        <p:txBody>
          <a:bodyPr/>
          <a:lstStyle>
            <a:lvl1pPr>
              <a:defRPr/>
            </a:lvl1pPr>
          </a:lstStyle>
          <a:p>
            <a:pPr>
              <a:defRPr/>
            </a:pPr>
            <a:fld id="{1BC05711-4619-4451-A305-B18EEB780B21}" type="slidenum">
              <a:rPr lang="en-GB" altLang="lt-LT"/>
              <a:pPr>
                <a:defRPr/>
              </a:pPr>
              <a:t>‹#›</a:t>
            </a:fld>
            <a:r>
              <a:rPr lang="en-GB" altLang="lt-LT"/>
              <a:t> psl</a:t>
            </a:r>
          </a:p>
        </p:txBody>
      </p:sp>
    </p:spTree>
    <p:extLst>
      <p:ext uri="{BB962C8B-B14F-4D97-AF65-F5344CB8AC3E}">
        <p14:creationId xmlns:p14="http://schemas.microsoft.com/office/powerpoint/2010/main" val="13530542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6750">
              <a:srgbClr val="94FFE5"/>
            </a:gs>
            <a:gs pos="39500">
              <a:srgbClr val="B3FFEC"/>
            </a:gs>
            <a:gs pos="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219200"/>
            <a:ext cx="7162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lt-LT"/>
              <a:t>Click to edit Master title style</a:t>
            </a:r>
            <a:endParaRPr lang="en-GB" altLang="lt-LT"/>
          </a:p>
        </p:txBody>
      </p:sp>
      <p:sp>
        <p:nvSpPr>
          <p:cNvPr id="1027" name="Rectangle 3"/>
          <p:cNvSpPr>
            <a:spLocks noGrp="1" noChangeArrowheads="1"/>
          </p:cNvSpPr>
          <p:nvPr>
            <p:ph type="body" idx="1"/>
          </p:nvPr>
        </p:nvSpPr>
        <p:spPr bwMode="auto">
          <a:xfrm>
            <a:off x="762000" y="2057400"/>
            <a:ext cx="717708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en-GB" altLang="lt-LT"/>
          </a:p>
        </p:txBody>
      </p:sp>
      <p:sp>
        <p:nvSpPr>
          <p:cNvPr id="1028" name="Rectangle 4"/>
          <p:cNvSpPr>
            <a:spLocks noGrp="1" noChangeArrowheads="1"/>
          </p:cNvSpPr>
          <p:nvPr>
            <p:ph type="dt" sz="half" idx="2"/>
          </p:nvPr>
        </p:nvSpPr>
        <p:spPr bwMode="auto">
          <a:xfrm>
            <a:off x="6629400" y="6248400"/>
            <a:ext cx="1371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solidFill>
                  <a:srgbClr val="323232"/>
                </a:solidFill>
                <a:latin typeface="+mn-lt"/>
              </a:defRPr>
            </a:lvl1pPr>
          </a:lstStyle>
          <a:p>
            <a:pPr>
              <a:defRPr/>
            </a:pPr>
            <a:fld id="{79B51FA7-B241-4957-96D1-023D372D87F2}" type="datetime1">
              <a:rPr lang="lt-LT" altLang="lt-LT"/>
              <a:pPr>
                <a:defRPr/>
              </a:pPr>
              <a:t>2017-06-02</a:t>
            </a:fld>
            <a:endParaRPr lang="en-GB" altLang="lt-LT"/>
          </a:p>
        </p:txBody>
      </p:sp>
      <p:sp>
        <p:nvSpPr>
          <p:cNvPr id="1029" name="Rectangle 5"/>
          <p:cNvSpPr>
            <a:spLocks noGrp="1" noChangeArrowheads="1"/>
          </p:cNvSpPr>
          <p:nvPr>
            <p:ph type="ftr" sz="quarter" idx="3"/>
          </p:nvPr>
        </p:nvSpPr>
        <p:spPr bwMode="auto">
          <a:xfrm>
            <a:off x="457200" y="6248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solidFill>
                  <a:srgbClr val="323232"/>
                </a:solidFill>
                <a:latin typeface="+mn-lt"/>
              </a:defRPr>
            </a:lvl1pPr>
          </a:lstStyle>
          <a:p>
            <a:pPr>
              <a:defRPr/>
            </a:pPr>
            <a:r>
              <a:rPr lang="lt-LT" altLang="lt-LT"/>
              <a:t>Pavadinimas</a:t>
            </a:r>
            <a:endParaRPr lang="en-GB" altLang="lt-LT"/>
          </a:p>
        </p:txBody>
      </p:sp>
      <p:sp>
        <p:nvSpPr>
          <p:cNvPr id="1030" name="Rectangle 6"/>
          <p:cNvSpPr>
            <a:spLocks noGrp="1" noChangeArrowheads="1"/>
          </p:cNvSpPr>
          <p:nvPr>
            <p:ph type="sldNum" sz="quarter" idx="4"/>
          </p:nvPr>
        </p:nvSpPr>
        <p:spPr bwMode="auto">
          <a:xfrm>
            <a:off x="8077200" y="6248400"/>
            <a:ext cx="609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solidFill>
                  <a:srgbClr val="323232"/>
                </a:solidFill>
                <a:latin typeface="+mn-lt"/>
              </a:defRPr>
            </a:lvl1pPr>
          </a:lstStyle>
          <a:p>
            <a:pPr>
              <a:defRPr/>
            </a:pPr>
            <a:fld id="{FE8B1B18-9650-43FE-9247-0DF2C4645391}" type="slidenum">
              <a:rPr lang="en-GB" altLang="lt-LT"/>
              <a:pPr>
                <a:defRPr/>
              </a:pPr>
              <a:t>‹#›</a:t>
            </a:fld>
            <a:r>
              <a:rPr lang="en-GB" altLang="lt-LT"/>
              <a:t> psl</a:t>
            </a:r>
          </a:p>
        </p:txBody>
      </p:sp>
      <p:sp>
        <p:nvSpPr>
          <p:cNvPr id="1031" name="Rectangle 7"/>
          <p:cNvSpPr>
            <a:spLocks noChangeArrowheads="1"/>
          </p:cNvSpPr>
          <p:nvPr/>
        </p:nvSpPr>
        <p:spPr bwMode="auto">
          <a:xfrm>
            <a:off x="3657600" y="6248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r" eaLnBrk="1" hangingPunct="1"/>
            <a:r>
              <a:rPr lang="lt-LT" altLang="lt-LT" sz="1000">
                <a:solidFill>
                  <a:srgbClr val="323232"/>
                </a:solidFill>
                <a:latin typeface="Arial" charset="0"/>
              </a:rPr>
              <a:t>Autorius</a:t>
            </a:r>
            <a:endParaRPr lang="en-GB" altLang="lt-LT" sz="1000">
              <a:solidFill>
                <a:srgbClr val="323232"/>
              </a:solidFill>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p:txStyles>
    <p:titleStyle>
      <a:lvl1pPr algn="l" rtl="0" eaLnBrk="1" fontAlgn="base" hangingPunct="1">
        <a:spcBef>
          <a:spcPct val="0"/>
        </a:spcBef>
        <a:spcAft>
          <a:spcPct val="0"/>
        </a:spcAft>
        <a:defRPr sz="3000" b="1">
          <a:solidFill>
            <a:srgbClr val="F89434"/>
          </a:solidFill>
          <a:latin typeface="+mj-lt"/>
          <a:ea typeface="+mj-ea"/>
          <a:cs typeface="+mj-cs"/>
        </a:defRPr>
      </a:lvl1pPr>
      <a:lvl2pPr algn="l" rtl="0" eaLnBrk="1" fontAlgn="base" hangingPunct="1">
        <a:spcBef>
          <a:spcPct val="0"/>
        </a:spcBef>
        <a:spcAft>
          <a:spcPct val="0"/>
        </a:spcAft>
        <a:defRPr sz="3000" b="1">
          <a:solidFill>
            <a:srgbClr val="F89434"/>
          </a:solidFill>
          <a:latin typeface="Arial" charset="0"/>
        </a:defRPr>
      </a:lvl2pPr>
      <a:lvl3pPr algn="l" rtl="0" eaLnBrk="1" fontAlgn="base" hangingPunct="1">
        <a:spcBef>
          <a:spcPct val="0"/>
        </a:spcBef>
        <a:spcAft>
          <a:spcPct val="0"/>
        </a:spcAft>
        <a:defRPr sz="3000" b="1">
          <a:solidFill>
            <a:srgbClr val="F89434"/>
          </a:solidFill>
          <a:latin typeface="Arial" charset="0"/>
        </a:defRPr>
      </a:lvl3pPr>
      <a:lvl4pPr algn="l" rtl="0" eaLnBrk="1" fontAlgn="base" hangingPunct="1">
        <a:spcBef>
          <a:spcPct val="0"/>
        </a:spcBef>
        <a:spcAft>
          <a:spcPct val="0"/>
        </a:spcAft>
        <a:defRPr sz="3000" b="1">
          <a:solidFill>
            <a:srgbClr val="F89434"/>
          </a:solidFill>
          <a:latin typeface="Arial" charset="0"/>
        </a:defRPr>
      </a:lvl4pPr>
      <a:lvl5pPr algn="l" rtl="0" eaLnBrk="1" fontAlgn="base" hangingPunct="1">
        <a:spcBef>
          <a:spcPct val="0"/>
        </a:spcBef>
        <a:spcAft>
          <a:spcPct val="0"/>
        </a:spcAft>
        <a:defRPr sz="3000" b="1">
          <a:solidFill>
            <a:srgbClr val="F89434"/>
          </a:solidFill>
          <a:latin typeface="Arial" charset="0"/>
        </a:defRPr>
      </a:lvl5pPr>
      <a:lvl6pPr marL="457200" algn="l" rtl="0" eaLnBrk="1" fontAlgn="base" hangingPunct="1">
        <a:spcBef>
          <a:spcPct val="0"/>
        </a:spcBef>
        <a:spcAft>
          <a:spcPct val="0"/>
        </a:spcAft>
        <a:defRPr sz="3000" b="1">
          <a:solidFill>
            <a:srgbClr val="F89434"/>
          </a:solidFill>
          <a:latin typeface="Arial" charset="0"/>
        </a:defRPr>
      </a:lvl6pPr>
      <a:lvl7pPr marL="914400" algn="l" rtl="0" eaLnBrk="1" fontAlgn="base" hangingPunct="1">
        <a:spcBef>
          <a:spcPct val="0"/>
        </a:spcBef>
        <a:spcAft>
          <a:spcPct val="0"/>
        </a:spcAft>
        <a:defRPr sz="3000" b="1">
          <a:solidFill>
            <a:srgbClr val="F89434"/>
          </a:solidFill>
          <a:latin typeface="Arial" charset="0"/>
        </a:defRPr>
      </a:lvl7pPr>
      <a:lvl8pPr marL="1371600" algn="l" rtl="0" eaLnBrk="1" fontAlgn="base" hangingPunct="1">
        <a:spcBef>
          <a:spcPct val="0"/>
        </a:spcBef>
        <a:spcAft>
          <a:spcPct val="0"/>
        </a:spcAft>
        <a:defRPr sz="3000" b="1">
          <a:solidFill>
            <a:srgbClr val="F89434"/>
          </a:solidFill>
          <a:latin typeface="Arial" charset="0"/>
        </a:defRPr>
      </a:lvl8pPr>
      <a:lvl9pPr marL="1828800" algn="l" rtl="0" eaLnBrk="1" fontAlgn="base" hangingPunct="1">
        <a:spcBef>
          <a:spcPct val="0"/>
        </a:spcBef>
        <a:spcAft>
          <a:spcPct val="0"/>
        </a:spcAft>
        <a:defRPr sz="3000" b="1">
          <a:solidFill>
            <a:srgbClr val="F89434"/>
          </a:solidFill>
          <a:latin typeface="Arial" charset="0"/>
        </a:defRPr>
      </a:lvl9pPr>
    </p:titleStyle>
    <p:bodyStyle>
      <a:lvl1pPr marL="342900" indent="-342900" algn="l" rtl="0" eaLnBrk="1" fontAlgn="base" hangingPunct="1">
        <a:spcBef>
          <a:spcPct val="20000"/>
        </a:spcBef>
        <a:spcAft>
          <a:spcPct val="0"/>
        </a:spcAft>
        <a:buChar char="•"/>
        <a:defRPr sz="3000">
          <a:solidFill>
            <a:srgbClr val="828F96"/>
          </a:solidFill>
          <a:latin typeface="+mn-lt"/>
          <a:ea typeface="+mn-ea"/>
          <a:cs typeface="+mn-cs"/>
        </a:defRPr>
      </a:lvl1pPr>
      <a:lvl2pPr marL="742950" indent="-285750" algn="l" rtl="0" eaLnBrk="1" fontAlgn="base" hangingPunct="1">
        <a:spcBef>
          <a:spcPct val="20000"/>
        </a:spcBef>
        <a:spcAft>
          <a:spcPct val="0"/>
        </a:spcAft>
        <a:buChar char="–"/>
        <a:defRPr sz="2400">
          <a:solidFill>
            <a:srgbClr val="828F96"/>
          </a:solidFill>
          <a:latin typeface="+mn-lt"/>
        </a:defRPr>
      </a:lvl2pPr>
      <a:lvl3pPr marL="1143000" indent="-228600" algn="l" rtl="0" eaLnBrk="1" fontAlgn="base" hangingPunct="1">
        <a:spcBef>
          <a:spcPct val="20000"/>
        </a:spcBef>
        <a:spcAft>
          <a:spcPct val="0"/>
        </a:spcAft>
        <a:buChar char="•"/>
        <a:defRPr sz="2000">
          <a:solidFill>
            <a:srgbClr val="828F96"/>
          </a:solidFill>
          <a:latin typeface="+mn-lt"/>
        </a:defRPr>
      </a:lvl3pPr>
      <a:lvl4pPr marL="1600200" indent="-228600" algn="l" rtl="0" eaLnBrk="1" fontAlgn="base" hangingPunct="1">
        <a:spcBef>
          <a:spcPct val="20000"/>
        </a:spcBef>
        <a:spcAft>
          <a:spcPct val="0"/>
        </a:spcAft>
        <a:buChar char="–"/>
        <a:defRPr>
          <a:solidFill>
            <a:srgbClr val="828F96"/>
          </a:solidFill>
          <a:latin typeface="+mn-lt"/>
        </a:defRPr>
      </a:lvl4pPr>
      <a:lvl5pPr marL="2057400" indent="-228600" algn="l" rtl="0" eaLnBrk="1" fontAlgn="base" hangingPunct="1">
        <a:spcBef>
          <a:spcPct val="20000"/>
        </a:spcBef>
        <a:spcAft>
          <a:spcPct val="0"/>
        </a:spcAft>
        <a:buChar char="»"/>
        <a:defRPr sz="1500">
          <a:solidFill>
            <a:srgbClr val="828F96"/>
          </a:solidFill>
          <a:latin typeface="+mn-lt"/>
        </a:defRPr>
      </a:lvl5pPr>
      <a:lvl6pPr marL="2514600" indent="-228600" algn="l" rtl="0" eaLnBrk="1" fontAlgn="base" hangingPunct="1">
        <a:spcBef>
          <a:spcPct val="20000"/>
        </a:spcBef>
        <a:spcAft>
          <a:spcPct val="0"/>
        </a:spcAft>
        <a:buChar char="»"/>
        <a:defRPr sz="1500">
          <a:solidFill>
            <a:srgbClr val="828F96"/>
          </a:solidFill>
          <a:latin typeface="+mn-lt"/>
        </a:defRPr>
      </a:lvl6pPr>
      <a:lvl7pPr marL="2971800" indent="-228600" algn="l" rtl="0" eaLnBrk="1" fontAlgn="base" hangingPunct="1">
        <a:spcBef>
          <a:spcPct val="20000"/>
        </a:spcBef>
        <a:spcAft>
          <a:spcPct val="0"/>
        </a:spcAft>
        <a:buChar char="»"/>
        <a:defRPr sz="1500">
          <a:solidFill>
            <a:srgbClr val="828F96"/>
          </a:solidFill>
          <a:latin typeface="+mn-lt"/>
        </a:defRPr>
      </a:lvl7pPr>
      <a:lvl8pPr marL="3429000" indent="-228600" algn="l" rtl="0" eaLnBrk="1" fontAlgn="base" hangingPunct="1">
        <a:spcBef>
          <a:spcPct val="20000"/>
        </a:spcBef>
        <a:spcAft>
          <a:spcPct val="0"/>
        </a:spcAft>
        <a:buChar char="»"/>
        <a:defRPr sz="1500">
          <a:solidFill>
            <a:srgbClr val="828F96"/>
          </a:solidFill>
          <a:latin typeface="+mn-lt"/>
        </a:defRPr>
      </a:lvl8pPr>
      <a:lvl9pPr marL="3886200" indent="-228600" algn="l" rtl="0" eaLnBrk="1" fontAlgn="base" hangingPunct="1">
        <a:spcBef>
          <a:spcPct val="20000"/>
        </a:spcBef>
        <a:spcAft>
          <a:spcPct val="0"/>
        </a:spcAft>
        <a:buChar char="»"/>
        <a:defRPr sz="1500">
          <a:solidFill>
            <a:srgbClr val="828F96"/>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130425"/>
            <a:ext cx="7772400" cy="1470025"/>
          </a:xfrm>
        </p:spPr>
        <p:txBody>
          <a:bodyPr/>
          <a:lstStyle/>
          <a:p>
            <a:pPr algn="ctr" eaLnBrk="1" hangingPunct="1"/>
            <a:r>
              <a:rPr lang="lt-LT" altLang="lt-LT" dirty="0"/>
              <a:t>Televizijos paslaugos elektroninių ryšių teisėje</a:t>
            </a:r>
            <a:br>
              <a:rPr lang="lt-LT" altLang="lt-LT" dirty="0"/>
            </a:br>
            <a:endParaRPr lang="lt-LT" altLang="lt-LT" dirty="0"/>
          </a:p>
        </p:txBody>
      </p:sp>
      <p:sp>
        <p:nvSpPr>
          <p:cNvPr id="2051" name="Subtitle 2"/>
          <p:cNvSpPr>
            <a:spLocks noGrp="1"/>
          </p:cNvSpPr>
          <p:nvPr>
            <p:ph type="subTitle" idx="1"/>
          </p:nvPr>
        </p:nvSpPr>
        <p:spPr>
          <a:xfrm>
            <a:off x="1371600" y="3886200"/>
            <a:ext cx="7086600" cy="1752600"/>
          </a:xfrm>
        </p:spPr>
        <p:txBody>
          <a:bodyPr/>
          <a:lstStyle/>
          <a:p>
            <a:pPr algn="r">
              <a:spcBef>
                <a:spcPts val="0"/>
              </a:spcBef>
              <a:defRPr/>
            </a:pPr>
            <a:r>
              <a:rPr lang="lt-LT" altLang="lt-LT" sz="2000" dirty="0">
                <a:solidFill>
                  <a:srgbClr val="D56E07"/>
                </a:solidFill>
                <a:latin typeface="Calibri" panose="020F0502020204030204" pitchFamily="34" charset="0"/>
              </a:rPr>
              <a:t>Indrė Jurgelionienė</a:t>
            </a:r>
          </a:p>
          <a:p>
            <a:pPr algn="r">
              <a:spcBef>
                <a:spcPts val="0"/>
              </a:spcBef>
              <a:defRPr/>
            </a:pPr>
            <a:r>
              <a:rPr lang="lt-LT" altLang="lt-LT" sz="2000" dirty="0">
                <a:solidFill>
                  <a:srgbClr val="D56E07"/>
                </a:solidFill>
                <a:latin typeface="Calibri" panose="020F0502020204030204" pitchFamily="34" charset="0"/>
              </a:rPr>
              <a:t>Lietuvos Respublikos ryšių reguliavimo tarnybos</a:t>
            </a:r>
          </a:p>
          <a:p>
            <a:pPr algn="r">
              <a:spcBef>
                <a:spcPts val="0"/>
              </a:spcBef>
              <a:defRPr/>
            </a:pPr>
            <a:r>
              <a:rPr lang="lt-LT" altLang="lt-LT" sz="2000" dirty="0">
                <a:solidFill>
                  <a:srgbClr val="D56E07"/>
                </a:solidFill>
                <a:latin typeface="Calibri" panose="020F0502020204030204" pitchFamily="34" charset="0"/>
              </a:rPr>
              <a:t>Tinklų reguliavimo departamento </a:t>
            </a:r>
          </a:p>
          <a:p>
            <a:pPr algn="r">
              <a:spcBef>
                <a:spcPts val="0"/>
              </a:spcBef>
              <a:defRPr/>
            </a:pPr>
            <a:r>
              <a:rPr lang="lt-LT" altLang="lt-LT" sz="2000" dirty="0">
                <a:solidFill>
                  <a:srgbClr val="D56E07"/>
                </a:solidFill>
                <a:latin typeface="Calibri" panose="020F0502020204030204" pitchFamily="34" charset="0"/>
              </a:rPr>
              <a:t>Skundų sk. vedėja</a:t>
            </a:r>
            <a:endParaRPr lang="lt-LT" altLang="lt-LT" sz="2000" dirty="0"/>
          </a:p>
        </p:txBody>
      </p:sp>
      <p:sp>
        <p:nvSpPr>
          <p:cNvPr id="4" name="Date Placeholder 3"/>
          <p:cNvSpPr>
            <a:spLocks noGrp="1"/>
          </p:cNvSpPr>
          <p:nvPr>
            <p:ph type="dt" sz="quarter" idx="10"/>
          </p:nvPr>
        </p:nvSpPr>
        <p:spPr>
          <a:xfrm>
            <a:off x="6705600" y="6248400"/>
            <a:ext cx="1371600" cy="228600"/>
          </a:xfrm>
        </p:spPr>
        <p:txBody>
          <a:bodyPr/>
          <a:lstStyle/>
          <a:p>
            <a:pPr>
              <a:defRPr/>
            </a:pPr>
            <a:fld id="{535F9968-C900-4132-B9AF-20CAC6D169ED}" type="datetime1">
              <a:rPr lang="lt-LT" altLang="lt-LT"/>
              <a:pPr>
                <a:defRPr/>
              </a:pPr>
              <a:t>2017-06-02</a:t>
            </a:fld>
            <a:endParaRPr lang="en-GB" altLang="lt-LT" dirty="0"/>
          </a:p>
        </p:txBody>
      </p:sp>
      <p:sp>
        <p:nvSpPr>
          <p:cNvPr id="5" name="Footer Placeholder 4"/>
          <p:cNvSpPr>
            <a:spLocks noGrp="1"/>
          </p:cNvSpPr>
          <p:nvPr>
            <p:ph type="ftr" sz="quarter" idx="11"/>
          </p:nvPr>
        </p:nvSpPr>
        <p:spPr>
          <a:xfrm>
            <a:off x="457200" y="6248400"/>
            <a:ext cx="4690864" cy="204936"/>
          </a:xfrm>
        </p:spPr>
        <p:txBody>
          <a:bodyPr/>
          <a:lstStyle/>
          <a:p>
            <a:pPr>
              <a:defRPr/>
            </a:pPr>
            <a:r>
              <a:rPr lang="lt-LT" altLang="lt-LT" dirty="0"/>
              <a:t>Televizijos paslaugos elektroninių ryšių teisėje</a:t>
            </a:r>
            <a:endParaRPr lang="en-GB" altLang="lt-LT" dirty="0"/>
          </a:p>
        </p:txBody>
      </p:sp>
      <p:sp>
        <p:nvSpPr>
          <p:cNvPr id="6" name="Slide Number Placeholder 5"/>
          <p:cNvSpPr>
            <a:spLocks noGrp="1"/>
          </p:cNvSpPr>
          <p:nvPr>
            <p:ph type="sldNum" sz="quarter" idx="12"/>
          </p:nvPr>
        </p:nvSpPr>
        <p:spPr>
          <a:xfrm>
            <a:off x="8077200" y="6248400"/>
            <a:ext cx="609600" cy="228600"/>
          </a:xfrm>
        </p:spPr>
        <p:txBody>
          <a:bodyPr/>
          <a:lstStyle/>
          <a:p>
            <a:pPr>
              <a:defRPr/>
            </a:pPr>
            <a:fld id="{4511A1A2-1DC7-4E5F-A1F2-590EB71ECE07}" type="slidenum">
              <a:rPr lang="en-GB" altLang="lt-LT"/>
              <a:pPr>
                <a:defRPr/>
              </a:pPr>
              <a:t>1</a:t>
            </a:fld>
            <a:r>
              <a:rPr lang="en-GB" altLang="lt-LT"/>
              <a:t> psl</a:t>
            </a:r>
          </a:p>
        </p:txBody>
      </p:sp>
      <p:pic>
        <p:nvPicPr>
          <p:cNvPr id="2" name="Picture 1"/>
          <p:cNvPicPr>
            <a:picLocks noChangeAspect="1"/>
          </p:cNvPicPr>
          <p:nvPr/>
        </p:nvPicPr>
        <p:blipFill>
          <a:blip r:embed="rId3"/>
          <a:stretch>
            <a:fillRect/>
          </a:stretch>
        </p:blipFill>
        <p:spPr>
          <a:xfrm>
            <a:off x="7391400" y="406450"/>
            <a:ext cx="990476" cy="400000"/>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RRT pastebėtos problemos (I)</a:t>
            </a:r>
          </a:p>
        </p:txBody>
      </p:sp>
      <p:sp>
        <p:nvSpPr>
          <p:cNvPr id="3" name="Content Placeholder 2"/>
          <p:cNvSpPr>
            <a:spLocks noGrp="1"/>
          </p:cNvSpPr>
          <p:nvPr>
            <p:ph idx="1"/>
          </p:nvPr>
        </p:nvSpPr>
        <p:spPr>
          <a:xfrm>
            <a:off x="899592" y="1962904"/>
            <a:ext cx="7781112" cy="3962400"/>
          </a:xfrm>
        </p:spPr>
        <p:txBody>
          <a:bodyPr/>
          <a:lstStyle/>
          <a:p>
            <a:pPr algn="just"/>
            <a:r>
              <a:rPr lang="lt-LT" sz="2400" b="1" dirty="0"/>
              <a:t>Supažindinimas su sąlygomis. </a:t>
            </a:r>
            <a:r>
              <a:rPr lang="lt-LT" sz="2400" dirty="0"/>
              <a:t>Sutartimi sulygtų paslaugų kaina, televizijos programų paketas, bendrosios sąlygos.</a:t>
            </a:r>
            <a:endParaRPr lang="lt-LT" sz="2400" b="1" dirty="0"/>
          </a:p>
          <a:p>
            <a:pPr algn="just"/>
            <a:endParaRPr lang="lt-LT" sz="2400" b="1" dirty="0"/>
          </a:p>
          <a:p>
            <a:pPr algn="just"/>
            <a:r>
              <a:rPr lang="lt-LT" sz="2400" b="1" dirty="0"/>
              <a:t>Vienašalis sutarties keitimas. </a:t>
            </a:r>
            <a:r>
              <a:rPr lang="lt-LT" sz="2400" dirty="0"/>
              <a:t>Teisė turi būti aptarta sutartyje. </a:t>
            </a:r>
          </a:p>
          <a:p>
            <a:pPr algn="just"/>
            <a:endParaRPr lang="lt-LT" sz="2400" dirty="0"/>
          </a:p>
          <a:p>
            <a:pPr algn="just"/>
            <a:r>
              <a:rPr lang="lt-LT" sz="2400" b="1" dirty="0"/>
              <a:t>Teisė nutraukti sutartį be netesybų</a:t>
            </a:r>
            <a:r>
              <a:rPr lang="lt-LT" sz="2400" dirty="0"/>
              <a:t>. Galutiniai paslaugų gavėjai turi būti informuojami aiškiai ir suprantamai.</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10</a:t>
            </a:fld>
            <a:r>
              <a:rPr lang="en-GB" altLang="lt-LT"/>
              <a:t> psl</a:t>
            </a:r>
          </a:p>
        </p:txBody>
      </p:sp>
    </p:spTree>
    <p:extLst>
      <p:ext uri="{BB962C8B-B14F-4D97-AF65-F5344CB8AC3E}">
        <p14:creationId xmlns:p14="http://schemas.microsoft.com/office/powerpoint/2010/main" val="303112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RRT pastebėtos problemos (II)</a:t>
            </a:r>
          </a:p>
        </p:txBody>
      </p:sp>
      <p:sp>
        <p:nvSpPr>
          <p:cNvPr id="3" name="Content Placeholder 2"/>
          <p:cNvSpPr>
            <a:spLocks noGrp="1"/>
          </p:cNvSpPr>
          <p:nvPr>
            <p:ph idx="1"/>
          </p:nvPr>
        </p:nvSpPr>
        <p:spPr>
          <a:xfrm>
            <a:off x="762000" y="2057400"/>
            <a:ext cx="7770440" cy="3962400"/>
          </a:xfrm>
        </p:spPr>
        <p:txBody>
          <a:bodyPr/>
          <a:lstStyle/>
          <a:p>
            <a:pPr algn="just"/>
            <a:r>
              <a:rPr lang="lt-LT" sz="2400" b="1" dirty="0"/>
              <a:t>Paslaugų kokybė</a:t>
            </a:r>
            <a:r>
              <a:rPr lang="lt-LT" sz="2400" dirty="0"/>
              <a:t>. Paslaugų teikėjui kyla pareiga pateikti įrodymus, patvirtinančius, jog teikiamos paslaugos buvo tinkamos kokybės.</a:t>
            </a:r>
          </a:p>
          <a:p>
            <a:pPr algn="just"/>
            <a:endParaRPr lang="lt-LT" sz="2000" dirty="0"/>
          </a:p>
          <a:p>
            <a:pPr algn="just"/>
            <a:r>
              <a:rPr lang="lt-LT" sz="2400" b="1" dirty="0"/>
              <a:t>Gedimų fiksavimas ir šalinimas</a:t>
            </a:r>
            <a:r>
              <a:rPr lang="lt-LT" sz="2400" dirty="0"/>
              <a:t>. Nemokamas būdas vartotojui pranešti apie sutrikimus. Sutrikimų šalinimas sutartyje aptartais terminais.</a:t>
            </a:r>
          </a:p>
          <a:p>
            <a:pPr algn="just"/>
            <a:endParaRPr lang="lt-LT" sz="2000" dirty="0"/>
          </a:p>
          <a:p>
            <a:pPr algn="just"/>
            <a:r>
              <a:rPr lang="lt-LT" sz="2400" b="1" dirty="0"/>
              <a:t>Kompensacijų nustatymo ir jų išmokėjimo tvarka</a:t>
            </a:r>
            <a:r>
              <a:rPr lang="lt-LT" sz="2400" dirty="0"/>
              <a:t>. Galutinio paslaugų gavėjo teisėtas lūkestis.</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11</a:t>
            </a:fld>
            <a:r>
              <a:rPr lang="en-GB" altLang="lt-LT"/>
              <a:t> psl</a:t>
            </a:r>
          </a:p>
        </p:txBody>
      </p:sp>
    </p:spTree>
    <p:extLst>
      <p:ext uri="{BB962C8B-B14F-4D97-AF65-F5344CB8AC3E}">
        <p14:creationId xmlns:p14="http://schemas.microsoft.com/office/powerpoint/2010/main" val="1896519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RRT pastebėtos problemos (III)</a:t>
            </a:r>
          </a:p>
        </p:txBody>
      </p:sp>
      <p:sp>
        <p:nvSpPr>
          <p:cNvPr id="3" name="Content Placeholder 2"/>
          <p:cNvSpPr>
            <a:spLocks noGrp="1"/>
          </p:cNvSpPr>
          <p:nvPr>
            <p:ph idx="1"/>
          </p:nvPr>
        </p:nvSpPr>
        <p:spPr>
          <a:xfrm>
            <a:off x="762000" y="2057400"/>
            <a:ext cx="7770440" cy="3962400"/>
          </a:xfrm>
        </p:spPr>
        <p:txBody>
          <a:bodyPr/>
          <a:lstStyle/>
          <a:p>
            <a:pPr algn="just"/>
            <a:r>
              <a:rPr lang="lt-LT" sz="2400" b="1" dirty="0"/>
              <a:t>Sąskaitų pateikimas</a:t>
            </a:r>
            <a:r>
              <a:rPr lang="lt-LT" sz="2400" dirty="0"/>
              <a:t>. Pagrindiniai reikalavimai sąskaitai ERPTT 54 p. </a:t>
            </a:r>
          </a:p>
          <a:p>
            <a:pPr algn="just"/>
            <a:r>
              <a:rPr lang="lt-LT" sz="2400" dirty="0"/>
              <a:t>Be to:</a:t>
            </a:r>
          </a:p>
          <a:p>
            <a:pPr lvl="1" algn="just"/>
            <a:r>
              <a:rPr lang="lt-LT" sz="2000" dirty="0"/>
              <a:t>Sąskaita už suteiktas paslaugas;</a:t>
            </a:r>
          </a:p>
          <a:p>
            <a:pPr lvl="1" algn="just"/>
            <a:r>
              <a:rPr lang="lt-LT" sz="2000" dirty="0"/>
              <a:t>Vienas būdas pateikti sąskaitą vartotojui – nemokamas;</a:t>
            </a:r>
          </a:p>
          <a:p>
            <a:pPr lvl="1" algn="just"/>
            <a:r>
              <a:rPr lang="lt-LT" sz="2000" dirty="0"/>
              <a:t>Draudimas reikalauti mokėti už paslaugas iš anksto;</a:t>
            </a:r>
          </a:p>
          <a:p>
            <a:pPr lvl="1" algn="just"/>
            <a:r>
              <a:rPr lang="lt-LT" sz="2000" dirty="0"/>
              <a:t>Sumokėjimo terminas;</a:t>
            </a:r>
          </a:p>
          <a:p>
            <a:pPr lvl="1" algn="just"/>
            <a:r>
              <a:rPr lang="lt-LT" sz="2000" dirty="0"/>
              <a:t>Draudimas apriboti paslaugų teikimą, jei nesumokama iš anksto.</a:t>
            </a:r>
          </a:p>
          <a:p>
            <a:pPr algn="just"/>
            <a:endParaRPr lang="lt-LT" sz="2000" dirty="0"/>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12</a:t>
            </a:fld>
            <a:r>
              <a:rPr lang="en-GB" altLang="lt-LT"/>
              <a:t> psl</a:t>
            </a:r>
          </a:p>
        </p:txBody>
      </p:sp>
    </p:spTree>
    <p:extLst>
      <p:ext uri="{BB962C8B-B14F-4D97-AF65-F5344CB8AC3E}">
        <p14:creationId xmlns:p14="http://schemas.microsoft.com/office/powerpoint/2010/main" val="29363915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RRT pastebėtos problemos (IV)</a:t>
            </a:r>
          </a:p>
        </p:txBody>
      </p:sp>
      <p:sp>
        <p:nvSpPr>
          <p:cNvPr id="3" name="Content Placeholder 2"/>
          <p:cNvSpPr>
            <a:spLocks noGrp="1"/>
          </p:cNvSpPr>
          <p:nvPr>
            <p:ph idx="1"/>
          </p:nvPr>
        </p:nvSpPr>
        <p:spPr/>
        <p:txBody>
          <a:bodyPr/>
          <a:lstStyle/>
          <a:p>
            <a:pPr algn="just"/>
            <a:r>
              <a:rPr lang="lt-LT" sz="2400" b="1" dirty="0"/>
              <a:t>Sutarties terminas. </a:t>
            </a:r>
            <a:r>
              <a:rPr lang="lt-LT" sz="2400" dirty="0"/>
              <a:t>Ne visi paslaugų teikėjai taiko pradinį su vartotoju sudaromos sutarties terminą, kuris turi būti ne ilgesnis nei 24 mėn.</a:t>
            </a:r>
          </a:p>
          <a:p>
            <a:pPr algn="just"/>
            <a:endParaRPr lang="lt-LT" sz="2400" dirty="0"/>
          </a:p>
          <a:p>
            <a:pPr algn="just"/>
            <a:r>
              <a:rPr lang="lt-LT" sz="2400" b="1" dirty="0"/>
              <a:t>Netesybos</a:t>
            </a:r>
            <a:r>
              <a:rPr lang="lt-LT" sz="2400" dirty="0"/>
              <a:t>. Netiesioginių nuostolių reikalavimo draudimas.</a:t>
            </a:r>
          </a:p>
          <a:p>
            <a:pPr algn="just"/>
            <a:endParaRPr lang="lt-LT" sz="2400" dirty="0"/>
          </a:p>
          <a:p>
            <a:pPr algn="just"/>
            <a:r>
              <a:rPr lang="lt-LT" sz="2400" dirty="0"/>
              <a:t>RRT teisė vertinti netesybų pagrįstumą, spręsti klausimą dėl netesybų mažinimo.</a:t>
            </a:r>
          </a:p>
          <a:p>
            <a:pPr marL="0" indent="0" algn="just">
              <a:buNone/>
            </a:pPr>
            <a:endParaRPr lang="lt-LT" dirty="0"/>
          </a:p>
          <a:p>
            <a:pPr marL="0" indent="0" algn="just">
              <a:buNone/>
            </a:pPr>
            <a:endParaRPr lang="lt-LT" dirty="0"/>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13</a:t>
            </a:fld>
            <a:r>
              <a:rPr lang="en-GB" altLang="lt-LT"/>
              <a:t> psl</a:t>
            </a:r>
          </a:p>
        </p:txBody>
      </p:sp>
    </p:spTree>
    <p:extLst>
      <p:ext uri="{BB962C8B-B14F-4D97-AF65-F5344CB8AC3E}">
        <p14:creationId xmlns:p14="http://schemas.microsoft.com/office/powerpoint/2010/main" val="14167971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algn="ctr"/>
            <a:r>
              <a:rPr lang="lt-LT" dirty="0"/>
              <a:t>Ačiū už dėmesį!</a:t>
            </a:r>
          </a:p>
        </p:txBody>
      </p:sp>
      <p:sp>
        <p:nvSpPr>
          <p:cNvPr id="4" name="Date Placeholder 3"/>
          <p:cNvSpPr>
            <a:spLocks noGrp="1"/>
          </p:cNvSpPr>
          <p:nvPr>
            <p:ph type="dt" sz="half" idx="10"/>
          </p:nvPr>
        </p:nvSpPr>
        <p:spPr>
          <a:xfrm>
            <a:off x="6629400" y="6248400"/>
            <a:ext cx="1371600" cy="228600"/>
          </a:xfrm>
        </p:spPr>
        <p:txBody>
          <a:bodyPr/>
          <a:lstStyle/>
          <a:p>
            <a:pPr>
              <a:defRPr/>
            </a:pPr>
            <a:fld id="{AB60F6F4-7BD1-4E3E-A709-6F728B22DADC}" type="datetime1">
              <a:rPr lang="lt-LT" altLang="lt-LT" smtClean="0"/>
              <a:pPr>
                <a:defRPr/>
              </a:pPr>
              <a:t>2017-06-02</a:t>
            </a:fld>
            <a:endParaRPr lang="en-GB" altLang="lt-LT"/>
          </a:p>
        </p:txBody>
      </p:sp>
      <p:sp>
        <p:nvSpPr>
          <p:cNvPr id="5" name="Footer Placeholder 4"/>
          <p:cNvSpPr>
            <a:spLocks noGrp="1"/>
          </p:cNvSpPr>
          <p:nvPr>
            <p:ph type="ftr" sz="quarter" idx="11"/>
          </p:nvPr>
        </p:nvSpPr>
        <p:spPr>
          <a:xfrm>
            <a:off x="457200" y="6248400"/>
            <a:ext cx="2895600" cy="228600"/>
          </a:xfrm>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a:xfrm>
            <a:off x="8077200" y="6248400"/>
            <a:ext cx="609600" cy="228600"/>
          </a:xfrm>
        </p:spPr>
        <p:txBody>
          <a:bodyPr/>
          <a:lstStyle/>
          <a:p>
            <a:pPr>
              <a:defRPr/>
            </a:pPr>
            <a:fld id="{70EEAA7F-BCED-411B-8612-09A172DC83D4}" type="slidenum">
              <a:rPr lang="en-GB" altLang="lt-LT" smtClean="0"/>
              <a:pPr>
                <a:defRPr/>
              </a:pPr>
              <a:t>14</a:t>
            </a:fld>
            <a:r>
              <a:rPr lang="en-GB" altLang="lt-LT"/>
              <a:t> psl</a:t>
            </a:r>
          </a:p>
        </p:txBody>
      </p:sp>
      <p:pic>
        <p:nvPicPr>
          <p:cNvPr id="7" name="Picture 6"/>
          <p:cNvPicPr>
            <a:picLocks noChangeAspect="1"/>
          </p:cNvPicPr>
          <p:nvPr/>
        </p:nvPicPr>
        <p:blipFill>
          <a:blip r:embed="rId3"/>
          <a:stretch>
            <a:fillRect/>
          </a:stretch>
        </p:blipFill>
        <p:spPr>
          <a:xfrm>
            <a:off x="7696324" y="406450"/>
            <a:ext cx="990476" cy="400000"/>
          </a:xfrm>
          <a:prstGeom prst="rect">
            <a:avLst/>
          </a:prstGeom>
        </p:spPr>
      </p:pic>
    </p:spTree>
    <p:extLst>
      <p:ext uri="{BB962C8B-B14F-4D97-AF65-F5344CB8AC3E}">
        <p14:creationId xmlns:p14="http://schemas.microsoft.com/office/powerpoint/2010/main" val="3386331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Turinys </a:t>
            </a:r>
          </a:p>
        </p:txBody>
      </p:sp>
      <p:sp>
        <p:nvSpPr>
          <p:cNvPr id="3" name="Content Placeholder 2"/>
          <p:cNvSpPr>
            <a:spLocks noGrp="1"/>
          </p:cNvSpPr>
          <p:nvPr>
            <p:ph idx="1"/>
          </p:nvPr>
        </p:nvSpPr>
        <p:spPr>
          <a:xfrm>
            <a:off x="762000" y="2057400"/>
            <a:ext cx="7698432" cy="3962400"/>
          </a:xfrm>
        </p:spPr>
        <p:txBody>
          <a:bodyPr/>
          <a:lstStyle/>
          <a:p>
            <a:pPr marL="0" indent="0">
              <a:buNone/>
            </a:pPr>
            <a:endParaRPr lang="lt-LT" dirty="0"/>
          </a:p>
          <a:p>
            <a:pPr algn="just"/>
            <a:r>
              <a:rPr lang="lt-LT" dirty="0"/>
              <a:t>Televizijos paslaugų reguliavimas: teisiniai pagrindai</a:t>
            </a:r>
          </a:p>
          <a:p>
            <a:pPr algn="just"/>
            <a:r>
              <a:rPr lang="lt-LT" dirty="0"/>
              <a:t>RRT – skundus ir ginčus dėl televizijos paslaugų teikimo nagrinėjanti institucija: praktiniai aspektai</a:t>
            </a:r>
          </a:p>
          <a:p>
            <a:pPr algn="just"/>
            <a:endParaRPr lang="lt-LT" dirty="0"/>
          </a:p>
          <a:p>
            <a:pPr algn="just"/>
            <a:endParaRPr lang="lt-LT" dirty="0"/>
          </a:p>
          <a:p>
            <a:pPr marL="0" indent="0" algn="just">
              <a:buNone/>
            </a:pPr>
            <a:endParaRPr lang="lt-LT" dirty="0"/>
          </a:p>
          <a:p>
            <a:pPr marL="0" indent="0" algn="just">
              <a:buNone/>
            </a:pPr>
            <a:endParaRPr lang="lt-LT" dirty="0"/>
          </a:p>
          <a:p>
            <a:endParaRPr lang="lt-LT" dirty="0"/>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dirty="0"/>
              <a:t>Televizijos paslaugos elektroninių ryšių teisėje </a:t>
            </a:r>
            <a:r>
              <a:rPr lang="lt-LT" altLang="lt-LT" dirty="0">
                <a:solidFill>
                  <a:srgbClr val="D56E07"/>
                </a:solidFill>
                <a:latin typeface="Calibri" panose="020F0502020204030204" pitchFamily="34" charset="0"/>
              </a:rPr>
              <a:t>nė</a:t>
            </a:r>
            <a:endParaRPr lang="en-GB" altLang="lt-LT" dirty="0"/>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2</a:t>
            </a:fld>
            <a:r>
              <a:rPr lang="en-GB" altLang="lt-LT"/>
              <a:t> psl</a:t>
            </a:r>
          </a:p>
        </p:txBody>
      </p:sp>
    </p:spTree>
    <p:extLst>
      <p:ext uri="{BB962C8B-B14F-4D97-AF65-F5344CB8AC3E}">
        <p14:creationId xmlns:p14="http://schemas.microsoft.com/office/powerpoint/2010/main" val="12743583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Televizijos retransliavimo paslauga – el. ryšių paslauga</a:t>
            </a:r>
          </a:p>
        </p:txBody>
      </p:sp>
      <p:sp>
        <p:nvSpPr>
          <p:cNvPr id="3" name="Content Placeholder 2"/>
          <p:cNvSpPr>
            <a:spLocks noGrp="1"/>
          </p:cNvSpPr>
          <p:nvPr>
            <p:ph idx="1"/>
          </p:nvPr>
        </p:nvSpPr>
        <p:spPr>
          <a:xfrm>
            <a:off x="762000" y="2057400"/>
            <a:ext cx="7698432" cy="3962400"/>
          </a:xfrm>
        </p:spPr>
        <p:txBody>
          <a:bodyPr/>
          <a:lstStyle/>
          <a:p>
            <a:r>
              <a:rPr lang="lt-LT" b="1" dirty="0">
                <a:latin typeface="+mj-lt"/>
              </a:rPr>
              <a:t>Elektroninių ryšių įstatymo 3 straipsnio 15 dalis:</a:t>
            </a:r>
          </a:p>
          <a:p>
            <a:pPr algn="just"/>
            <a:r>
              <a:rPr lang="lt-LT" sz="2600" dirty="0"/>
              <a:t>elektroninių ryšių paslauga laikoma paprastai už atlygį teikiama paslauga, kurią visiškai ar daugiausia sudaro </a:t>
            </a:r>
            <a:r>
              <a:rPr lang="lt-LT" sz="2600" u="sng" dirty="0"/>
              <a:t>signalų perdavimas elektroninių ryšių tinklais</a:t>
            </a:r>
            <a:r>
              <a:rPr lang="lt-LT" sz="2600" dirty="0"/>
              <a:t>, įskaitant telekomunikacijų paslaugas ir perdavimo (siuntimo) paslaugas transliavimui (retransliavimui) naudojamais tinklais. </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3</a:t>
            </a:fld>
            <a:r>
              <a:rPr lang="en-GB" altLang="lt-LT"/>
              <a:t> psl</a:t>
            </a:r>
          </a:p>
        </p:txBody>
      </p:sp>
    </p:spTree>
    <p:extLst>
      <p:ext uri="{BB962C8B-B14F-4D97-AF65-F5344CB8AC3E}">
        <p14:creationId xmlns:p14="http://schemas.microsoft.com/office/powerpoint/2010/main" val="16009939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Televizijos retransliavimo paslauga – el. ryšių paslauga</a:t>
            </a:r>
          </a:p>
        </p:txBody>
      </p:sp>
      <p:sp>
        <p:nvSpPr>
          <p:cNvPr id="3" name="Content Placeholder 2"/>
          <p:cNvSpPr>
            <a:spLocks noGrp="1"/>
          </p:cNvSpPr>
          <p:nvPr>
            <p:ph idx="1"/>
          </p:nvPr>
        </p:nvSpPr>
        <p:spPr/>
        <p:txBody>
          <a:bodyPr/>
          <a:lstStyle/>
          <a:p>
            <a:r>
              <a:rPr lang="lt-LT" dirty="0"/>
              <a:t>Europos Sąjungos Teisingumo Teismo sprendimas byloje Nr. C-518/11</a:t>
            </a:r>
          </a:p>
          <a:p>
            <a:r>
              <a:rPr lang="lt-LT" dirty="0"/>
              <a:t>Europos Sąjungos Teisingumo Teismo sprendimas byloje Nr. C-475/12</a:t>
            </a:r>
          </a:p>
          <a:p>
            <a:r>
              <a:rPr lang="lt-LT" dirty="0"/>
              <a:t>Vilniaus apygardos teismo 2015 m. balandžio 10 d. nutartis civilinėje byloje Nr. 2A-230-640/2015</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dirty="0"/>
          </a:p>
        </p:txBody>
      </p:sp>
      <p:sp>
        <p:nvSpPr>
          <p:cNvPr id="5" name="Footer Placeholder 4"/>
          <p:cNvSpPr>
            <a:spLocks noGrp="1"/>
          </p:cNvSpPr>
          <p:nvPr>
            <p:ph type="ftr" sz="quarter" idx="11"/>
          </p:nvPr>
        </p:nvSpPr>
        <p:spPr/>
        <p:txBody>
          <a:bodyPr/>
          <a:lstStyle/>
          <a:p>
            <a:pPr>
              <a:defRPr/>
            </a:pPr>
            <a:r>
              <a:rPr lang="lt-LT" altLang="lt-LT" dirty="0"/>
              <a:t>Televizijos paslaugos elektroninių ryšių teisėje</a:t>
            </a:r>
            <a:endParaRPr lang="en-GB" altLang="lt-LT" dirty="0"/>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4</a:t>
            </a:fld>
            <a:r>
              <a:rPr lang="en-GB" altLang="lt-LT" dirty="0"/>
              <a:t> </a:t>
            </a:r>
            <a:r>
              <a:rPr lang="en-GB" altLang="lt-LT" dirty="0" err="1"/>
              <a:t>psl</a:t>
            </a:r>
            <a:endParaRPr lang="en-GB" altLang="lt-LT" dirty="0"/>
          </a:p>
        </p:txBody>
      </p:sp>
    </p:spTree>
    <p:extLst>
      <p:ext uri="{BB962C8B-B14F-4D97-AF65-F5344CB8AC3E}">
        <p14:creationId xmlns:p14="http://schemas.microsoft.com/office/powerpoint/2010/main" val="37864851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Susitarimas su VVTAT</a:t>
            </a:r>
          </a:p>
        </p:txBody>
      </p:sp>
      <p:sp>
        <p:nvSpPr>
          <p:cNvPr id="3" name="Content Placeholder 2"/>
          <p:cNvSpPr>
            <a:spLocks noGrp="1"/>
          </p:cNvSpPr>
          <p:nvPr>
            <p:ph idx="1"/>
          </p:nvPr>
        </p:nvSpPr>
        <p:spPr>
          <a:xfrm>
            <a:off x="762000" y="2057400"/>
            <a:ext cx="7698432" cy="3962400"/>
          </a:xfrm>
        </p:spPr>
        <p:txBody>
          <a:bodyPr/>
          <a:lstStyle/>
          <a:p>
            <a:r>
              <a:rPr lang="lt-LT" dirty="0"/>
              <a:t>2012 m. rugsėjo 18 d. bendradarbiavimo susitarimas:</a:t>
            </a:r>
          </a:p>
          <a:p>
            <a:r>
              <a:rPr lang="lt-LT" dirty="0"/>
              <a:t> </a:t>
            </a:r>
            <a:r>
              <a:rPr lang="lt-LT" sz="2000" dirty="0"/>
              <a:t>Šalys susitaria, kad vadovaujantis Lietuvos Respublikos elektroninių ryšių įstatymo 4, 6, 8, 9, 36 straipsnių bei Lietuvos Respublikos vartotojų teisių apsaugos įstatymo 22 straipsnio 1 dalies 1 punkto nuostatomis, alternatyvus ginčų, kylančių tarp vartotojų ir televizijos, perduodamos skirtingomis ryšių technologijomis, paslaugų teikėjų, sprendimas vykdytinas RRT ta apimtimi, kiek vartotojų prašymuose keliamus klausimus reglamentuoja elektroninių ryšių teisės normos. </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5</a:t>
            </a:fld>
            <a:r>
              <a:rPr lang="en-GB" altLang="lt-LT"/>
              <a:t> psl</a:t>
            </a:r>
          </a:p>
        </p:txBody>
      </p:sp>
    </p:spTree>
    <p:extLst>
      <p:ext uri="{BB962C8B-B14F-4D97-AF65-F5344CB8AC3E}">
        <p14:creationId xmlns:p14="http://schemas.microsoft.com/office/powerpoint/2010/main" val="556822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Svarbu!!!</a:t>
            </a:r>
          </a:p>
        </p:txBody>
      </p:sp>
      <p:sp>
        <p:nvSpPr>
          <p:cNvPr id="3" name="Content Placeholder 2"/>
          <p:cNvSpPr>
            <a:spLocks noGrp="1"/>
          </p:cNvSpPr>
          <p:nvPr>
            <p:ph idx="1"/>
          </p:nvPr>
        </p:nvSpPr>
        <p:spPr/>
        <p:txBody>
          <a:bodyPr/>
          <a:lstStyle/>
          <a:p>
            <a:pPr algn="just"/>
            <a:r>
              <a:rPr lang="lt-LT" dirty="0"/>
              <a:t> ERĮ 1 straipsnio 2 dalyje įtvirtinta, jog šis įstatymas nereglamentuoja visuomeninių santykių, susijusių su paslaugomis, teikiamomis naudojant elektroninių ryšių tinklus ir paslaugas, taip pat elektroninių ryšių tinklais perduodamo turinio ir su juo susijusių paslaugų. </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6</a:t>
            </a:fld>
            <a:r>
              <a:rPr lang="en-GB" altLang="lt-LT"/>
              <a:t> psl</a:t>
            </a:r>
          </a:p>
        </p:txBody>
      </p:sp>
    </p:spTree>
    <p:extLst>
      <p:ext uri="{BB962C8B-B14F-4D97-AF65-F5344CB8AC3E}">
        <p14:creationId xmlns:p14="http://schemas.microsoft.com/office/powerpoint/2010/main" val="14535895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Aktualūs, susiję pokyčiai ES mastu. </a:t>
            </a:r>
          </a:p>
        </p:txBody>
      </p:sp>
      <p:sp>
        <p:nvSpPr>
          <p:cNvPr id="3" name="Content Placeholder 2"/>
          <p:cNvSpPr>
            <a:spLocks noGrp="1"/>
          </p:cNvSpPr>
          <p:nvPr>
            <p:ph idx="1"/>
          </p:nvPr>
        </p:nvSpPr>
        <p:spPr/>
        <p:txBody>
          <a:bodyPr/>
          <a:lstStyle/>
          <a:p>
            <a:endParaRPr lang="lt-LT" dirty="0"/>
          </a:p>
          <a:p>
            <a:r>
              <a:rPr lang="lt-LT" dirty="0"/>
              <a:t>Tinklų neutralumas</a:t>
            </a:r>
          </a:p>
          <a:p>
            <a:pPr marL="0" indent="0">
              <a:buNone/>
            </a:pPr>
            <a:endParaRPr lang="lt-LT" dirty="0"/>
          </a:p>
          <a:p>
            <a:r>
              <a:rPr lang="lt-LT" dirty="0"/>
              <a:t>Vartotojų teisių apsauga</a:t>
            </a:r>
          </a:p>
          <a:p>
            <a:endParaRPr lang="lt-LT" dirty="0"/>
          </a:p>
          <a:p>
            <a:r>
              <a:rPr lang="lt-LT" dirty="0"/>
              <a:t>Prieinamumo direktyvos projektas</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7</a:t>
            </a:fld>
            <a:r>
              <a:rPr lang="en-GB" altLang="lt-LT"/>
              <a:t> psl</a:t>
            </a:r>
          </a:p>
        </p:txBody>
      </p:sp>
    </p:spTree>
    <p:extLst>
      <p:ext uri="{BB962C8B-B14F-4D97-AF65-F5344CB8AC3E}">
        <p14:creationId xmlns:p14="http://schemas.microsoft.com/office/powerpoint/2010/main" val="852564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RRT – ginčus ir skundus nagrinėjanti institucija. Praktiniai aspektai</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8</a:t>
            </a:fld>
            <a:r>
              <a:rPr lang="en-GB" altLang="lt-LT"/>
              <a:t> psl</a:t>
            </a:r>
          </a:p>
        </p:txBody>
      </p:sp>
      <p:graphicFrame>
        <p:nvGraphicFramePr>
          <p:cNvPr id="7" name="Content Placeholder 9"/>
          <p:cNvGraphicFramePr>
            <a:graphicFrameLocks noGrp="1"/>
          </p:cNvGraphicFramePr>
          <p:nvPr>
            <p:ph idx="1"/>
            <p:extLst>
              <p:ext uri="{D42A27DB-BD31-4B8C-83A1-F6EECF244321}">
                <p14:modId xmlns:p14="http://schemas.microsoft.com/office/powerpoint/2010/main" val="1468932116"/>
              </p:ext>
            </p:extLst>
          </p:nvPr>
        </p:nvGraphicFramePr>
        <p:xfrm>
          <a:off x="762000" y="2057400"/>
          <a:ext cx="7177088"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48405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19200"/>
            <a:ext cx="7924800" cy="762000"/>
          </a:xfrm>
        </p:spPr>
        <p:txBody>
          <a:bodyPr/>
          <a:lstStyle/>
          <a:p>
            <a:r>
              <a:rPr lang="lt-LT" dirty="0"/>
              <a:t>RRT elektroninių ryšių paslaugų priežiūra</a:t>
            </a:r>
          </a:p>
        </p:txBody>
      </p:sp>
      <p:sp>
        <p:nvSpPr>
          <p:cNvPr id="3" name="Content Placeholder 2"/>
          <p:cNvSpPr>
            <a:spLocks noGrp="1"/>
          </p:cNvSpPr>
          <p:nvPr>
            <p:ph idx="1"/>
          </p:nvPr>
        </p:nvSpPr>
        <p:spPr>
          <a:xfrm>
            <a:off x="457200" y="1844824"/>
            <a:ext cx="8363272" cy="4403576"/>
          </a:xfrm>
        </p:spPr>
        <p:txBody>
          <a:bodyPr/>
          <a:lstStyle/>
          <a:p>
            <a:pPr algn="just"/>
            <a:r>
              <a:rPr lang="lt-LT" sz="2400" dirty="0">
                <a:solidFill>
                  <a:srgbClr val="FFC000"/>
                </a:solidFill>
              </a:rPr>
              <a:t>RRT siekiamybė – sąmoningas paslaugų teikėjų elgesys, atitinkantis teisės aktus ir galutinių paslaugų gavėjų interesus.</a:t>
            </a:r>
          </a:p>
          <a:p>
            <a:pPr algn="just"/>
            <a:r>
              <a:rPr lang="lt-LT" sz="2400" dirty="0">
                <a:solidFill>
                  <a:srgbClr val="FFC000"/>
                </a:solidFill>
              </a:rPr>
              <a:t>Jei skundo nagrinėjimo metu nustatomi teisės aktų/sutarties pažeidimai </a:t>
            </a:r>
            <a:r>
              <a:rPr lang="lt-LT" sz="2400" dirty="0"/>
              <a:t>– konsultacija paslaugų teikėjui, metodinė pagalba, poveikio priemonės (įskaitant teisę taikyti ekonominę sankciją).</a:t>
            </a:r>
          </a:p>
          <a:p>
            <a:pPr algn="just"/>
            <a:r>
              <a:rPr lang="lt-LT" sz="2400" dirty="0"/>
              <a:t>Nuomonė galutiniam paslaugų gavėjui, kaip turėtų elgtis paslaugų teikėjas (kopija paslaugų teikėjui).</a:t>
            </a:r>
          </a:p>
          <a:p>
            <a:pPr algn="just"/>
            <a:r>
              <a:rPr lang="lt-LT" sz="2400" dirty="0">
                <a:solidFill>
                  <a:srgbClr val="FFC000"/>
                </a:solidFill>
              </a:rPr>
              <a:t>Jei ginčas </a:t>
            </a:r>
            <a:r>
              <a:rPr lang="lt-LT" sz="2400" dirty="0"/>
              <a:t>– privalomas sprendimas ginčo šalims, atsižvelgiant į reikšmingas aplinkybes.</a:t>
            </a:r>
          </a:p>
        </p:txBody>
      </p:sp>
      <p:sp>
        <p:nvSpPr>
          <p:cNvPr id="4" name="Date Placeholder 3"/>
          <p:cNvSpPr>
            <a:spLocks noGrp="1"/>
          </p:cNvSpPr>
          <p:nvPr>
            <p:ph type="dt" sz="half" idx="10"/>
          </p:nvPr>
        </p:nvSpPr>
        <p:spPr/>
        <p:txBody>
          <a:bodyPr/>
          <a:lstStyle/>
          <a:p>
            <a:pPr>
              <a:defRPr/>
            </a:pPr>
            <a:fld id="{E14CA43D-FDD7-4388-92B2-F598A8CAA3DC}" type="datetime1">
              <a:rPr lang="lt-LT" altLang="lt-LT" smtClean="0"/>
              <a:pPr>
                <a:defRPr/>
              </a:pPr>
              <a:t>2017-06-02</a:t>
            </a:fld>
            <a:endParaRPr lang="en-GB" altLang="lt-LT"/>
          </a:p>
        </p:txBody>
      </p:sp>
      <p:sp>
        <p:nvSpPr>
          <p:cNvPr id="5" name="Footer Placeholder 4"/>
          <p:cNvSpPr>
            <a:spLocks noGrp="1"/>
          </p:cNvSpPr>
          <p:nvPr>
            <p:ph type="ftr" sz="quarter" idx="11"/>
          </p:nvPr>
        </p:nvSpPr>
        <p:spPr/>
        <p:txBody>
          <a:bodyPr/>
          <a:lstStyle/>
          <a:p>
            <a:pPr>
              <a:defRPr/>
            </a:pPr>
            <a:r>
              <a:rPr lang="lt-LT" altLang="lt-LT"/>
              <a:t>Televizijos paslaugos elektroninių ryšių teisėje</a:t>
            </a:r>
            <a:endParaRPr lang="en-GB" altLang="lt-LT"/>
          </a:p>
        </p:txBody>
      </p:sp>
      <p:sp>
        <p:nvSpPr>
          <p:cNvPr id="6" name="Slide Number Placeholder 5"/>
          <p:cNvSpPr>
            <a:spLocks noGrp="1"/>
          </p:cNvSpPr>
          <p:nvPr>
            <p:ph type="sldNum" sz="quarter" idx="12"/>
          </p:nvPr>
        </p:nvSpPr>
        <p:spPr/>
        <p:txBody>
          <a:bodyPr/>
          <a:lstStyle/>
          <a:p>
            <a:pPr>
              <a:defRPr/>
            </a:pPr>
            <a:fld id="{44BFFB42-BDBB-4FF1-A0D9-60F538F5868D}" type="slidenum">
              <a:rPr lang="en-GB" altLang="lt-LT" smtClean="0"/>
              <a:pPr>
                <a:defRPr/>
              </a:pPr>
              <a:t>9</a:t>
            </a:fld>
            <a:r>
              <a:rPr lang="en-GB" altLang="lt-LT"/>
              <a:t> psl</a:t>
            </a:r>
          </a:p>
        </p:txBody>
      </p:sp>
    </p:spTree>
    <p:extLst>
      <p:ext uri="{BB962C8B-B14F-4D97-AF65-F5344CB8AC3E}">
        <p14:creationId xmlns:p14="http://schemas.microsoft.com/office/powerpoint/2010/main" val="24152133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ansliavimo teisinio reglamentavimo perspektyvos">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Šablonų turinio tipas" ma:contentTypeID="0x00BADCBC8B400149529C38E196AF978B8E009A7B6F4F7217084694099D5920187EC5" ma:contentTypeVersion="0" ma:contentTypeDescription="Šablonų turinio tipas" ma:contentTypeScope="" ma:versionID="9b5a55e52c87a3da93c95d4eefbefcb4">
  <xsd:schema xmlns:xsd="http://www.w3.org/2001/XMLSchema" xmlns:xs="http://www.w3.org/2001/XMLSchema" xmlns:p="http://schemas.microsoft.com/office/2006/metadata/properties" xmlns:ns1="http://schemas.microsoft.com/sharepoint/v3" targetNamespace="http://schemas.microsoft.com/office/2006/metadata/properties" ma:root="true" ma:fieldsID="212dae297af2372f66ec3a2f0f43b5f1" ns1:_="">
    <xsd:import namespace="http://schemas.microsoft.com/sharepoint/v3"/>
    <xsd:element name="properties">
      <xsd:complexType>
        <xsd:sequence>
          <xsd:element name="documentManagement">
            <xsd:complexType>
              <xsd:all>
                <xsd:element ref="ns1:Curren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urrentDate" ma:index="1" nillable="true" ma:displayName="Įkėlimo data" ma:default="[today]" ma:format="DateOnly" ma:internalName="Current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urrentDate xmlns="http://schemas.microsoft.com/sharepoint/v3">2015-06-01T14:43:23+00:00</CurrentDate>
  </documentManagement>
</p:properties>
</file>

<file path=customXml/itemProps1.xml><?xml version="1.0" encoding="utf-8"?>
<ds:datastoreItem xmlns:ds="http://schemas.openxmlformats.org/officeDocument/2006/customXml" ds:itemID="{2F10DDAC-E2DE-4552-90D0-DA64226D33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99481D-13AD-4571-BDCD-95ACB28456E4}">
  <ds:schemaRefs>
    <ds:schemaRef ds:uri="http://purl.org/dc/terms/"/>
    <ds:schemaRef ds:uri="http://schemas.microsoft.com/sharepoint/v3"/>
    <ds:schemaRef ds:uri="http://schemas.microsoft.com/office/infopath/2007/PartnerControls"/>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Retransliavimo teisinio reglamentavimo perspektyvos</Template>
  <TotalTime>1870</TotalTime>
  <Words>1766</Words>
  <Application>Microsoft Office PowerPoint</Application>
  <PresentationFormat>On-screen Show (4:3)</PresentationFormat>
  <Paragraphs>154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Retransliavimo teisinio reglamentavimo perspektyvos</vt:lpstr>
      <vt:lpstr>Televizijos paslaugos elektroninių ryšių teisėje </vt:lpstr>
      <vt:lpstr>Turinys </vt:lpstr>
      <vt:lpstr>Televizijos retransliavimo paslauga – el. ryšių paslauga</vt:lpstr>
      <vt:lpstr>Televizijos retransliavimo paslauga – el. ryšių paslauga</vt:lpstr>
      <vt:lpstr>Susitarimas su VVTAT</vt:lpstr>
      <vt:lpstr>Svarbu!!!</vt:lpstr>
      <vt:lpstr>Aktualūs, susiję pokyčiai ES mastu. </vt:lpstr>
      <vt:lpstr>RRT – ginčus ir skundus nagrinėjanti institucija. Praktiniai aspektai</vt:lpstr>
      <vt:lpstr>RRT elektroninių ryšių paslaugų priežiūra</vt:lpstr>
      <vt:lpstr>RRT pastebėtos problemos (I)</vt:lpstr>
      <vt:lpstr>RRT pastebėtos problemos (II)</vt:lpstr>
      <vt:lpstr>RRT pastebėtos problemos (III)</vt:lpstr>
      <vt:lpstr>RRT pastebėtos problemos (IV)</vt:lpstr>
      <vt:lpstr>Ačiū už dėmesį!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Retransliavimo teisinio reglamentavimo perspektyvos</dc:title>
  <dc:creator>Aridana Jurčiukonienė</dc:creator>
  <cp:lastModifiedBy>Indrė Jurgelionienė</cp:lastModifiedBy>
  <cp:revision>76</cp:revision>
  <cp:lastPrinted>2017-05-30T11:15:09Z</cp:lastPrinted>
  <dcterms:created xsi:type="dcterms:W3CDTF">2015-06-02T08:16:09Z</dcterms:created>
  <dcterms:modified xsi:type="dcterms:W3CDTF">2017-06-02T12:45:27Z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rrentDate">
    <vt:lpwstr>2015-06-01T17:43:23Z</vt:lpwstr>
  </property>
</Properties>
</file>