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3" r:id="rId2"/>
    <p:sldId id="257" r:id="rId3"/>
    <p:sldId id="258" r:id="rId4"/>
    <p:sldId id="259" r:id="rId5"/>
    <p:sldId id="296" r:id="rId6"/>
    <p:sldId id="295" r:id="rId7"/>
    <p:sldId id="294" r:id="rId8"/>
    <p:sldId id="260" r:id="rId9"/>
    <p:sldId id="261" r:id="rId10"/>
    <p:sldId id="297" r:id="rId11"/>
    <p:sldId id="298" r:id="rId12"/>
    <p:sldId id="308" r:id="rId13"/>
    <p:sldId id="309" r:id="rId14"/>
    <p:sldId id="312" r:id="rId15"/>
    <p:sldId id="313" r:id="rId16"/>
    <p:sldId id="314" r:id="rId17"/>
    <p:sldId id="299" r:id="rId18"/>
    <p:sldId id="263" r:id="rId19"/>
    <p:sldId id="304" r:id="rId20"/>
    <p:sldId id="305" r:id="rId21"/>
    <p:sldId id="262" r:id="rId22"/>
    <p:sldId id="302" r:id="rId23"/>
    <p:sldId id="301" r:id="rId24"/>
    <p:sldId id="303" r:id="rId25"/>
    <p:sldId id="292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675"/>
    <a:srgbClr val="45A184"/>
    <a:srgbClr val="B6D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8" y="82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71168-212B-4BC2-90EA-A2333F2C91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7649972C-35F4-40FC-8ED1-85E10A033211}">
      <dgm:prSet phldrT="[Tekstas]"/>
      <dgm:spPr>
        <a:solidFill>
          <a:srgbClr val="45A184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/>
            <a:t>71 %</a:t>
          </a:r>
        </a:p>
      </dgm:t>
    </dgm:pt>
    <dgm:pt modelId="{1A33F4A7-E866-47CB-86D5-CC1B8CBE8B9C}" type="parTrans" cxnId="{F8E072D4-0D6A-4750-8A77-CE4254FE07F4}">
      <dgm:prSet/>
      <dgm:spPr/>
      <dgm:t>
        <a:bodyPr/>
        <a:lstStyle/>
        <a:p>
          <a:endParaRPr lang="lt-LT"/>
        </a:p>
      </dgm:t>
    </dgm:pt>
    <dgm:pt modelId="{102E0F44-39F9-4837-9FFB-6CF7A3F725CE}" type="sibTrans" cxnId="{F8E072D4-0D6A-4750-8A77-CE4254FE07F4}">
      <dgm:prSet/>
      <dgm:spPr/>
      <dgm:t>
        <a:bodyPr/>
        <a:lstStyle/>
        <a:p>
          <a:endParaRPr lang="lt-LT"/>
        </a:p>
      </dgm:t>
    </dgm:pt>
    <dgm:pt modelId="{CB048FC2-3735-44DF-BC3D-11095B32981C}">
      <dgm:prSet phldrT="[Tekstas]"/>
      <dgm:spPr>
        <a:solidFill>
          <a:srgbClr val="45A184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/>
            <a:t>82%</a:t>
          </a:r>
        </a:p>
      </dgm:t>
    </dgm:pt>
    <dgm:pt modelId="{631BD99C-95B6-45DD-92E3-7352F26E2AFB}" type="parTrans" cxnId="{326BC8FD-0B81-4475-A32B-535B645CB2A4}">
      <dgm:prSet/>
      <dgm:spPr/>
      <dgm:t>
        <a:bodyPr/>
        <a:lstStyle/>
        <a:p>
          <a:endParaRPr lang="lt-LT"/>
        </a:p>
      </dgm:t>
    </dgm:pt>
    <dgm:pt modelId="{C862979C-4D1B-4C6B-9F32-ED0244052B0C}" type="sibTrans" cxnId="{326BC8FD-0B81-4475-A32B-535B645CB2A4}">
      <dgm:prSet/>
      <dgm:spPr/>
      <dgm:t>
        <a:bodyPr/>
        <a:lstStyle/>
        <a:p>
          <a:endParaRPr lang="lt-LT"/>
        </a:p>
      </dgm:t>
    </dgm:pt>
    <dgm:pt modelId="{4162A3D4-E69C-4BAB-AA37-8049F9985A5A}">
      <dgm:prSet phldrT="[Tekstas]"/>
      <dgm:spPr>
        <a:solidFill>
          <a:srgbClr val="45A184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/>
            <a:t>61%</a:t>
          </a:r>
        </a:p>
      </dgm:t>
    </dgm:pt>
    <dgm:pt modelId="{5EABD0FE-9A63-40DE-8307-A7BC6234EC95}" type="parTrans" cxnId="{5BE44C05-2839-4DA9-8130-F95CB5260E6A}">
      <dgm:prSet/>
      <dgm:spPr/>
      <dgm:t>
        <a:bodyPr/>
        <a:lstStyle/>
        <a:p>
          <a:endParaRPr lang="lt-LT"/>
        </a:p>
      </dgm:t>
    </dgm:pt>
    <dgm:pt modelId="{64CDD3B2-3657-48D2-8E5C-C8CE8FA45787}" type="sibTrans" cxnId="{5BE44C05-2839-4DA9-8130-F95CB5260E6A}">
      <dgm:prSet/>
      <dgm:spPr/>
      <dgm:t>
        <a:bodyPr/>
        <a:lstStyle/>
        <a:p>
          <a:endParaRPr lang="lt-LT"/>
        </a:p>
      </dgm:t>
    </dgm:pt>
    <dgm:pt modelId="{FE5B28F6-13A5-4F11-ADA9-B99CF8C47ACA}">
      <dgm:prSet/>
      <dgm:spPr>
        <a:solidFill>
          <a:srgbClr val="45A184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/>
            <a:t>61%</a:t>
          </a:r>
        </a:p>
      </dgm:t>
    </dgm:pt>
    <dgm:pt modelId="{84BEA6AE-BB53-4DD3-AB2D-1F64D7D23116}" type="parTrans" cxnId="{3873D6F9-38C1-46FE-B344-77C955097658}">
      <dgm:prSet/>
      <dgm:spPr/>
      <dgm:t>
        <a:bodyPr/>
        <a:lstStyle/>
        <a:p>
          <a:endParaRPr lang="lt-LT"/>
        </a:p>
      </dgm:t>
    </dgm:pt>
    <dgm:pt modelId="{B4F9CE2C-C52C-4BEC-875B-C20563492392}" type="sibTrans" cxnId="{3873D6F9-38C1-46FE-B344-77C955097658}">
      <dgm:prSet/>
      <dgm:spPr/>
      <dgm:t>
        <a:bodyPr/>
        <a:lstStyle/>
        <a:p>
          <a:endParaRPr lang="lt-LT"/>
        </a:p>
      </dgm:t>
    </dgm:pt>
    <dgm:pt modelId="{F188C0CE-AA0F-4018-B8FE-EA323F4A7BAD}">
      <dgm:prSet/>
      <dgm:spPr>
        <a:solidFill>
          <a:srgbClr val="45A184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/>
            <a:t>77%</a:t>
          </a:r>
        </a:p>
      </dgm:t>
    </dgm:pt>
    <dgm:pt modelId="{7DCFF7CD-2E99-4F66-80DE-1CA9674F1ED1}" type="parTrans" cxnId="{FD82641C-18FB-40E8-B409-07F6D2C48E91}">
      <dgm:prSet/>
      <dgm:spPr/>
      <dgm:t>
        <a:bodyPr/>
        <a:lstStyle/>
        <a:p>
          <a:endParaRPr lang="lt-LT"/>
        </a:p>
      </dgm:t>
    </dgm:pt>
    <dgm:pt modelId="{237235EE-97DA-4326-86FC-621DD5E5BABF}" type="sibTrans" cxnId="{FD82641C-18FB-40E8-B409-07F6D2C48E91}">
      <dgm:prSet/>
      <dgm:spPr/>
      <dgm:t>
        <a:bodyPr/>
        <a:lstStyle/>
        <a:p>
          <a:endParaRPr lang="lt-LT"/>
        </a:p>
      </dgm:t>
    </dgm:pt>
    <dgm:pt modelId="{90E68FB5-A657-42ED-8BC5-4C3295AC1021}">
      <dgm:prSet/>
      <dgm:spPr>
        <a:solidFill>
          <a:srgbClr val="B6DDC8"/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>
              <a:solidFill>
                <a:srgbClr val="279675"/>
              </a:solidFill>
            </a:rPr>
            <a:t>Skirtingas reguliavimas skirtingiems pažeidimams </a:t>
          </a:r>
        </a:p>
      </dgm:t>
    </dgm:pt>
    <dgm:pt modelId="{FF01DD4D-DFD0-4148-8907-A2AC7F564C03}" type="parTrans" cxnId="{38F27B9D-CDB8-401D-9469-E3919001D98C}">
      <dgm:prSet/>
      <dgm:spPr/>
      <dgm:t>
        <a:bodyPr/>
        <a:lstStyle/>
        <a:p>
          <a:endParaRPr lang="lt-LT"/>
        </a:p>
      </dgm:t>
    </dgm:pt>
    <dgm:pt modelId="{9D4A4D84-7717-4C18-9881-30B1549E0929}" type="sibTrans" cxnId="{38F27B9D-CDB8-401D-9469-E3919001D98C}">
      <dgm:prSet/>
      <dgm:spPr/>
      <dgm:t>
        <a:bodyPr/>
        <a:lstStyle/>
        <a:p>
          <a:endParaRPr lang="lt-LT"/>
        </a:p>
      </dgm:t>
    </dgm:pt>
    <dgm:pt modelId="{584BEF3A-6D35-4242-ABB9-C4C8D45D6C02}">
      <dgm:prSet/>
      <dgm:spPr>
        <a:solidFill>
          <a:srgbClr val="B6DDC8">
            <a:alpha val="90000"/>
          </a:srgbClr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>
              <a:solidFill>
                <a:srgbClr val="279675"/>
              </a:solidFill>
            </a:rPr>
            <a:t>Galimybė pateikti prieštaravimą</a:t>
          </a:r>
        </a:p>
      </dgm:t>
    </dgm:pt>
    <dgm:pt modelId="{875AA2AA-AADC-4702-B174-719F0A97F52A}" type="parTrans" cxnId="{827B6247-198B-4D6D-8BEE-4D579B5895E4}">
      <dgm:prSet/>
      <dgm:spPr/>
      <dgm:t>
        <a:bodyPr/>
        <a:lstStyle/>
        <a:p>
          <a:endParaRPr lang="lt-LT"/>
        </a:p>
      </dgm:t>
    </dgm:pt>
    <dgm:pt modelId="{D103938D-1569-459B-92A8-05FFE0F97464}" type="sibTrans" cxnId="{827B6247-198B-4D6D-8BEE-4D579B5895E4}">
      <dgm:prSet/>
      <dgm:spPr/>
      <dgm:t>
        <a:bodyPr/>
        <a:lstStyle/>
        <a:p>
          <a:endParaRPr lang="lt-LT"/>
        </a:p>
      </dgm:t>
    </dgm:pt>
    <dgm:pt modelId="{DC9C8077-9DD1-4813-A57F-91C6AA672FA3}">
      <dgm:prSet/>
      <dgm:spPr>
        <a:solidFill>
          <a:srgbClr val="B6DDC8">
            <a:alpha val="90000"/>
          </a:srgbClr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>
              <a:solidFill>
                <a:srgbClr val="279675"/>
              </a:solidFill>
            </a:rPr>
            <a:t>Prieš neribotą blokavimą</a:t>
          </a:r>
        </a:p>
      </dgm:t>
    </dgm:pt>
    <dgm:pt modelId="{3B72FA3D-0CA7-402B-9CA5-E70B3D123D73}" type="parTrans" cxnId="{7A47D853-09CB-4A2B-B512-46038FFEFD48}">
      <dgm:prSet/>
      <dgm:spPr/>
      <dgm:t>
        <a:bodyPr/>
        <a:lstStyle/>
        <a:p>
          <a:endParaRPr lang="lt-LT"/>
        </a:p>
      </dgm:t>
    </dgm:pt>
    <dgm:pt modelId="{AC47D95C-8F45-4BBF-BBF9-B636EC7C51F9}" type="sibTrans" cxnId="{7A47D853-09CB-4A2B-B512-46038FFEFD48}">
      <dgm:prSet/>
      <dgm:spPr/>
      <dgm:t>
        <a:bodyPr/>
        <a:lstStyle/>
        <a:p>
          <a:endParaRPr lang="lt-LT"/>
        </a:p>
      </dgm:t>
    </dgm:pt>
    <dgm:pt modelId="{0C785F36-A159-4649-9828-558F63D2F6BB}">
      <dgm:prSet/>
      <dgm:spPr>
        <a:solidFill>
          <a:srgbClr val="B6DDC8">
            <a:alpha val="90000"/>
          </a:srgbClr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>
              <a:solidFill>
                <a:srgbClr val="279675"/>
              </a:solidFill>
            </a:rPr>
            <a:t>Leisti daugiau savireguliacijos</a:t>
          </a:r>
        </a:p>
      </dgm:t>
    </dgm:pt>
    <dgm:pt modelId="{9BA008E5-C169-40DE-9B23-EA5E809D3805}" type="parTrans" cxnId="{C48DBC80-91DF-4F15-9AEB-EEB923D9FE2C}">
      <dgm:prSet/>
      <dgm:spPr/>
      <dgm:t>
        <a:bodyPr/>
        <a:lstStyle/>
        <a:p>
          <a:endParaRPr lang="lt-LT"/>
        </a:p>
      </dgm:t>
    </dgm:pt>
    <dgm:pt modelId="{8AD24190-9BBF-4FB6-B07A-1452D22CB262}" type="sibTrans" cxnId="{C48DBC80-91DF-4F15-9AEB-EEB923D9FE2C}">
      <dgm:prSet/>
      <dgm:spPr/>
      <dgm:t>
        <a:bodyPr/>
        <a:lstStyle/>
        <a:p>
          <a:endParaRPr lang="lt-LT"/>
        </a:p>
      </dgm:t>
    </dgm:pt>
    <dgm:pt modelId="{F4BC2CB3-F17A-4E85-8849-93C62A3D76C5}">
      <dgm:prSet/>
      <dgm:spPr>
        <a:solidFill>
          <a:srgbClr val="B6DDC8">
            <a:alpha val="90000"/>
          </a:srgbClr>
        </a:solidFill>
        <a:ln>
          <a:solidFill>
            <a:srgbClr val="45A184"/>
          </a:solidFill>
        </a:ln>
      </dgm:spPr>
      <dgm:t>
        <a:bodyPr/>
        <a:lstStyle/>
        <a:p>
          <a:r>
            <a:rPr lang="lt-LT" dirty="0">
              <a:solidFill>
                <a:srgbClr val="279675"/>
              </a:solidFill>
            </a:rPr>
            <a:t>Daugiau skaidrumo</a:t>
          </a:r>
        </a:p>
      </dgm:t>
    </dgm:pt>
    <dgm:pt modelId="{7E4D6482-11D5-41FD-B2EA-6C3D909835E5}" type="parTrans" cxnId="{636D9B97-4189-44D3-8748-46AA5EFAA291}">
      <dgm:prSet/>
      <dgm:spPr/>
      <dgm:t>
        <a:bodyPr/>
        <a:lstStyle/>
        <a:p>
          <a:endParaRPr lang="lt-LT"/>
        </a:p>
      </dgm:t>
    </dgm:pt>
    <dgm:pt modelId="{CEC7CBA4-9228-45E2-9FBB-1DD2080E9241}" type="sibTrans" cxnId="{636D9B97-4189-44D3-8748-46AA5EFAA291}">
      <dgm:prSet/>
      <dgm:spPr/>
      <dgm:t>
        <a:bodyPr/>
        <a:lstStyle/>
        <a:p>
          <a:endParaRPr lang="lt-LT"/>
        </a:p>
      </dgm:t>
    </dgm:pt>
    <dgm:pt modelId="{41E6BC86-B34E-41E0-BCAD-BC9B77FCA706}" type="pres">
      <dgm:prSet presAssocID="{FA771168-212B-4BC2-90EA-A2333F2C916B}" presName="linearFlow" presStyleCnt="0">
        <dgm:presLayoutVars>
          <dgm:dir/>
          <dgm:animLvl val="lvl"/>
          <dgm:resizeHandles val="exact"/>
        </dgm:presLayoutVars>
      </dgm:prSet>
      <dgm:spPr/>
    </dgm:pt>
    <dgm:pt modelId="{D0BC65AE-F2E5-4C03-B87D-FE2F728D9A85}" type="pres">
      <dgm:prSet presAssocID="{7649972C-35F4-40FC-8ED1-85E10A033211}" presName="composite" presStyleCnt="0"/>
      <dgm:spPr/>
    </dgm:pt>
    <dgm:pt modelId="{E0C76509-08F3-4063-B637-A104B8F096F6}" type="pres">
      <dgm:prSet presAssocID="{7649972C-35F4-40FC-8ED1-85E10A03321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1930C36-E29D-4F41-B1A5-7E00F8DAC088}" type="pres">
      <dgm:prSet presAssocID="{7649972C-35F4-40FC-8ED1-85E10A033211}" presName="descendantText" presStyleLbl="alignAcc1" presStyleIdx="0" presStyleCnt="5">
        <dgm:presLayoutVars>
          <dgm:bulletEnabled val="1"/>
        </dgm:presLayoutVars>
      </dgm:prSet>
      <dgm:spPr/>
    </dgm:pt>
    <dgm:pt modelId="{D6B5754D-310E-4B18-8D03-2CF3BD7B2E98}" type="pres">
      <dgm:prSet presAssocID="{102E0F44-39F9-4837-9FFB-6CF7A3F725CE}" presName="sp" presStyleCnt="0"/>
      <dgm:spPr/>
    </dgm:pt>
    <dgm:pt modelId="{24553079-C3AB-48C6-B47E-C10C62A925C7}" type="pres">
      <dgm:prSet presAssocID="{CB048FC2-3735-44DF-BC3D-11095B32981C}" presName="composite" presStyleCnt="0"/>
      <dgm:spPr/>
    </dgm:pt>
    <dgm:pt modelId="{0309E9E1-80D0-44E1-8D50-3E231AF5C9EA}" type="pres">
      <dgm:prSet presAssocID="{CB048FC2-3735-44DF-BC3D-11095B32981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CEC71D0-EDA8-407E-BBB0-A82611E42BB5}" type="pres">
      <dgm:prSet presAssocID="{CB048FC2-3735-44DF-BC3D-11095B32981C}" presName="descendantText" presStyleLbl="alignAcc1" presStyleIdx="1" presStyleCnt="5">
        <dgm:presLayoutVars>
          <dgm:bulletEnabled val="1"/>
        </dgm:presLayoutVars>
      </dgm:prSet>
      <dgm:spPr/>
    </dgm:pt>
    <dgm:pt modelId="{C14FC468-1053-4C17-A963-1E41ABFBBF3A}" type="pres">
      <dgm:prSet presAssocID="{C862979C-4D1B-4C6B-9F32-ED0244052B0C}" presName="sp" presStyleCnt="0"/>
      <dgm:spPr/>
    </dgm:pt>
    <dgm:pt modelId="{BFC015C3-A100-4C36-A95A-099B02BD430A}" type="pres">
      <dgm:prSet presAssocID="{4162A3D4-E69C-4BAB-AA37-8049F9985A5A}" presName="composite" presStyleCnt="0"/>
      <dgm:spPr/>
    </dgm:pt>
    <dgm:pt modelId="{72E36D1D-E004-4F59-BB77-5608F8401DB7}" type="pres">
      <dgm:prSet presAssocID="{4162A3D4-E69C-4BAB-AA37-8049F9985A5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50BC6AD-0A0B-4884-A678-49172C72500B}" type="pres">
      <dgm:prSet presAssocID="{4162A3D4-E69C-4BAB-AA37-8049F9985A5A}" presName="descendantText" presStyleLbl="alignAcc1" presStyleIdx="2" presStyleCnt="5">
        <dgm:presLayoutVars>
          <dgm:bulletEnabled val="1"/>
        </dgm:presLayoutVars>
      </dgm:prSet>
      <dgm:spPr/>
    </dgm:pt>
    <dgm:pt modelId="{96D81A6E-39D4-440C-981B-7F9970A14417}" type="pres">
      <dgm:prSet presAssocID="{64CDD3B2-3657-48D2-8E5C-C8CE8FA45787}" presName="sp" presStyleCnt="0"/>
      <dgm:spPr/>
    </dgm:pt>
    <dgm:pt modelId="{E8DD7B51-B2E8-453A-89D8-949C94CE8D66}" type="pres">
      <dgm:prSet presAssocID="{FE5B28F6-13A5-4F11-ADA9-B99CF8C47ACA}" presName="composite" presStyleCnt="0"/>
      <dgm:spPr/>
    </dgm:pt>
    <dgm:pt modelId="{5BB8A32F-96DD-4048-9B3F-6AB00EE2CA80}" type="pres">
      <dgm:prSet presAssocID="{FE5B28F6-13A5-4F11-ADA9-B99CF8C47AC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6AD8A5A-E4ED-4E6D-A0A9-25994BE7FAF6}" type="pres">
      <dgm:prSet presAssocID="{FE5B28F6-13A5-4F11-ADA9-B99CF8C47ACA}" presName="descendantText" presStyleLbl="alignAcc1" presStyleIdx="3" presStyleCnt="5">
        <dgm:presLayoutVars>
          <dgm:bulletEnabled val="1"/>
        </dgm:presLayoutVars>
      </dgm:prSet>
      <dgm:spPr/>
    </dgm:pt>
    <dgm:pt modelId="{8A74CC00-72B0-4071-B8F0-B0023F7A84A2}" type="pres">
      <dgm:prSet presAssocID="{B4F9CE2C-C52C-4BEC-875B-C20563492392}" presName="sp" presStyleCnt="0"/>
      <dgm:spPr/>
    </dgm:pt>
    <dgm:pt modelId="{6A8E431F-A815-4BC2-88F0-820FE9881979}" type="pres">
      <dgm:prSet presAssocID="{F188C0CE-AA0F-4018-B8FE-EA323F4A7BAD}" presName="composite" presStyleCnt="0"/>
      <dgm:spPr/>
    </dgm:pt>
    <dgm:pt modelId="{65B9FEFC-F56E-4463-B58A-17B648BBA28C}" type="pres">
      <dgm:prSet presAssocID="{F188C0CE-AA0F-4018-B8FE-EA323F4A7BA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EDB1579-FE04-41E6-AB6D-D387F24B7309}" type="pres">
      <dgm:prSet presAssocID="{F188C0CE-AA0F-4018-B8FE-EA323F4A7BA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BE44C05-2839-4DA9-8130-F95CB5260E6A}" srcId="{FA771168-212B-4BC2-90EA-A2333F2C916B}" destId="{4162A3D4-E69C-4BAB-AA37-8049F9985A5A}" srcOrd="2" destOrd="0" parTransId="{5EABD0FE-9A63-40DE-8307-A7BC6234EC95}" sibTransId="{64CDD3B2-3657-48D2-8E5C-C8CE8FA45787}"/>
    <dgm:cxn modelId="{FD82641C-18FB-40E8-B409-07F6D2C48E91}" srcId="{FA771168-212B-4BC2-90EA-A2333F2C916B}" destId="{F188C0CE-AA0F-4018-B8FE-EA323F4A7BAD}" srcOrd="4" destOrd="0" parTransId="{7DCFF7CD-2E99-4F66-80DE-1CA9674F1ED1}" sibTransId="{237235EE-97DA-4326-86FC-621DD5E5BABF}"/>
    <dgm:cxn modelId="{89FA6A21-B145-42B1-9B1E-7AD3340EC44C}" type="presOf" srcId="{CB048FC2-3735-44DF-BC3D-11095B32981C}" destId="{0309E9E1-80D0-44E1-8D50-3E231AF5C9EA}" srcOrd="0" destOrd="0" presId="urn:microsoft.com/office/officeart/2005/8/layout/chevron2"/>
    <dgm:cxn modelId="{62008E24-CA6A-4B42-9180-E2DAD483AD9B}" type="presOf" srcId="{0C785F36-A159-4649-9828-558F63D2F6BB}" destId="{46AD8A5A-E4ED-4E6D-A0A9-25994BE7FAF6}" srcOrd="0" destOrd="0" presId="urn:microsoft.com/office/officeart/2005/8/layout/chevron2"/>
    <dgm:cxn modelId="{827B6247-198B-4D6D-8BEE-4D579B5895E4}" srcId="{CB048FC2-3735-44DF-BC3D-11095B32981C}" destId="{584BEF3A-6D35-4242-ABB9-C4C8D45D6C02}" srcOrd="0" destOrd="0" parTransId="{875AA2AA-AADC-4702-B174-719F0A97F52A}" sibTransId="{D103938D-1569-459B-92A8-05FFE0F97464}"/>
    <dgm:cxn modelId="{5BB42B49-3322-4707-B801-0DE429454FB5}" type="presOf" srcId="{7649972C-35F4-40FC-8ED1-85E10A033211}" destId="{E0C76509-08F3-4063-B637-A104B8F096F6}" srcOrd="0" destOrd="0" presId="urn:microsoft.com/office/officeart/2005/8/layout/chevron2"/>
    <dgm:cxn modelId="{70CCB06C-7C1A-4B7F-A995-1705D2121167}" type="presOf" srcId="{DC9C8077-9DD1-4813-A57F-91C6AA672FA3}" destId="{C50BC6AD-0A0B-4884-A678-49172C72500B}" srcOrd="0" destOrd="0" presId="urn:microsoft.com/office/officeart/2005/8/layout/chevron2"/>
    <dgm:cxn modelId="{99906B6D-3836-498F-A3F2-CB071FA8F886}" type="presOf" srcId="{F4BC2CB3-F17A-4E85-8849-93C62A3D76C5}" destId="{EEDB1579-FE04-41E6-AB6D-D387F24B7309}" srcOrd="0" destOrd="0" presId="urn:microsoft.com/office/officeart/2005/8/layout/chevron2"/>
    <dgm:cxn modelId="{7A47D853-09CB-4A2B-B512-46038FFEFD48}" srcId="{4162A3D4-E69C-4BAB-AA37-8049F9985A5A}" destId="{DC9C8077-9DD1-4813-A57F-91C6AA672FA3}" srcOrd="0" destOrd="0" parTransId="{3B72FA3D-0CA7-402B-9CA5-E70B3D123D73}" sibTransId="{AC47D95C-8F45-4BBF-BBF9-B636EC7C51F9}"/>
    <dgm:cxn modelId="{C16FF654-9A02-49F2-B3EA-2E2E1C4B4ECA}" type="presOf" srcId="{FE5B28F6-13A5-4F11-ADA9-B99CF8C47ACA}" destId="{5BB8A32F-96DD-4048-9B3F-6AB00EE2CA80}" srcOrd="0" destOrd="0" presId="urn:microsoft.com/office/officeart/2005/8/layout/chevron2"/>
    <dgm:cxn modelId="{C48DBC80-91DF-4F15-9AEB-EEB923D9FE2C}" srcId="{FE5B28F6-13A5-4F11-ADA9-B99CF8C47ACA}" destId="{0C785F36-A159-4649-9828-558F63D2F6BB}" srcOrd="0" destOrd="0" parTransId="{9BA008E5-C169-40DE-9B23-EA5E809D3805}" sibTransId="{8AD24190-9BBF-4FB6-B07A-1452D22CB262}"/>
    <dgm:cxn modelId="{43A26E87-9CCB-40CD-BC90-188C93C945EE}" type="presOf" srcId="{90E68FB5-A657-42ED-8BC5-4C3295AC1021}" destId="{11930C36-E29D-4F41-B1A5-7E00F8DAC088}" srcOrd="0" destOrd="0" presId="urn:microsoft.com/office/officeart/2005/8/layout/chevron2"/>
    <dgm:cxn modelId="{70AD1A94-9DAC-4404-9BA7-95771A8B95D9}" type="presOf" srcId="{F188C0CE-AA0F-4018-B8FE-EA323F4A7BAD}" destId="{65B9FEFC-F56E-4463-B58A-17B648BBA28C}" srcOrd="0" destOrd="0" presId="urn:microsoft.com/office/officeart/2005/8/layout/chevron2"/>
    <dgm:cxn modelId="{636D9B97-4189-44D3-8748-46AA5EFAA291}" srcId="{F188C0CE-AA0F-4018-B8FE-EA323F4A7BAD}" destId="{F4BC2CB3-F17A-4E85-8849-93C62A3D76C5}" srcOrd="0" destOrd="0" parTransId="{7E4D6482-11D5-41FD-B2EA-6C3D909835E5}" sibTransId="{CEC7CBA4-9228-45E2-9FBB-1DD2080E9241}"/>
    <dgm:cxn modelId="{38F27B9D-CDB8-401D-9469-E3919001D98C}" srcId="{7649972C-35F4-40FC-8ED1-85E10A033211}" destId="{90E68FB5-A657-42ED-8BC5-4C3295AC1021}" srcOrd="0" destOrd="0" parTransId="{FF01DD4D-DFD0-4148-8907-A2AC7F564C03}" sibTransId="{9D4A4D84-7717-4C18-9881-30B1549E0929}"/>
    <dgm:cxn modelId="{F7CE90AF-FE9C-4736-877A-6F5E31B2974F}" type="presOf" srcId="{4162A3D4-E69C-4BAB-AA37-8049F9985A5A}" destId="{72E36D1D-E004-4F59-BB77-5608F8401DB7}" srcOrd="0" destOrd="0" presId="urn:microsoft.com/office/officeart/2005/8/layout/chevron2"/>
    <dgm:cxn modelId="{775444BF-4364-44CB-AEC7-0B3EFDB9F44A}" type="presOf" srcId="{584BEF3A-6D35-4242-ABB9-C4C8D45D6C02}" destId="{1CEC71D0-EDA8-407E-BBB0-A82611E42BB5}" srcOrd="0" destOrd="0" presId="urn:microsoft.com/office/officeart/2005/8/layout/chevron2"/>
    <dgm:cxn modelId="{106234C0-1724-4043-A19E-E0730E82328C}" type="presOf" srcId="{FA771168-212B-4BC2-90EA-A2333F2C916B}" destId="{41E6BC86-B34E-41E0-BCAD-BC9B77FCA706}" srcOrd="0" destOrd="0" presId="urn:microsoft.com/office/officeart/2005/8/layout/chevron2"/>
    <dgm:cxn modelId="{F8E072D4-0D6A-4750-8A77-CE4254FE07F4}" srcId="{FA771168-212B-4BC2-90EA-A2333F2C916B}" destId="{7649972C-35F4-40FC-8ED1-85E10A033211}" srcOrd="0" destOrd="0" parTransId="{1A33F4A7-E866-47CB-86D5-CC1B8CBE8B9C}" sibTransId="{102E0F44-39F9-4837-9FFB-6CF7A3F725CE}"/>
    <dgm:cxn modelId="{3873D6F9-38C1-46FE-B344-77C955097658}" srcId="{FA771168-212B-4BC2-90EA-A2333F2C916B}" destId="{FE5B28F6-13A5-4F11-ADA9-B99CF8C47ACA}" srcOrd="3" destOrd="0" parTransId="{84BEA6AE-BB53-4DD3-AB2D-1F64D7D23116}" sibTransId="{B4F9CE2C-C52C-4BEC-875B-C20563492392}"/>
    <dgm:cxn modelId="{326BC8FD-0B81-4475-A32B-535B645CB2A4}" srcId="{FA771168-212B-4BC2-90EA-A2333F2C916B}" destId="{CB048FC2-3735-44DF-BC3D-11095B32981C}" srcOrd="1" destOrd="0" parTransId="{631BD99C-95B6-45DD-92E3-7352F26E2AFB}" sibTransId="{C862979C-4D1B-4C6B-9F32-ED0244052B0C}"/>
    <dgm:cxn modelId="{E628093A-D263-4771-87BC-8AE537731DB7}" type="presParOf" srcId="{41E6BC86-B34E-41E0-BCAD-BC9B77FCA706}" destId="{D0BC65AE-F2E5-4C03-B87D-FE2F728D9A85}" srcOrd="0" destOrd="0" presId="urn:microsoft.com/office/officeart/2005/8/layout/chevron2"/>
    <dgm:cxn modelId="{1EFF8D7E-0A23-4ADC-9B9E-426799D241F8}" type="presParOf" srcId="{D0BC65AE-F2E5-4C03-B87D-FE2F728D9A85}" destId="{E0C76509-08F3-4063-B637-A104B8F096F6}" srcOrd="0" destOrd="0" presId="urn:microsoft.com/office/officeart/2005/8/layout/chevron2"/>
    <dgm:cxn modelId="{CCFAC38D-B935-4658-8808-998AACE18254}" type="presParOf" srcId="{D0BC65AE-F2E5-4C03-B87D-FE2F728D9A85}" destId="{11930C36-E29D-4F41-B1A5-7E00F8DAC088}" srcOrd="1" destOrd="0" presId="urn:microsoft.com/office/officeart/2005/8/layout/chevron2"/>
    <dgm:cxn modelId="{2434554E-76D2-466A-9D81-ECEAE7CDA98C}" type="presParOf" srcId="{41E6BC86-B34E-41E0-BCAD-BC9B77FCA706}" destId="{D6B5754D-310E-4B18-8D03-2CF3BD7B2E98}" srcOrd="1" destOrd="0" presId="urn:microsoft.com/office/officeart/2005/8/layout/chevron2"/>
    <dgm:cxn modelId="{54CEBE24-54BC-44C1-8E30-09B32944257D}" type="presParOf" srcId="{41E6BC86-B34E-41E0-BCAD-BC9B77FCA706}" destId="{24553079-C3AB-48C6-B47E-C10C62A925C7}" srcOrd="2" destOrd="0" presId="urn:microsoft.com/office/officeart/2005/8/layout/chevron2"/>
    <dgm:cxn modelId="{92F747EB-DE98-44DE-84D3-4C20CAF316A0}" type="presParOf" srcId="{24553079-C3AB-48C6-B47E-C10C62A925C7}" destId="{0309E9E1-80D0-44E1-8D50-3E231AF5C9EA}" srcOrd="0" destOrd="0" presId="urn:microsoft.com/office/officeart/2005/8/layout/chevron2"/>
    <dgm:cxn modelId="{9FE8BBBD-50B7-4E04-B91E-28917726B4EA}" type="presParOf" srcId="{24553079-C3AB-48C6-B47E-C10C62A925C7}" destId="{1CEC71D0-EDA8-407E-BBB0-A82611E42BB5}" srcOrd="1" destOrd="0" presId="urn:microsoft.com/office/officeart/2005/8/layout/chevron2"/>
    <dgm:cxn modelId="{F7E6A84A-2B66-4E46-99D3-1A4DF185EC7B}" type="presParOf" srcId="{41E6BC86-B34E-41E0-BCAD-BC9B77FCA706}" destId="{C14FC468-1053-4C17-A963-1E41ABFBBF3A}" srcOrd="3" destOrd="0" presId="urn:microsoft.com/office/officeart/2005/8/layout/chevron2"/>
    <dgm:cxn modelId="{D893F8E1-AEFC-43A1-8835-E7EEEB4B4DB2}" type="presParOf" srcId="{41E6BC86-B34E-41E0-BCAD-BC9B77FCA706}" destId="{BFC015C3-A100-4C36-A95A-099B02BD430A}" srcOrd="4" destOrd="0" presId="urn:microsoft.com/office/officeart/2005/8/layout/chevron2"/>
    <dgm:cxn modelId="{9FECD22B-5784-49B0-8AC9-24653F7BBE0D}" type="presParOf" srcId="{BFC015C3-A100-4C36-A95A-099B02BD430A}" destId="{72E36D1D-E004-4F59-BB77-5608F8401DB7}" srcOrd="0" destOrd="0" presId="urn:microsoft.com/office/officeart/2005/8/layout/chevron2"/>
    <dgm:cxn modelId="{CA88F30E-F08A-4A63-96BD-8539FB0A54D6}" type="presParOf" srcId="{BFC015C3-A100-4C36-A95A-099B02BD430A}" destId="{C50BC6AD-0A0B-4884-A678-49172C72500B}" srcOrd="1" destOrd="0" presId="urn:microsoft.com/office/officeart/2005/8/layout/chevron2"/>
    <dgm:cxn modelId="{EFE6B3BA-22AB-4E8C-8588-9718417DE71A}" type="presParOf" srcId="{41E6BC86-B34E-41E0-BCAD-BC9B77FCA706}" destId="{96D81A6E-39D4-440C-981B-7F9970A14417}" srcOrd="5" destOrd="0" presId="urn:microsoft.com/office/officeart/2005/8/layout/chevron2"/>
    <dgm:cxn modelId="{304BC909-41A0-4723-A6A1-82F6648A5831}" type="presParOf" srcId="{41E6BC86-B34E-41E0-BCAD-BC9B77FCA706}" destId="{E8DD7B51-B2E8-453A-89D8-949C94CE8D66}" srcOrd="6" destOrd="0" presId="urn:microsoft.com/office/officeart/2005/8/layout/chevron2"/>
    <dgm:cxn modelId="{F7C5A207-462F-4FB6-A856-84A63CD1934D}" type="presParOf" srcId="{E8DD7B51-B2E8-453A-89D8-949C94CE8D66}" destId="{5BB8A32F-96DD-4048-9B3F-6AB00EE2CA80}" srcOrd="0" destOrd="0" presId="urn:microsoft.com/office/officeart/2005/8/layout/chevron2"/>
    <dgm:cxn modelId="{F545D5FB-3775-4F49-B3E0-F413968252D3}" type="presParOf" srcId="{E8DD7B51-B2E8-453A-89D8-949C94CE8D66}" destId="{46AD8A5A-E4ED-4E6D-A0A9-25994BE7FAF6}" srcOrd="1" destOrd="0" presId="urn:microsoft.com/office/officeart/2005/8/layout/chevron2"/>
    <dgm:cxn modelId="{6BDAB867-982B-4668-9B9F-BD662A810508}" type="presParOf" srcId="{41E6BC86-B34E-41E0-BCAD-BC9B77FCA706}" destId="{8A74CC00-72B0-4071-B8F0-B0023F7A84A2}" srcOrd="7" destOrd="0" presId="urn:microsoft.com/office/officeart/2005/8/layout/chevron2"/>
    <dgm:cxn modelId="{26A10603-3A33-4A67-B439-ACACBDB43D1C}" type="presParOf" srcId="{41E6BC86-B34E-41E0-BCAD-BC9B77FCA706}" destId="{6A8E431F-A815-4BC2-88F0-820FE9881979}" srcOrd="8" destOrd="0" presId="urn:microsoft.com/office/officeart/2005/8/layout/chevron2"/>
    <dgm:cxn modelId="{B259898A-56CC-4646-AC23-F38831CD0A28}" type="presParOf" srcId="{6A8E431F-A815-4BC2-88F0-820FE9881979}" destId="{65B9FEFC-F56E-4463-B58A-17B648BBA28C}" srcOrd="0" destOrd="0" presId="urn:microsoft.com/office/officeart/2005/8/layout/chevron2"/>
    <dgm:cxn modelId="{845344FD-4605-4208-A13B-E4F769E9D751}" type="presParOf" srcId="{6A8E431F-A815-4BC2-88F0-820FE9881979}" destId="{EEDB1579-FE04-41E6-AB6D-D387F24B7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6509-08F3-4063-B637-A104B8F096F6}">
      <dsp:nvSpPr>
        <dsp:cNvPr id="0" name=""/>
        <dsp:cNvSpPr/>
      </dsp:nvSpPr>
      <dsp:spPr>
        <a:xfrm rot="5400000">
          <a:off x="-184947" y="187248"/>
          <a:ext cx="1232982" cy="863087"/>
        </a:xfrm>
        <a:prstGeom prst="chevron">
          <a:avLst/>
        </a:prstGeom>
        <a:solidFill>
          <a:srgbClr val="45A184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71 %</a:t>
          </a:r>
        </a:p>
      </dsp:txBody>
      <dsp:txXfrm rot="-5400000">
        <a:off x="1" y="433845"/>
        <a:ext cx="863087" cy="369895"/>
      </dsp:txXfrm>
    </dsp:sp>
    <dsp:sp modelId="{11930C36-E29D-4F41-B1A5-7E00F8DAC088}">
      <dsp:nvSpPr>
        <dsp:cNvPr id="0" name=""/>
        <dsp:cNvSpPr/>
      </dsp:nvSpPr>
      <dsp:spPr>
        <a:xfrm rot="5400000">
          <a:off x="4895716" y="-4030327"/>
          <a:ext cx="801438" cy="8866696"/>
        </a:xfrm>
        <a:prstGeom prst="round2SameRect">
          <a:avLst/>
        </a:prstGeom>
        <a:solidFill>
          <a:srgbClr val="B6DDC8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900" kern="1200" dirty="0">
              <a:solidFill>
                <a:srgbClr val="279675"/>
              </a:solidFill>
            </a:rPr>
            <a:t>Skirtingas reguliavimas skirtingiems pažeidimams </a:t>
          </a:r>
        </a:p>
      </dsp:txBody>
      <dsp:txXfrm rot="-5400000">
        <a:off x="863088" y="41424"/>
        <a:ext cx="8827573" cy="723192"/>
      </dsp:txXfrm>
    </dsp:sp>
    <dsp:sp modelId="{0309E9E1-80D0-44E1-8D50-3E231AF5C9EA}">
      <dsp:nvSpPr>
        <dsp:cNvPr id="0" name=""/>
        <dsp:cNvSpPr/>
      </dsp:nvSpPr>
      <dsp:spPr>
        <a:xfrm rot="5400000">
          <a:off x="-184947" y="1304489"/>
          <a:ext cx="1232982" cy="863087"/>
        </a:xfrm>
        <a:prstGeom prst="chevron">
          <a:avLst/>
        </a:prstGeom>
        <a:solidFill>
          <a:srgbClr val="45A184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82%</a:t>
          </a:r>
        </a:p>
      </dsp:txBody>
      <dsp:txXfrm rot="-5400000">
        <a:off x="1" y="1551086"/>
        <a:ext cx="863087" cy="369895"/>
      </dsp:txXfrm>
    </dsp:sp>
    <dsp:sp modelId="{1CEC71D0-EDA8-407E-BBB0-A82611E42BB5}">
      <dsp:nvSpPr>
        <dsp:cNvPr id="0" name=""/>
        <dsp:cNvSpPr/>
      </dsp:nvSpPr>
      <dsp:spPr>
        <a:xfrm rot="5400000">
          <a:off x="4895716" y="-2913086"/>
          <a:ext cx="801438" cy="8866696"/>
        </a:xfrm>
        <a:prstGeom prst="round2SameRect">
          <a:avLst/>
        </a:prstGeom>
        <a:solidFill>
          <a:srgbClr val="B6DDC8">
            <a:alpha val="90000"/>
          </a:srgbClr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900" kern="1200" dirty="0">
              <a:solidFill>
                <a:srgbClr val="279675"/>
              </a:solidFill>
            </a:rPr>
            <a:t>Galimybė pateikti prieštaravimą</a:t>
          </a:r>
        </a:p>
      </dsp:txBody>
      <dsp:txXfrm rot="-5400000">
        <a:off x="863088" y="1158665"/>
        <a:ext cx="8827573" cy="723192"/>
      </dsp:txXfrm>
    </dsp:sp>
    <dsp:sp modelId="{72E36D1D-E004-4F59-BB77-5608F8401DB7}">
      <dsp:nvSpPr>
        <dsp:cNvPr id="0" name=""/>
        <dsp:cNvSpPr/>
      </dsp:nvSpPr>
      <dsp:spPr>
        <a:xfrm rot="5400000">
          <a:off x="-184947" y="2421730"/>
          <a:ext cx="1232982" cy="863087"/>
        </a:xfrm>
        <a:prstGeom prst="chevron">
          <a:avLst/>
        </a:prstGeom>
        <a:solidFill>
          <a:srgbClr val="45A184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61%</a:t>
          </a:r>
        </a:p>
      </dsp:txBody>
      <dsp:txXfrm rot="-5400000">
        <a:off x="1" y="2668327"/>
        <a:ext cx="863087" cy="369895"/>
      </dsp:txXfrm>
    </dsp:sp>
    <dsp:sp modelId="{C50BC6AD-0A0B-4884-A678-49172C72500B}">
      <dsp:nvSpPr>
        <dsp:cNvPr id="0" name=""/>
        <dsp:cNvSpPr/>
      </dsp:nvSpPr>
      <dsp:spPr>
        <a:xfrm rot="5400000">
          <a:off x="4895716" y="-1795845"/>
          <a:ext cx="801438" cy="8866696"/>
        </a:xfrm>
        <a:prstGeom prst="round2SameRect">
          <a:avLst/>
        </a:prstGeom>
        <a:solidFill>
          <a:srgbClr val="B6DDC8">
            <a:alpha val="90000"/>
          </a:srgbClr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900" kern="1200" dirty="0">
              <a:solidFill>
                <a:srgbClr val="279675"/>
              </a:solidFill>
            </a:rPr>
            <a:t>Prieš neribotą blokavimą</a:t>
          </a:r>
        </a:p>
      </dsp:txBody>
      <dsp:txXfrm rot="-5400000">
        <a:off x="863088" y="2275906"/>
        <a:ext cx="8827573" cy="723192"/>
      </dsp:txXfrm>
    </dsp:sp>
    <dsp:sp modelId="{5BB8A32F-96DD-4048-9B3F-6AB00EE2CA80}">
      <dsp:nvSpPr>
        <dsp:cNvPr id="0" name=""/>
        <dsp:cNvSpPr/>
      </dsp:nvSpPr>
      <dsp:spPr>
        <a:xfrm rot="5400000">
          <a:off x="-184947" y="3538971"/>
          <a:ext cx="1232982" cy="863087"/>
        </a:xfrm>
        <a:prstGeom prst="chevron">
          <a:avLst/>
        </a:prstGeom>
        <a:solidFill>
          <a:srgbClr val="45A184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61%</a:t>
          </a:r>
        </a:p>
      </dsp:txBody>
      <dsp:txXfrm rot="-5400000">
        <a:off x="1" y="3785568"/>
        <a:ext cx="863087" cy="369895"/>
      </dsp:txXfrm>
    </dsp:sp>
    <dsp:sp modelId="{46AD8A5A-E4ED-4E6D-A0A9-25994BE7FAF6}">
      <dsp:nvSpPr>
        <dsp:cNvPr id="0" name=""/>
        <dsp:cNvSpPr/>
      </dsp:nvSpPr>
      <dsp:spPr>
        <a:xfrm rot="5400000">
          <a:off x="4895716" y="-678604"/>
          <a:ext cx="801438" cy="8866696"/>
        </a:xfrm>
        <a:prstGeom prst="round2SameRect">
          <a:avLst/>
        </a:prstGeom>
        <a:solidFill>
          <a:srgbClr val="B6DDC8">
            <a:alpha val="90000"/>
          </a:srgbClr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900" kern="1200" dirty="0">
              <a:solidFill>
                <a:srgbClr val="279675"/>
              </a:solidFill>
            </a:rPr>
            <a:t>Leisti daugiau savireguliacijos</a:t>
          </a:r>
        </a:p>
      </dsp:txBody>
      <dsp:txXfrm rot="-5400000">
        <a:off x="863088" y="3393147"/>
        <a:ext cx="8827573" cy="723192"/>
      </dsp:txXfrm>
    </dsp:sp>
    <dsp:sp modelId="{65B9FEFC-F56E-4463-B58A-17B648BBA28C}">
      <dsp:nvSpPr>
        <dsp:cNvPr id="0" name=""/>
        <dsp:cNvSpPr/>
      </dsp:nvSpPr>
      <dsp:spPr>
        <a:xfrm rot="5400000">
          <a:off x="-184947" y="4656212"/>
          <a:ext cx="1232982" cy="863087"/>
        </a:xfrm>
        <a:prstGeom prst="chevron">
          <a:avLst/>
        </a:prstGeom>
        <a:solidFill>
          <a:srgbClr val="45A184"/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77%</a:t>
          </a:r>
        </a:p>
      </dsp:txBody>
      <dsp:txXfrm rot="-5400000">
        <a:off x="1" y="4902809"/>
        <a:ext cx="863087" cy="369895"/>
      </dsp:txXfrm>
    </dsp:sp>
    <dsp:sp modelId="{EEDB1579-FE04-41E6-AB6D-D387F24B7309}">
      <dsp:nvSpPr>
        <dsp:cNvPr id="0" name=""/>
        <dsp:cNvSpPr/>
      </dsp:nvSpPr>
      <dsp:spPr>
        <a:xfrm rot="5400000">
          <a:off x="4895716" y="438636"/>
          <a:ext cx="801438" cy="8866696"/>
        </a:xfrm>
        <a:prstGeom prst="round2SameRect">
          <a:avLst/>
        </a:prstGeom>
        <a:solidFill>
          <a:srgbClr val="B6DDC8">
            <a:alpha val="90000"/>
          </a:srgbClr>
        </a:solidFill>
        <a:ln w="25400" cap="flat" cmpd="sng" algn="ctr">
          <a:solidFill>
            <a:srgbClr val="45A1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900" kern="1200" dirty="0">
              <a:solidFill>
                <a:srgbClr val="279675"/>
              </a:solidFill>
            </a:rPr>
            <a:t>Daugiau skaidrumo</a:t>
          </a:r>
        </a:p>
      </dsp:txBody>
      <dsp:txXfrm rot="-5400000">
        <a:off x="863088" y="4510388"/>
        <a:ext cx="8827573" cy="723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7538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21731" y="-37126"/>
            <a:ext cx="13048261" cy="9827852"/>
          </a:xfrm>
          <a:prstGeom prst="rect">
            <a:avLst/>
          </a:prstGeom>
          <a:solidFill>
            <a:srgbClr val="B6DDC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2730229" y="1098048"/>
            <a:ext cx="7544342" cy="7506704"/>
          </a:xfrm>
          <a:prstGeom prst="rect">
            <a:avLst/>
          </a:prstGeom>
          <a:solidFill>
            <a:srgbClr val="46A285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3063450" y="2101763"/>
            <a:ext cx="681810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6000" b="1" i="1" dirty="0">
                <a:sym typeface="Helvetica Neue"/>
              </a:rPr>
              <a:t>INFORMACINĖS VISUOMENĖS PASLAUGŲ REGULIAVIMAS*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2968445" y="7749445"/>
            <a:ext cx="700811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3550549" y="8586150"/>
            <a:ext cx="68181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2000" dirty="0"/>
              <a:t>Viktoras Kamarevcevas</a:t>
            </a:r>
            <a:endParaRPr sz="2000" dirty="0"/>
          </a:p>
          <a:p>
            <a:pPr algn="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000" dirty="0" err="1"/>
              <a:t>Informacinės</a:t>
            </a:r>
            <a:r>
              <a:rPr sz="2000" dirty="0"/>
              <a:t> </a:t>
            </a:r>
            <a:r>
              <a:rPr sz="2000" dirty="0" err="1"/>
              <a:t>visuomenės</a:t>
            </a:r>
            <a:r>
              <a:rPr sz="2000" dirty="0"/>
              <a:t> </a:t>
            </a:r>
            <a:r>
              <a:rPr sz="2000" dirty="0" err="1"/>
              <a:t>plėtros</a:t>
            </a:r>
            <a:r>
              <a:rPr sz="2000" dirty="0"/>
              <a:t> </a:t>
            </a:r>
            <a:r>
              <a:rPr sz="2000" dirty="0" err="1"/>
              <a:t>komitet</a:t>
            </a:r>
            <a:r>
              <a:rPr lang="lt-LT" sz="2000" dirty="0" err="1"/>
              <a:t>as</a:t>
            </a:r>
            <a:r>
              <a:rPr sz="2000" dirty="0"/>
              <a:t> </a:t>
            </a:r>
          </a:p>
          <a:p>
            <a:pPr algn="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000" dirty="0" err="1"/>
              <a:t>prie</a:t>
            </a:r>
            <a:r>
              <a:rPr sz="2000" dirty="0"/>
              <a:t> </a:t>
            </a:r>
            <a:r>
              <a:rPr sz="2000" dirty="0" err="1"/>
              <a:t>Susisiekimo</a:t>
            </a:r>
            <a:r>
              <a:rPr sz="2000" dirty="0"/>
              <a:t> </a:t>
            </a:r>
            <a:r>
              <a:rPr sz="2000" dirty="0" err="1"/>
              <a:t>ministerijos</a:t>
            </a:r>
            <a:endParaRPr sz="2000" dirty="0"/>
          </a:p>
        </p:txBody>
      </p:sp>
      <p:pic>
        <p:nvPicPr>
          <p:cNvPr id="12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76" y="1450045"/>
            <a:ext cx="2936067" cy="1489469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2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3056" y="1723111"/>
            <a:ext cx="3295436" cy="1368808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26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02393" y="3353861"/>
            <a:ext cx="1829932" cy="1015143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29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94842" y="382189"/>
            <a:ext cx="930072" cy="683079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0" name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94225" y="254250"/>
            <a:ext cx="1197970" cy="593581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1" name="image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65211" y="3749762"/>
            <a:ext cx="2358723" cy="1009531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2" name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75160" y="258657"/>
            <a:ext cx="2851228" cy="1189266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3" name="image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516" y="4694218"/>
            <a:ext cx="2662684" cy="1112856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4" name="image1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20537" y="5741999"/>
            <a:ext cx="1672821" cy="873314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5" name="image1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0513" y="6447397"/>
            <a:ext cx="1334506" cy="658776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6" name="image1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4271" y="537671"/>
            <a:ext cx="1446990" cy="737795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7" name="image16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184870" y="4856946"/>
            <a:ext cx="1596875" cy="787400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8" name="image1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98633" y="221651"/>
            <a:ext cx="1334506" cy="658778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39" name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7962" y="317177"/>
            <a:ext cx="943970" cy="467727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140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421" y="-446469"/>
            <a:ext cx="1829932" cy="1015143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335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194344" y="12405"/>
            <a:ext cx="13004802" cy="9775995"/>
          </a:xfrm>
          <a:prstGeom prst="rect">
            <a:avLst/>
          </a:prstGeom>
          <a:solidFill>
            <a:srgbClr val="B6DDC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1459116" y="3033316"/>
            <a:ext cx="7625665" cy="384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Europos Parlamento ir Tarybos direktyva 2000/31/EB (E-Komercijos direktyva)</a:t>
            </a:r>
          </a:p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dirty="0">
              <a:solidFill>
                <a:srgbClr val="45A184"/>
              </a:solidFill>
            </a:endParaRPr>
          </a:p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Lietuvos Respublikos informacinės visuomenės paslaugų įstatymas</a:t>
            </a:r>
          </a:p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dirty="0">
              <a:solidFill>
                <a:srgbClr val="45A184"/>
              </a:solidFill>
            </a:endParaRPr>
          </a:p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2700" dirty="0">
                <a:solidFill>
                  <a:srgbClr val="45A184"/>
                </a:solidFill>
                <a:sym typeface="Helvetica Neue"/>
              </a:rPr>
              <a:t>Galimybės pasiekti neteisėtu būdu įgytą, sukurtą, pakeistą ar naudojamą informaciją panaikinimo tvarkos aprašas</a:t>
            </a:r>
            <a:endParaRPr lang="lt-LT" dirty="0">
              <a:solidFill>
                <a:srgbClr val="45A184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484850" y="1525292"/>
            <a:ext cx="681810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4400" dirty="0"/>
              <a:t>Teisės aktai</a:t>
            </a:r>
            <a:endParaRPr sz="4400" dirty="0"/>
          </a:p>
        </p:txBody>
      </p:sp>
      <p:pic>
        <p:nvPicPr>
          <p:cNvPr id="157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8572" y="1007797"/>
            <a:ext cx="975337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7815" y="1007797"/>
            <a:ext cx="974717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1135" y="1006425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4317" y="510790"/>
            <a:ext cx="974716" cy="1346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50639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49">
            <a:extLst>
              <a:ext uri="{FF2B5EF4-FFF2-40B4-BE49-F238E27FC236}">
                <a16:creationId xmlns:a16="http://schemas.microsoft.com/office/drawing/2014/main" id="{CD20381E-7459-451E-BB69-35DD1162E56A}"/>
              </a:ext>
            </a:extLst>
          </p:cNvPr>
          <p:cNvSpPr/>
          <p:nvPr/>
        </p:nvSpPr>
        <p:spPr>
          <a:xfrm>
            <a:off x="-8815" y="0"/>
            <a:ext cx="13004802" cy="9775995"/>
          </a:xfrm>
          <a:prstGeom prst="rect">
            <a:avLst/>
          </a:prstGeom>
          <a:solidFill>
            <a:srgbClr val="B6DDC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1" name="Shape 151"/>
          <p:cNvSpPr/>
          <p:nvPr/>
        </p:nvSpPr>
        <p:spPr>
          <a:xfrm>
            <a:off x="1484850" y="1525292"/>
            <a:ext cx="681810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4400" dirty="0"/>
              <a:t>Sužinojimo momentas</a:t>
            </a:r>
            <a:endParaRPr sz="4400" dirty="0"/>
          </a:p>
        </p:txBody>
      </p:sp>
      <p:pic>
        <p:nvPicPr>
          <p:cNvPr id="13" name="image1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007" y="848183"/>
            <a:ext cx="5569980" cy="248061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50"/>
          <p:cNvSpPr/>
          <p:nvPr/>
        </p:nvSpPr>
        <p:spPr>
          <a:xfrm>
            <a:off x="1455322" y="6288523"/>
            <a:ext cx="762566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dirty="0">
              <a:solidFill>
                <a:srgbClr val="45A184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693167" y="5283102"/>
            <a:ext cx="2880320" cy="718145"/>
          </a:xfrm>
          <a:prstGeom prst="rect">
            <a:avLst/>
          </a:prstGeom>
          <a:solidFill>
            <a:srgbClr val="B6DDC8"/>
          </a:solidFill>
          <a:ln w="25400" cap="flat">
            <a:solidFill>
              <a:srgbClr val="45A184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4000" b="0" i="0" u="none" strike="noStrike" cap="none" spc="0" normalizeH="0" baseline="0" dirty="0">
                <a:ln>
                  <a:noFill/>
                </a:ln>
                <a:solidFill>
                  <a:srgbClr val="45A184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Pranešimas</a:t>
            </a:r>
          </a:p>
        </p:txBody>
      </p:sp>
      <p:sp>
        <p:nvSpPr>
          <p:cNvPr id="22" name="Stačiakampis 21"/>
          <p:cNvSpPr/>
          <p:nvPr/>
        </p:nvSpPr>
        <p:spPr>
          <a:xfrm>
            <a:off x="4983381" y="4654849"/>
            <a:ext cx="2880320" cy="1949252"/>
          </a:xfrm>
          <a:prstGeom prst="rect">
            <a:avLst/>
          </a:prstGeom>
          <a:solidFill>
            <a:srgbClr val="B6DDC8"/>
          </a:solidFill>
          <a:ln w="25400" cap="flat">
            <a:solidFill>
              <a:srgbClr val="45A184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4000" b="0" i="0" u="none" strike="noStrike" cap="none" spc="0" normalizeH="0" baseline="0" dirty="0">
                <a:ln>
                  <a:noFill/>
                </a:ln>
                <a:solidFill>
                  <a:srgbClr val="45A184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Tarpininkas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4000" b="0" i="0" u="none" strike="noStrike" cap="none" spc="0" normalizeH="0" baseline="0" dirty="0">
                <a:ln>
                  <a:noFill/>
                </a:ln>
                <a:solidFill>
                  <a:srgbClr val="45A184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(</a:t>
            </a:r>
            <a:r>
              <a:rPr lang="lt-LT" sz="4000" dirty="0">
                <a:solidFill>
                  <a:srgbClr val="45A184"/>
                </a:solidFill>
              </a:rPr>
              <a:t>Paslaugos teikėjas)</a:t>
            </a:r>
            <a:endParaRPr kumimoji="0" lang="lt-LT" sz="4000" b="0" i="0" u="none" strike="noStrike" cap="none" spc="0" normalizeH="0" baseline="0" dirty="0">
              <a:ln>
                <a:noFill/>
              </a:ln>
              <a:solidFill>
                <a:srgbClr val="45A184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tačiakampis 22"/>
          <p:cNvSpPr/>
          <p:nvPr/>
        </p:nvSpPr>
        <p:spPr>
          <a:xfrm>
            <a:off x="9545228" y="4962626"/>
            <a:ext cx="2880320" cy="1333698"/>
          </a:xfrm>
          <a:prstGeom prst="rect">
            <a:avLst/>
          </a:prstGeom>
          <a:solidFill>
            <a:srgbClr val="B6DDC8"/>
          </a:solidFill>
          <a:ln w="25400" cap="flat">
            <a:solidFill>
              <a:srgbClr val="45A184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t-LT" sz="4000" b="0" i="0" u="none" strike="noStrike" cap="none" spc="0" normalizeH="0" baseline="0" dirty="0">
                <a:ln>
                  <a:noFill/>
                </a:ln>
                <a:solidFill>
                  <a:srgbClr val="45A184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Paslaugos gavėjas</a:t>
            </a:r>
          </a:p>
        </p:txBody>
      </p:sp>
      <p:sp>
        <p:nvSpPr>
          <p:cNvPr id="24" name="Stačiakampis 23"/>
          <p:cNvSpPr/>
          <p:nvPr/>
        </p:nvSpPr>
        <p:spPr>
          <a:xfrm>
            <a:off x="4983381" y="8350840"/>
            <a:ext cx="2880320" cy="718145"/>
          </a:xfrm>
          <a:prstGeom prst="rect">
            <a:avLst/>
          </a:prstGeom>
          <a:solidFill>
            <a:srgbClr val="B6DDC8"/>
          </a:solidFill>
          <a:ln w="25400" cap="flat">
            <a:solidFill>
              <a:srgbClr val="45A184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4000" dirty="0">
                <a:solidFill>
                  <a:srgbClr val="45A184"/>
                </a:solidFill>
              </a:rPr>
              <a:t>Institucija</a:t>
            </a:r>
            <a:endParaRPr kumimoji="0" lang="lt-LT" sz="4000" b="0" i="0" u="none" strike="noStrike" cap="none" spc="0" normalizeH="0" baseline="0" dirty="0">
              <a:ln>
                <a:noFill/>
              </a:ln>
              <a:solidFill>
                <a:srgbClr val="45A184"/>
              </a:solidFill>
              <a:effectLst/>
              <a:uFillTx/>
              <a:sym typeface="Helvetica Light"/>
            </a:endParaRPr>
          </a:p>
        </p:txBody>
      </p:sp>
      <p:cxnSp>
        <p:nvCxnSpPr>
          <p:cNvPr id="7" name="Lenkta jungtis 6"/>
          <p:cNvCxnSpPr>
            <a:cxnSpLocks/>
            <a:stCxn id="5" idx="3"/>
            <a:endCxn id="22" idx="1"/>
          </p:cNvCxnSpPr>
          <p:nvPr/>
        </p:nvCxnSpPr>
        <p:spPr>
          <a:xfrm flipV="1">
            <a:off x="3573487" y="5629475"/>
            <a:ext cx="1409894" cy="12700"/>
          </a:xfrm>
          <a:prstGeom prst="curvedConnector3">
            <a:avLst>
              <a:gd name="adj1" fmla="val 50000"/>
            </a:avLst>
          </a:prstGeom>
          <a:noFill/>
          <a:ln w="50800" cap="flat">
            <a:solidFill>
              <a:srgbClr val="45A184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Lenkta jungtis 33"/>
          <p:cNvCxnSpPr>
            <a:cxnSpLocks/>
            <a:stCxn id="22" idx="3"/>
            <a:endCxn id="23" idx="1"/>
          </p:cNvCxnSpPr>
          <p:nvPr/>
        </p:nvCxnSpPr>
        <p:spPr>
          <a:xfrm>
            <a:off x="7863701" y="5629475"/>
            <a:ext cx="1681527" cy="12700"/>
          </a:xfrm>
          <a:prstGeom prst="curvedConnector3">
            <a:avLst>
              <a:gd name="adj1" fmla="val 50000"/>
            </a:avLst>
          </a:prstGeom>
          <a:noFill/>
          <a:ln w="50800" cap="flat">
            <a:solidFill>
              <a:srgbClr val="45A184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Lenkta jungtis 43"/>
          <p:cNvCxnSpPr>
            <a:stCxn id="22" idx="2"/>
            <a:endCxn id="24" idx="0"/>
          </p:cNvCxnSpPr>
          <p:nvPr/>
        </p:nvCxnSpPr>
        <p:spPr>
          <a:xfrm rot="5400000">
            <a:off x="5550172" y="7477470"/>
            <a:ext cx="1746739" cy="12700"/>
          </a:xfrm>
          <a:prstGeom prst="curvedConnector3">
            <a:avLst>
              <a:gd name="adj1" fmla="val 50000"/>
            </a:avLst>
          </a:prstGeom>
          <a:noFill/>
          <a:ln w="50800" cap="flat">
            <a:solidFill>
              <a:srgbClr val="45A184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3672630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21731" y="-37126"/>
            <a:ext cx="13048261" cy="9827852"/>
          </a:xfrm>
          <a:prstGeom prst="rect">
            <a:avLst/>
          </a:prstGeom>
          <a:solidFill>
            <a:srgbClr val="46A2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04" name="image18.png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2871133" y="-271228"/>
            <a:ext cx="27495374" cy="1786547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730229" y="1123448"/>
            <a:ext cx="7544342" cy="7506704"/>
          </a:xfrm>
          <a:prstGeom prst="rect">
            <a:avLst/>
          </a:prstGeom>
          <a:solidFill>
            <a:srgbClr val="B6DDC7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086952" y="5714672"/>
            <a:ext cx="28309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Reguliavimas</a:t>
            </a:r>
          </a:p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Kitose šalyse</a:t>
            </a:r>
            <a:endParaRPr dirty="0">
              <a:solidFill>
                <a:srgbClr val="45A184"/>
              </a:solidFill>
            </a:endParaRPr>
          </a:p>
        </p:txBody>
      </p:sp>
      <p:pic>
        <p:nvPicPr>
          <p:cNvPr id="207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8819" y="-3590448"/>
            <a:ext cx="2599478" cy="128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75898" y="-3129963"/>
            <a:ext cx="3490618" cy="1936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40933" y="-3062109"/>
            <a:ext cx="2878325" cy="150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10502" y="-1930756"/>
            <a:ext cx="2239347" cy="110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9334" y="-1982660"/>
            <a:ext cx="1983966" cy="10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4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68810" y="-3678572"/>
            <a:ext cx="2380878" cy="1203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49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7526" y="-1806570"/>
            <a:ext cx="2050683" cy="857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5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48719" y="-3232713"/>
            <a:ext cx="1928846" cy="95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5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1708999" y="-2026218"/>
            <a:ext cx="2694966" cy="137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5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2092357" y="-3341100"/>
            <a:ext cx="3208409" cy="1332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55045" y="3497865"/>
            <a:ext cx="3208408" cy="1627627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36094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996456" y="1750259"/>
            <a:ext cx="9202909" cy="89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Reguliavimo objektas: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Azartiniai ir tabakas (dėl reklamos)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Intelektinės teisės pažeidimai</a:t>
            </a:r>
            <a:br>
              <a:rPr lang="lt-LT" sz="3200" dirty="0"/>
            </a:b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Specifiniai reikalavimai platformoms: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Nėra jokių specifinių reikalavimų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Galimybė pateikti atsiliepimą (nagrinėjimo mechanizmas):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Yra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Atsakomybė: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Pagal padarytą žalą nuo sužinojimo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br>
              <a:rPr lang="lt-LT" sz="3200" dirty="0"/>
            </a:br>
            <a:endParaRPr sz="3200" dirty="0"/>
          </a:p>
        </p:txBody>
      </p:sp>
      <p:sp>
        <p:nvSpPr>
          <p:cNvPr id="222" name="Shape 222"/>
          <p:cNvSpPr/>
          <p:nvPr/>
        </p:nvSpPr>
        <p:spPr>
          <a:xfrm>
            <a:off x="1245816" y="350610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Ispanija</a:t>
            </a:r>
            <a:endParaRPr sz="44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9267550F-3C71-4104-A811-0204922B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6955" y="-8020618"/>
            <a:ext cx="9637845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68827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996456" y="1750259"/>
            <a:ext cx="9202909" cy="89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Reguliavimo objektas: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Intelektinės teisės pažeidimai</a:t>
            </a:r>
            <a:br>
              <a:rPr lang="lt-LT" sz="3200" dirty="0"/>
            </a:b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Specifiniai reikalavimai platformoms: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Privalo pateikti kontaktinę informaciją dėl pranešimų pateikimo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Galimybė pateikti atsiliepimą (nagrinėjimo mechanizmas):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Yra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Atsakomybė: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Pagal padarytą žalą nuo sužinojimo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br>
              <a:rPr lang="lt-LT" sz="3200" dirty="0"/>
            </a:br>
            <a:endParaRPr sz="3200" dirty="0"/>
          </a:p>
        </p:txBody>
      </p:sp>
      <p:sp>
        <p:nvSpPr>
          <p:cNvPr id="222" name="Shape 222"/>
          <p:cNvSpPr/>
          <p:nvPr/>
        </p:nvSpPr>
        <p:spPr>
          <a:xfrm>
            <a:off x="1245816" y="350610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Suomija</a:t>
            </a:r>
            <a:endParaRPr sz="44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FDD79DE8-8168-4302-BFD2-209C048A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8784" y="-2237849"/>
            <a:ext cx="9637845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783482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996456" y="1996480"/>
            <a:ext cx="9202909" cy="8474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Reguliavimo objektas: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Bet kokią neteisėta informacija</a:t>
            </a:r>
            <a:br>
              <a:rPr lang="lt-LT" sz="3200" dirty="0"/>
            </a:b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Specifiniai reikalavimai platformoms: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Nėra jokių specifinių reikalavimų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Galimybė pateikti atsiliepimą (nagrinėjimo mechanizmas):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Nėra. 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Atsakomybė: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Gali skųsti teismui bendra tvarka.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br>
              <a:rPr lang="lt-LT" sz="3200" dirty="0"/>
            </a:br>
            <a:endParaRPr sz="3200" dirty="0"/>
          </a:p>
        </p:txBody>
      </p:sp>
      <p:sp>
        <p:nvSpPr>
          <p:cNvPr id="222" name="Shape 222"/>
          <p:cNvSpPr/>
          <p:nvPr/>
        </p:nvSpPr>
        <p:spPr>
          <a:xfrm>
            <a:off x="1245816" y="350610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Prancūzija</a:t>
            </a:r>
            <a:endParaRPr sz="44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1F8A8B48-6AC7-4657-8343-0B1171A1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2520" y="-6356448"/>
            <a:ext cx="9637845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08833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996456" y="1750259"/>
            <a:ext cx="9202909" cy="89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Reguliavimo objektas: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Intelektinės teisės pažeidimai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Nepilnamečių teisių pažeidimai</a:t>
            </a:r>
            <a:br>
              <a:rPr lang="lt-LT" sz="3200" dirty="0"/>
            </a:b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Specifiniai reikalavimai platformoms: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Nėra jokių specifinių reikalavimų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Galimybė pateikti atsiliepimą (nagrinėjimo mechanizmas):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Yra. 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b="1" dirty="0"/>
              <a:t>Atsakomybė: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Gali skųsti teismui bendra tvarka.</a:t>
            </a:r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br>
              <a:rPr lang="lt-LT" sz="3200" dirty="0"/>
            </a:br>
            <a:endParaRPr sz="3200" dirty="0"/>
          </a:p>
        </p:txBody>
      </p:sp>
      <p:sp>
        <p:nvSpPr>
          <p:cNvPr id="222" name="Shape 222"/>
          <p:cNvSpPr/>
          <p:nvPr/>
        </p:nvSpPr>
        <p:spPr>
          <a:xfrm>
            <a:off x="1245816" y="350610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Vengrija</a:t>
            </a:r>
            <a:endParaRPr sz="44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D6F3F1FE-D9A8-42AC-84F1-00F593EAD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2200" y="4300736"/>
            <a:ext cx="9637845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433297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21731" y="-37126"/>
            <a:ext cx="13048261" cy="9827852"/>
          </a:xfrm>
          <a:prstGeom prst="rect">
            <a:avLst/>
          </a:prstGeom>
          <a:solidFill>
            <a:srgbClr val="46A2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04" name="image18.png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2161863" y="-1892678"/>
            <a:ext cx="27495374" cy="1786547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730229" y="1123448"/>
            <a:ext cx="7544342" cy="7506704"/>
          </a:xfrm>
          <a:prstGeom prst="rect">
            <a:avLst/>
          </a:prstGeom>
          <a:solidFill>
            <a:srgbClr val="B6DDC7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135042" y="5714672"/>
            <a:ext cx="273472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Reguliavimo </a:t>
            </a:r>
          </a:p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iniciatyvos</a:t>
            </a:r>
            <a:endParaRPr dirty="0">
              <a:solidFill>
                <a:srgbClr val="45A184"/>
              </a:solidFill>
            </a:endParaRPr>
          </a:p>
        </p:txBody>
      </p:sp>
      <p:pic>
        <p:nvPicPr>
          <p:cNvPr id="207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8819" y="-3590448"/>
            <a:ext cx="2599478" cy="128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75898" y="-3129963"/>
            <a:ext cx="3490618" cy="1936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79334" y="3524160"/>
            <a:ext cx="2878325" cy="150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10502" y="-1930756"/>
            <a:ext cx="2239347" cy="110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9334" y="-1982660"/>
            <a:ext cx="1983966" cy="10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4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68810" y="-3678572"/>
            <a:ext cx="2380878" cy="1203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49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7526" y="-1806570"/>
            <a:ext cx="2050683" cy="857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5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48719" y="-3232713"/>
            <a:ext cx="1928846" cy="95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5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1708999" y="-2026218"/>
            <a:ext cx="2694966" cy="137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5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2092357" y="-3341100"/>
            <a:ext cx="3208409" cy="13326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449712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-11198"/>
            <a:ext cx="13004802" cy="9775995"/>
          </a:xfrm>
          <a:prstGeom prst="rect">
            <a:avLst/>
          </a:prstGeom>
          <a:solidFill>
            <a:srgbClr val="B6DDC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246" name="Shape 246"/>
          <p:cNvSpPr/>
          <p:nvPr/>
        </p:nvSpPr>
        <p:spPr>
          <a:xfrm>
            <a:off x="1472150" y="2117930"/>
            <a:ext cx="6818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247" name="image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5059" y="557041"/>
            <a:ext cx="1172390" cy="85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1148" y="664333"/>
            <a:ext cx="1172390" cy="162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5939" y="2220355"/>
            <a:ext cx="1621357" cy="162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6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6886" y="455460"/>
            <a:ext cx="927965" cy="63038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472150" y="1609931"/>
            <a:ext cx="421331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28" name="Shape 222">
            <a:extLst>
              <a:ext uri="{FF2B5EF4-FFF2-40B4-BE49-F238E27FC236}">
                <a16:creationId xmlns:a16="http://schemas.microsoft.com/office/drawing/2014/main" id="{B2E068E5-4936-4551-A648-9D773F33B740}"/>
              </a:ext>
            </a:extLst>
          </p:cNvPr>
          <p:cNvSpPr/>
          <p:nvPr/>
        </p:nvSpPr>
        <p:spPr>
          <a:xfrm>
            <a:off x="1543856" y="700336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Komisija (1)</a:t>
            </a:r>
            <a:endParaRPr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4721F-BB24-4E75-8051-6C819C48AA9B}"/>
              </a:ext>
            </a:extLst>
          </p:cNvPr>
          <p:cNvSpPr txBox="1"/>
          <p:nvPr/>
        </p:nvSpPr>
        <p:spPr>
          <a:xfrm>
            <a:off x="4881201" y="4915944"/>
            <a:ext cx="2160240" cy="745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Shape 221">
            <a:extLst>
              <a:ext uri="{FF2B5EF4-FFF2-40B4-BE49-F238E27FC236}">
                <a16:creationId xmlns:a16="http://schemas.microsoft.com/office/drawing/2014/main" id="{DB99F5C2-63EC-4A45-8C2B-BD125953F35D}"/>
              </a:ext>
            </a:extLst>
          </p:cNvPr>
          <p:cNvSpPr/>
          <p:nvPr/>
        </p:nvSpPr>
        <p:spPr>
          <a:xfrm>
            <a:off x="539942" y="7913592"/>
            <a:ext cx="226060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E-Komercijos direktyva</a:t>
            </a:r>
            <a:endParaRPr sz="2400" b="1" dirty="0"/>
          </a:p>
        </p:txBody>
      </p:sp>
      <p:sp>
        <p:nvSpPr>
          <p:cNvPr id="35" name="Shape 221">
            <a:extLst>
              <a:ext uri="{FF2B5EF4-FFF2-40B4-BE49-F238E27FC236}">
                <a16:creationId xmlns:a16="http://schemas.microsoft.com/office/drawing/2014/main" id="{97DC6144-E3C2-49E8-ACC4-C1676F6B6A4B}"/>
              </a:ext>
            </a:extLst>
          </p:cNvPr>
          <p:cNvSpPr/>
          <p:nvPr/>
        </p:nvSpPr>
        <p:spPr>
          <a:xfrm>
            <a:off x="2800551" y="4389657"/>
            <a:ext cx="246774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2012 veiksmų planas dėl N&amp;A</a:t>
            </a:r>
            <a:endParaRPr sz="2400" b="1" dirty="0"/>
          </a:p>
        </p:txBody>
      </p:sp>
      <p:sp>
        <p:nvSpPr>
          <p:cNvPr id="36" name="Shape 221">
            <a:extLst>
              <a:ext uri="{FF2B5EF4-FFF2-40B4-BE49-F238E27FC236}">
                <a16:creationId xmlns:a16="http://schemas.microsoft.com/office/drawing/2014/main" id="{01E03CED-19EE-41DB-8489-D99A131DDBBA}"/>
              </a:ext>
            </a:extLst>
          </p:cNvPr>
          <p:cNvSpPr/>
          <p:nvPr/>
        </p:nvSpPr>
        <p:spPr>
          <a:xfrm>
            <a:off x="4289111" y="7913592"/>
            <a:ext cx="19583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2013 vieša konsultacija</a:t>
            </a:r>
            <a:endParaRPr sz="2400" b="1" dirty="0"/>
          </a:p>
        </p:txBody>
      </p:sp>
      <p:sp>
        <p:nvSpPr>
          <p:cNvPr id="38" name="Shape 221">
            <a:extLst>
              <a:ext uri="{FF2B5EF4-FFF2-40B4-BE49-F238E27FC236}">
                <a16:creationId xmlns:a16="http://schemas.microsoft.com/office/drawing/2014/main" id="{9A25F6B2-F74E-47CE-B694-7D0029B1F978}"/>
              </a:ext>
            </a:extLst>
          </p:cNvPr>
          <p:cNvSpPr/>
          <p:nvPr/>
        </p:nvSpPr>
        <p:spPr>
          <a:xfrm>
            <a:off x="6475022" y="4293877"/>
            <a:ext cx="195836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2015 Vieningos skaitmeninės rinkos strategija</a:t>
            </a:r>
            <a:endParaRPr sz="2400" b="1" dirty="0"/>
          </a:p>
        </p:txBody>
      </p:sp>
      <p:sp>
        <p:nvSpPr>
          <p:cNvPr id="39" name="Shape 221">
            <a:extLst>
              <a:ext uri="{FF2B5EF4-FFF2-40B4-BE49-F238E27FC236}">
                <a16:creationId xmlns:a16="http://schemas.microsoft.com/office/drawing/2014/main" id="{21A8185C-D13C-4041-8295-9F43CB17A42E}"/>
              </a:ext>
            </a:extLst>
          </p:cNvPr>
          <p:cNvSpPr/>
          <p:nvPr/>
        </p:nvSpPr>
        <p:spPr>
          <a:xfrm>
            <a:off x="8433385" y="7728926"/>
            <a:ext cx="195836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2016 komunikatas dėl platformų</a:t>
            </a:r>
            <a:endParaRPr sz="2400" b="1" dirty="0"/>
          </a:p>
        </p:txBody>
      </p:sp>
      <p:sp>
        <p:nvSpPr>
          <p:cNvPr id="40" name="Shape 221">
            <a:extLst>
              <a:ext uri="{FF2B5EF4-FFF2-40B4-BE49-F238E27FC236}">
                <a16:creationId xmlns:a16="http://schemas.microsoft.com/office/drawing/2014/main" id="{FFAE980F-F941-4F7B-B1C2-B61BC7796D36}"/>
              </a:ext>
            </a:extLst>
          </p:cNvPr>
          <p:cNvSpPr/>
          <p:nvPr/>
        </p:nvSpPr>
        <p:spPr>
          <a:xfrm>
            <a:off x="8908263" y="4293877"/>
            <a:ext cx="19583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2400" b="1" dirty="0"/>
              <a:t>2017 tarpinė apžvalgą</a:t>
            </a:r>
            <a:endParaRPr sz="2400" b="1" dirty="0"/>
          </a:p>
        </p:txBody>
      </p:sp>
      <p:sp>
        <p:nvSpPr>
          <p:cNvPr id="7" name="Rodyklė: dešinėn su įkirpimu 6">
            <a:extLst>
              <a:ext uri="{FF2B5EF4-FFF2-40B4-BE49-F238E27FC236}">
                <a16:creationId xmlns:a16="http://schemas.microsoft.com/office/drawing/2014/main" id="{462C598E-ABAD-4BB6-B23A-F2D52042A2C2}"/>
              </a:ext>
            </a:extLst>
          </p:cNvPr>
          <p:cNvSpPr/>
          <p:nvPr/>
        </p:nvSpPr>
        <p:spPr>
          <a:xfrm>
            <a:off x="539942" y="6605735"/>
            <a:ext cx="10659569" cy="786485"/>
          </a:xfrm>
          <a:prstGeom prst="notchedRightArrow">
            <a:avLst>
              <a:gd name="adj1" fmla="val 100000"/>
              <a:gd name="adj2" fmla="val 180951"/>
            </a:avLst>
          </a:prstGeom>
          <a:solidFill>
            <a:srgbClr val="45A18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-11198"/>
            <a:ext cx="13004802" cy="9775995"/>
          </a:xfrm>
          <a:prstGeom prst="rect">
            <a:avLst/>
          </a:prstGeom>
          <a:solidFill>
            <a:srgbClr val="B6DDC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1472150" y="2117930"/>
            <a:ext cx="6818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249" name="image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41" y="828360"/>
            <a:ext cx="1304496" cy="112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6401" y="763931"/>
            <a:ext cx="1481329" cy="105639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472150" y="1609931"/>
            <a:ext cx="421331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28" name="Shape 222">
            <a:extLst>
              <a:ext uri="{FF2B5EF4-FFF2-40B4-BE49-F238E27FC236}">
                <a16:creationId xmlns:a16="http://schemas.microsoft.com/office/drawing/2014/main" id="{B2E068E5-4936-4551-A648-9D773F33B740}"/>
              </a:ext>
            </a:extLst>
          </p:cNvPr>
          <p:cNvSpPr/>
          <p:nvPr/>
        </p:nvSpPr>
        <p:spPr>
          <a:xfrm>
            <a:off x="1470747" y="671449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Komisija (2)</a:t>
            </a:r>
            <a:endParaRPr sz="4400" dirty="0"/>
          </a:p>
        </p:txBody>
      </p:sp>
      <p:sp>
        <p:nvSpPr>
          <p:cNvPr id="13" name="Shape 221">
            <a:extLst>
              <a:ext uri="{FF2B5EF4-FFF2-40B4-BE49-F238E27FC236}">
                <a16:creationId xmlns:a16="http://schemas.microsoft.com/office/drawing/2014/main" id="{5107D984-A929-4DB6-9C1B-8ABA2A1BCF70}"/>
              </a:ext>
            </a:extLst>
          </p:cNvPr>
          <p:cNvSpPr/>
          <p:nvPr/>
        </p:nvSpPr>
        <p:spPr>
          <a:xfrm>
            <a:off x="1407103" y="2368960"/>
            <a:ext cx="816936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2016 m. Konsultacijos su tarpininkais rezultatai</a:t>
            </a:r>
            <a:endParaRPr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7B04424-0B02-45A1-A7DB-2B16C0292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270002"/>
              </p:ext>
            </p:extLst>
          </p:nvPr>
        </p:nvGraphicFramePr>
        <p:xfrm>
          <a:off x="1136843" y="3926121"/>
          <a:ext cx="9729784" cy="570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58942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42486" y="-33327"/>
            <a:ext cx="13089772" cy="9820254"/>
          </a:xfrm>
          <a:prstGeom prst="rect">
            <a:avLst/>
          </a:prstGeom>
          <a:solidFill>
            <a:srgbClr val="46A2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3" name="image18.png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4651375" y="-4055865"/>
            <a:ext cx="27495373" cy="1786547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730229" y="1123448"/>
            <a:ext cx="7544342" cy="7506704"/>
          </a:xfrm>
          <a:prstGeom prst="rect">
            <a:avLst/>
          </a:prstGeom>
          <a:solidFill>
            <a:srgbClr val="B6DDC7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5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39778" y="3228349"/>
            <a:ext cx="1034566" cy="122179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093349" y="5968587"/>
            <a:ext cx="681810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dirty="0">
                <a:solidFill>
                  <a:srgbClr val="45A184"/>
                </a:solidFill>
              </a:rPr>
              <a:t>Šiek tiek statistikos</a:t>
            </a:r>
            <a:endParaRPr dirty="0">
              <a:solidFill>
                <a:srgbClr val="45A184"/>
              </a:solidFill>
            </a:endParaRPr>
          </a:p>
        </p:txBody>
      </p:sp>
      <p:pic>
        <p:nvPicPr>
          <p:cNvPr id="147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3606" y="2437921"/>
            <a:ext cx="3990664" cy="2853451"/>
          </a:xfrm>
          <a:prstGeom prst="rect">
            <a:avLst/>
          </a:prstGeom>
          <a:ln w="12700">
            <a:miter lim="400000"/>
          </a:ln>
          <a:effectLst>
            <a:outerShdw blurRad="12700" dist="51546" dir="1800000" rotWithShape="0">
              <a:srgbClr val="002452">
                <a:alpha val="52172"/>
              </a:srgbClr>
            </a:outerShdw>
          </a:effec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-11198"/>
            <a:ext cx="13004802" cy="9775995"/>
          </a:xfrm>
          <a:prstGeom prst="rect">
            <a:avLst/>
          </a:prstGeom>
          <a:solidFill>
            <a:srgbClr val="B6DDC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1472150" y="2117930"/>
            <a:ext cx="6818102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247" name="image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960" y="1561844"/>
            <a:ext cx="1172390" cy="85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4236" y="2077429"/>
            <a:ext cx="1172390" cy="162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6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57943" y="1646556"/>
            <a:ext cx="1304496" cy="112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6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91895" y="267461"/>
            <a:ext cx="1481329" cy="1056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99511" y="3289300"/>
            <a:ext cx="1621357" cy="162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6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41036" y="540746"/>
            <a:ext cx="1384188" cy="1384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6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33385" y="2842968"/>
            <a:ext cx="927965" cy="63038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472150" y="1609931"/>
            <a:ext cx="4213311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28" name="Shape 222">
            <a:extLst>
              <a:ext uri="{FF2B5EF4-FFF2-40B4-BE49-F238E27FC236}">
                <a16:creationId xmlns:a16="http://schemas.microsoft.com/office/drawing/2014/main" id="{B2E068E5-4936-4551-A648-9D773F33B740}"/>
              </a:ext>
            </a:extLst>
          </p:cNvPr>
          <p:cNvSpPr/>
          <p:nvPr/>
        </p:nvSpPr>
        <p:spPr>
          <a:xfrm>
            <a:off x="1387500" y="735572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Komisija (3)</a:t>
            </a:r>
            <a:endParaRPr sz="4400" dirty="0"/>
          </a:p>
        </p:txBody>
      </p:sp>
      <p:sp>
        <p:nvSpPr>
          <p:cNvPr id="13" name="Shape 221">
            <a:extLst>
              <a:ext uri="{FF2B5EF4-FFF2-40B4-BE49-F238E27FC236}">
                <a16:creationId xmlns:a16="http://schemas.microsoft.com/office/drawing/2014/main" id="{F7B0E348-E5B3-4222-97DD-81913230E2E8}"/>
              </a:ext>
            </a:extLst>
          </p:cNvPr>
          <p:cNvSpPr/>
          <p:nvPr/>
        </p:nvSpPr>
        <p:spPr>
          <a:xfrm>
            <a:off x="1472150" y="2172849"/>
            <a:ext cx="92029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4000" dirty="0"/>
              <a:t>Esminiai klausimai:</a:t>
            </a:r>
            <a:endParaRPr sz="4000" dirty="0"/>
          </a:p>
        </p:txBody>
      </p:sp>
      <p:sp>
        <p:nvSpPr>
          <p:cNvPr id="14" name="Shape 221">
            <a:extLst>
              <a:ext uri="{FF2B5EF4-FFF2-40B4-BE49-F238E27FC236}">
                <a16:creationId xmlns:a16="http://schemas.microsoft.com/office/drawing/2014/main" id="{F45E8852-F586-45D3-90CB-74C251E40ACB}"/>
              </a:ext>
            </a:extLst>
          </p:cNvPr>
          <p:cNvSpPr/>
          <p:nvPr/>
        </p:nvSpPr>
        <p:spPr>
          <a:xfrm>
            <a:off x="1479764" y="3632738"/>
            <a:ext cx="8206463" cy="798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Reguliavimo objektas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Pranešimo reikalavimai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Skaidrumo reikalavimai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Galimybė pateikti atsiliepimą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Bendradarbiavimo užtikrinimas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Ginčų nagrinėjimo mechanizmas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3200" dirty="0"/>
              <a:t>„Patikimi pranešėjai“</a:t>
            </a:r>
            <a:br>
              <a:rPr lang="lt-LT" sz="3200" dirty="0"/>
            </a:b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lt-LT" sz="3200" dirty="0"/>
          </a:p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br>
              <a:rPr lang="lt-LT" sz="3200" dirty="0"/>
            </a:b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00319587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459117" y="2913038"/>
            <a:ext cx="920290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4400" dirty="0"/>
              <a:t>Pagrindinės vertybės:</a:t>
            </a:r>
            <a:endParaRPr sz="4400" dirty="0"/>
          </a:p>
        </p:txBody>
      </p:sp>
      <p:sp>
        <p:nvSpPr>
          <p:cNvPr id="222" name="Shape 222"/>
          <p:cNvSpPr/>
          <p:nvPr/>
        </p:nvSpPr>
        <p:spPr>
          <a:xfrm>
            <a:off x="1484851" y="1525292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Taryba (1)</a:t>
            </a:r>
            <a:endParaRPr sz="4400" dirty="0"/>
          </a:p>
        </p:txBody>
      </p:sp>
      <p:sp>
        <p:nvSpPr>
          <p:cNvPr id="223" name="Shape 223"/>
          <p:cNvSpPr/>
          <p:nvPr/>
        </p:nvSpPr>
        <p:spPr>
          <a:xfrm>
            <a:off x="1511336" y="4312958"/>
            <a:ext cx="792088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Žmogaus teisės       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sz="3200" dirty="0"/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Demokratija       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sz="3200" dirty="0"/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Įstatymo viršenybė</a:t>
            </a:r>
            <a:endParaRPr sz="32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12" name="image59.png">
            <a:extLst>
              <a:ext uri="{FF2B5EF4-FFF2-40B4-BE49-F238E27FC236}">
                <a16:creationId xmlns:a16="http://schemas.microsoft.com/office/drawing/2014/main" id="{FE73127B-B6B7-461A-B9B2-F42886D3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7640" y="5046353"/>
            <a:ext cx="1172390" cy="85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62.png">
            <a:extLst>
              <a:ext uri="{FF2B5EF4-FFF2-40B4-BE49-F238E27FC236}">
                <a16:creationId xmlns:a16="http://schemas.microsoft.com/office/drawing/2014/main" id="{4651A11E-9167-4E7F-BCBE-6E26C7DAB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8701" y="1081731"/>
            <a:ext cx="1481329" cy="1056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474482" y="2573398"/>
            <a:ext cx="920290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4400" dirty="0"/>
              <a:t>Gairės:</a:t>
            </a:r>
            <a:endParaRPr sz="4400" dirty="0"/>
          </a:p>
        </p:txBody>
      </p:sp>
      <p:sp>
        <p:nvSpPr>
          <p:cNvPr id="222" name="Shape 222"/>
          <p:cNvSpPr/>
          <p:nvPr/>
        </p:nvSpPr>
        <p:spPr>
          <a:xfrm>
            <a:off x="1484851" y="1525292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Taryba (2)</a:t>
            </a:r>
            <a:endParaRPr sz="4400" dirty="0"/>
          </a:p>
        </p:txBody>
      </p:sp>
      <p:sp>
        <p:nvSpPr>
          <p:cNvPr id="223" name="Shape 223"/>
          <p:cNvSpPr/>
          <p:nvPr/>
        </p:nvSpPr>
        <p:spPr>
          <a:xfrm>
            <a:off x="1484850" y="3671680"/>
            <a:ext cx="11138229" cy="518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Elektroninė erdvė turi būti reguliuojama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Žmogaus teisės turi būti vienodai užtikrinamos ir elektroninėje erdvėje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Tarpininkas neturi būti atsakingas už trečių šalių pateiktą informaciją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Visų dalyvių teisės ir pareigos turi būti aiškiai apibrėžtos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Turi būti užtikrintos efektyvios apsaugos priemonės</a:t>
            </a:r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13" name="image60.png">
            <a:extLst>
              <a:ext uri="{FF2B5EF4-FFF2-40B4-BE49-F238E27FC236}">
                <a16:creationId xmlns:a16="http://schemas.microsoft.com/office/drawing/2014/main" id="{FACD8AC2-AD60-4CB1-B5A4-8153E37B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5831" y="1392068"/>
            <a:ext cx="1172390" cy="16213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676137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459117" y="2913038"/>
            <a:ext cx="920290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4400" dirty="0"/>
              <a:t>Didžiausios grėsmės:</a:t>
            </a:r>
            <a:endParaRPr sz="4400" dirty="0"/>
          </a:p>
        </p:txBody>
      </p:sp>
      <p:sp>
        <p:nvSpPr>
          <p:cNvPr id="222" name="Shape 222"/>
          <p:cNvSpPr/>
          <p:nvPr/>
        </p:nvSpPr>
        <p:spPr>
          <a:xfrm>
            <a:off x="1484851" y="1525292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Taryba (3)</a:t>
            </a:r>
            <a:endParaRPr sz="4400" dirty="0"/>
          </a:p>
        </p:txBody>
      </p:sp>
      <p:sp>
        <p:nvSpPr>
          <p:cNvPr id="223" name="Shape 223"/>
          <p:cNvSpPr/>
          <p:nvPr/>
        </p:nvSpPr>
        <p:spPr>
          <a:xfrm>
            <a:off x="1459117" y="4149239"/>
            <a:ext cx="7920880" cy="370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Reguliavimo įgyvendinimas kiekvienoje šalyje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Tarpininkų įvairovė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Tarpvalstybinis elementas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Žmogaus teisių pažeidimai</a:t>
            </a:r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9" name="image56.png">
            <a:extLst>
              <a:ext uri="{FF2B5EF4-FFF2-40B4-BE49-F238E27FC236}">
                <a16:creationId xmlns:a16="http://schemas.microsoft.com/office/drawing/2014/main" id="{243C1045-87A7-499F-9555-188AAF72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54176" y="864654"/>
            <a:ext cx="2191666" cy="2100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1608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459117" y="2913038"/>
            <a:ext cx="920290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lt-LT" sz="4400" dirty="0"/>
              <a:t>Kita:</a:t>
            </a:r>
            <a:endParaRPr sz="4400" dirty="0"/>
          </a:p>
        </p:txBody>
      </p:sp>
      <p:sp>
        <p:nvSpPr>
          <p:cNvPr id="222" name="Shape 222"/>
          <p:cNvSpPr/>
          <p:nvPr/>
        </p:nvSpPr>
        <p:spPr>
          <a:xfrm>
            <a:off x="1484851" y="1525292"/>
            <a:ext cx="79738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lt-LT" sz="4400" dirty="0"/>
              <a:t>Europos Taryba (4)</a:t>
            </a:r>
            <a:endParaRPr sz="4400" dirty="0"/>
          </a:p>
        </p:txBody>
      </p:sp>
      <p:sp>
        <p:nvSpPr>
          <p:cNvPr id="223" name="Shape 223"/>
          <p:cNvSpPr/>
          <p:nvPr/>
        </p:nvSpPr>
        <p:spPr>
          <a:xfrm>
            <a:off x="1459117" y="5704056"/>
            <a:ext cx="792088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sz="3200" dirty="0"/>
          </a:p>
        </p:txBody>
      </p:sp>
      <p:sp>
        <p:nvSpPr>
          <p:cNvPr id="224" name="Shape 224"/>
          <p:cNvSpPr/>
          <p:nvPr/>
        </p:nvSpPr>
        <p:spPr>
          <a:xfrm>
            <a:off x="1459117" y="7256707"/>
            <a:ext cx="103390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2796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lt-LT" dirty="0"/>
          </a:p>
        </p:txBody>
      </p:sp>
      <p:pic>
        <p:nvPicPr>
          <p:cNvPr id="10" name="image57.png">
            <a:extLst>
              <a:ext uri="{FF2B5EF4-FFF2-40B4-BE49-F238E27FC236}">
                <a16:creationId xmlns:a16="http://schemas.microsoft.com/office/drawing/2014/main" id="{BAACB88D-ABDF-48C4-AB77-1B1AC2D2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3180" y="1267209"/>
            <a:ext cx="1198846" cy="14371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223">
            <a:extLst>
              <a:ext uri="{FF2B5EF4-FFF2-40B4-BE49-F238E27FC236}">
                <a16:creationId xmlns:a16="http://schemas.microsoft.com/office/drawing/2014/main" id="{B89568DB-ADF1-4AA0-BF22-4E9CED6B14DC}"/>
              </a:ext>
            </a:extLst>
          </p:cNvPr>
          <p:cNvSpPr/>
          <p:nvPr/>
        </p:nvSpPr>
        <p:spPr>
          <a:xfrm>
            <a:off x="1484608" y="3929211"/>
            <a:ext cx="9627405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Pradėta 2016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sz="3200" dirty="0"/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Žadama baigti 2017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lt-LT" sz="3200" dirty="0"/>
          </a:p>
          <a:p>
            <a:pPr algn="just">
              <a:defRPr sz="2000">
                <a:solidFill>
                  <a:srgbClr val="27967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200" dirty="0"/>
              <a:t>Bus atsižvelgiama į Šveicarijos lyginamosios teisės instituto 2015 m. gruodį atliktą Lyginamąją studiją dėl nelegalaus turinio blokavimo, filtravimo ir pašalinimo.</a:t>
            </a:r>
          </a:p>
        </p:txBody>
      </p:sp>
    </p:spTree>
    <p:extLst>
      <p:ext uri="{BB962C8B-B14F-4D97-AF65-F5344CB8AC3E}">
        <p14:creationId xmlns:p14="http://schemas.microsoft.com/office/powerpoint/2010/main" val="86611147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-21731" y="-37126"/>
            <a:ext cx="13048261" cy="9827852"/>
          </a:xfrm>
          <a:prstGeom prst="rect">
            <a:avLst/>
          </a:prstGeom>
          <a:solidFill>
            <a:srgbClr val="46A2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5" name="image18.png"/>
          <p:cNvPicPr>
            <a:picLocks noChangeAspect="1"/>
          </p:cNvPicPr>
          <p:nvPr/>
        </p:nvPicPr>
        <p:blipFill>
          <a:blip r:embed="rId2">
            <a:alphaModFix amt="14760"/>
            <a:extLst/>
          </a:blip>
          <a:stretch>
            <a:fillRect/>
          </a:stretch>
        </p:blipFill>
        <p:spPr>
          <a:xfrm>
            <a:off x="-4651375" y="-4055865"/>
            <a:ext cx="27495373" cy="17865473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/>
        </p:nvSpPr>
        <p:spPr>
          <a:xfrm>
            <a:off x="2730229" y="1123448"/>
            <a:ext cx="7544342" cy="7506704"/>
          </a:xfrm>
          <a:prstGeom prst="rect">
            <a:avLst/>
          </a:prstGeom>
          <a:solidFill>
            <a:srgbClr val="B6DDC8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4879944" y="5295488"/>
            <a:ext cx="33230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err="1">
                <a:solidFill>
                  <a:srgbClr val="45A184"/>
                </a:solidFill>
              </a:rPr>
              <a:t>Ačiū</a:t>
            </a:r>
            <a:r>
              <a:rPr dirty="0">
                <a:solidFill>
                  <a:srgbClr val="45A184"/>
                </a:solidFill>
              </a:rPr>
              <a:t> </a:t>
            </a:r>
            <a:r>
              <a:rPr dirty="0" err="1">
                <a:solidFill>
                  <a:srgbClr val="45A184"/>
                </a:solidFill>
              </a:rPr>
              <a:t>už</a:t>
            </a:r>
            <a:r>
              <a:rPr dirty="0">
                <a:solidFill>
                  <a:srgbClr val="45A184"/>
                </a:solidFill>
              </a:rPr>
              <a:t> </a:t>
            </a:r>
            <a:r>
              <a:rPr dirty="0" err="1">
                <a:solidFill>
                  <a:srgbClr val="45A184"/>
                </a:solidFill>
              </a:rPr>
              <a:t>dėmesį</a:t>
            </a:r>
            <a:r>
              <a:rPr dirty="0">
                <a:solidFill>
                  <a:srgbClr val="45A184"/>
                </a:solidFill>
              </a:rPr>
              <a:t>!</a:t>
            </a:r>
          </a:p>
        </p:txBody>
      </p:sp>
      <p:pic>
        <p:nvPicPr>
          <p:cNvPr id="578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0779" y="3881561"/>
            <a:ext cx="930072" cy="683079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579" name="image14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7595" y="3904679"/>
            <a:ext cx="945767" cy="636845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580" name="image1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49282" y="2913227"/>
            <a:ext cx="1384349" cy="866352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  <p:pic>
        <p:nvPicPr>
          <p:cNvPr id="581" name="image1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79993" y="7160152"/>
            <a:ext cx="2644815" cy="1085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5580" y="-3608009"/>
            <a:ext cx="1254098" cy="895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7072" y="-1927151"/>
            <a:ext cx="975337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6315" y="-1927151"/>
            <a:ext cx="974717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17072" y="-3350106"/>
            <a:ext cx="975337" cy="1342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96005" y="-3353092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29635" y="-1928523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2817" y="-2424158"/>
            <a:ext cx="97471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2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17072" y="399723"/>
            <a:ext cx="2276580" cy="1978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2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7824" y="126823"/>
            <a:ext cx="2073480" cy="2523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2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27832" y="260193"/>
            <a:ext cx="1520548" cy="972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0A74DC9-02DA-4D49-8DC7-EF6D1476C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704" y="2731713"/>
            <a:ext cx="12457383" cy="69874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68530" y="378130"/>
            <a:ext cx="1205206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300" b="1" dirty="0">
                <a:sym typeface="Helvetica Neue"/>
              </a:rPr>
              <a:t>Skaitmeninės ekonomikos ir visuomenės</a:t>
            </a:r>
            <a:br>
              <a:rPr lang="lt-LT" sz="3300" b="1" dirty="0">
                <a:sym typeface="Helvetica Neue"/>
              </a:rPr>
            </a:br>
            <a:r>
              <a:rPr lang="lt-LT" sz="3300" b="1" dirty="0">
                <a:sym typeface="Helvetica Neue"/>
              </a:rPr>
              <a:t>indeksas (angl. </a:t>
            </a:r>
            <a:r>
              <a:rPr lang="lt-LT" sz="3300" b="1" i="1" dirty="0">
                <a:sym typeface="Helvetica Neue"/>
              </a:rPr>
              <a:t>Digital </a:t>
            </a:r>
            <a:r>
              <a:rPr lang="lt-LT" sz="3300" b="1" i="1" dirty="0" err="1">
                <a:sym typeface="Helvetica Neue"/>
              </a:rPr>
              <a:t>Economy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and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Society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Index</a:t>
            </a:r>
            <a:r>
              <a:rPr lang="lt-LT" sz="3300" b="1" dirty="0">
                <a:sym typeface="Helvetica Neue"/>
              </a:rPr>
              <a:t>, DESI)</a:t>
            </a:r>
            <a:br>
              <a:rPr lang="lt-LT" sz="3300" b="1" dirty="0">
                <a:sym typeface="Helvetica Neue"/>
              </a:rPr>
            </a:br>
            <a:br>
              <a:rPr lang="lt-LT" sz="3300" b="1" dirty="0">
                <a:sym typeface="Helvetica Neue"/>
              </a:rPr>
            </a:br>
            <a:endParaRPr dirty="0"/>
          </a:p>
        </p:txBody>
      </p:sp>
      <p:pic>
        <p:nvPicPr>
          <p:cNvPr id="17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9891" y="2608520"/>
            <a:ext cx="97533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1128" y="3391426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3833" y="2220104"/>
            <a:ext cx="97471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64398" y="235760"/>
            <a:ext cx="1067894" cy="76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4488" y="5102678"/>
            <a:ext cx="975337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1840" y="5250401"/>
            <a:ext cx="973300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02701" y="3281564"/>
            <a:ext cx="977681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34B8578-3BCA-4FEF-88AA-E11FB8DA7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55" y="3124889"/>
            <a:ext cx="10782300" cy="225742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3CD7CB0-A4AE-45DC-8D4E-2D5ED197D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530" y="6076190"/>
            <a:ext cx="10753725" cy="2352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C0ECC-FED8-4740-A262-8D69493395EC}"/>
              </a:ext>
            </a:extLst>
          </p:cNvPr>
          <p:cNvSpPr txBox="1"/>
          <p:nvPr/>
        </p:nvSpPr>
        <p:spPr>
          <a:xfrm>
            <a:off x="669752" y="8752653"/>
            <a:ext cx="120625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lt-LT" sz="2400" dirty="0">
                <a:solidFill>
                  <a:srgbClr val="45A184"/>
                </a:solidFill>
              </a:rPr>
              <a:t>https://ec.europa.eu/digital-single-market/en/news/europes-digital-progress-report-2017</a:t>
            </a:r>
            <a:endParaRPr kumimoji="0" lang="lt-LT" sz="2400" b="0" i="0" u="none" strike="noStrike" cap="none" spc="0" normalizeH="0" baseline="0" dirty="0">
              <a:ln>
                <a:noFill/>
              </a:ln>
              <a:solidFill>
                <a:srgbClr val="45A184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68530" y="378130"/>
            <a:ext cx="1205206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3300" b="1" dirty="0">
                <a:sym typeface="Helvetica Neue"/>
              </a:rPr>
              <a:t>Skaitmeninės ekonomikos ir visuomenės</a:t>
            </a:r>
            <a:br>
              <a:rPr lang="lt-LT" sz="3300" b="1" dirty="0">
                <a:sym typeface="Helvetica Neue"/>
              </a:rPr>
            </a:br>
            <a:r>
              <a:rPr lang="lt-LT" sz="3300" b="1" dirty="0">
                <a:sym typeface="Helvetica Neue"/>
              </a:rPr>
              <a:t>indeksas (angl. </a:t>
            </a:r>
            <a:r>
              <a:rPr lang="lt-LT" sz="3300" b="1" i="1" dirty="0">
                <a:sym typeface="Helvetica Neue"/>
              </a:rPr>
              <a:t>Digital </a:t>
            </a:r>
            <a:r>
              <a:rPr lang="lt-LT" sz="3300" b="1" i="1" dirty="0" err="1">
                <a:sym typeface="Helvetica Neue"/>
              </a:rPr>
              <a:t>Economy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and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Society</a:t>
            </a:r>
            <a:r>
              <a:rPr lang="lt-LT" sz="3300" b="1" i="1" dirty="0">
                <a:sym typeface="Helvetica Neue"/>
              </a:rPr>
              <a:t> </a:t>
            </a:r>
            <a:r>
              <a:rPr lang="lt-LT" sz="3300" b="1" i="1" dirty="0" err="1">
                <a:sym typeface="Helvetica Neue"/>
              </a:rPr>
              <a:t>Index</a:t>
            </a:r>
            <a:r>
              <a:rPr lang="lt-LT" sz="3300" b="1" dirty="0">
                <a:sym typeface="Helvetica Neue"/>
              </a:rPr>
              <a:t>, DESI)</a:t>
            </a:r>
            <a:br>
              <a:rPr lang="lt-LT" sz="3300" b="1" dirty="0">
                <a:sym typeface="Helvetica Neue"/>
              </a:rPr>
            </a:br>
            <a:br>
              <a:rPr lang="lt-LT" sz="3300" b="1" dirty="0">
                <a:sym typeface="Helvetica Neue"/>
              </a:rPr>
            </a:br>
            <a:endParaRPr dirty="0"/>
          </a:p>
        </p:txBody>
      </p:sp>
      <p:pic>
        <p:nvPicPr>
          <p:cNvPr id="17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9891" y="2608520"/>
            <a:ext cx="97533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1128" y="3391426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2904" y="5399858"/>
            <a:ext cx="97471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25103" y="281658"/>
            <a:ext cx="1067894" cy="76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7420" y="1874931"/>
            <a:ext cx="975337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13568" y="2367681"/>
            <a:ext cx="973300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02701" y="3281564"/>
            <a:ext cx="977681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02429BA-3CE0-413C-9D80-3EF4B96E1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30" y="3003094"/>
            <a:ext cx="10725150" cy="2371725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B9011278-EA47-4362-8F72-6B8C45115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58" y="6072902"/>
            <a:ext cx="10696575" cy="2352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D6EA2C-4553-4C6C-AFB4-C2FEE0219F76}"/>
              </a:ext>
            </a:extLst>
          </p:cNvPr>
          <p:cNvSpPr txBox="1"/>
          <p:nvPr/>
        </p:nvSpPr>
        <p:spPr>
          <a:xfrm>
            <a:off x="669752" y="8752653"/>
            <a:ext cx="120625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lt-LT" sz="2400" dirty="0">
                <a:solidFill>
                  <a:srgbClr val="45A184"/>
                </a:solidFill>
              </a:rPr>
              <a:t>https://ec.europa.eu/digital-single-market/en/news/europes-digital-progress-report-2017</a:t>
            </a:r>
            <a:endParaRPr kumimoji="0" lang="lt-LT" sz="2400" b="0" i="0" u="none" strike="noStrike" cap="none" spc="0" normalizeH="0" baseline="0" dirty="0">
              <a:ln>
                <a:noFill/>
              </a:ln>
              <a:solidFill>
                <a:srgbClr val="45A184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05049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65625" y="859566"/>
            <a:ext cx="681810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4400" dirty="0"/>
              <a:t>Naudojimasis internetu</a:t>
            </a:r>
            <a:endParaRPr sz="4400" dirty="0"/>
          </a:p>
        </p:txBody>
      </p:sp>
      <p:pic>
        <p:nvPicPr>
          <p:cNvPr id="17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935" y="2510029"/>
            <a:ext cx="97533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7613" y="1362655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23469" y="365127"/>
            <a:ext cx="97471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3233" y="361345"/>
            <a:ext cx="1067894" cy="76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B0883CC-E8D3-47E9-BD92-742EE8055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9" y="2087538"/>
            <a:ext cx="12991911" cy="7666061"/>
          </a:xfrm>
          <a:prstGeom prst="rect">
            <a:avLst/>
          </a:prstGeom>
        </p:spPr>
      </p:pic>
      <p:pic>
        <p:nvPicPr>
          <p:cNvPr id="178" name="image3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35025" y="1659238"/>
            <a:ext cx="973300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98573" y="1309885"/>
            <a:ext cx="977681" cy="1346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09768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65625" y="521012"/>
            <a:ext cx="6818102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sz="4400" dirty="0"/>
              <a:t>Skaitmeninių technologijų integracija</a:t>
            </a:r>
            <a:endParaRPr sz="4400" dirty="0"/>
          </a:p>
        </p:txBody>
      </p:sp>
      <p:pic>
        <p:nvPicPr>
          <p:cNvPr id="17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935" y="2510029"/>
            <a:ext cx="97533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7613" y="1362655"/>
            <a:ext cx="975337" cy="134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23469" y="365127"/>
            <a:ext cx="974716" cy="13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2113" y="388500"/>
            <a:ext cx="1067894" cy="764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B8F3E58-E8BD-4825-B190-E6A63261D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9" y="2131038"/>
            <a:ext cx="13001831" cy="7608407"/>
          </a:xfrm>
          <a:prstGeom prst="rect">
            <a:avLst/>
          </a:prstGeom>
        </p:spPr>
      </p:pic>
      <p:pic>
        <p:nvPicPr>
          <p:cNvPr id="178" name="image3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9193" y="2198646"/>
            <a:ext cx="973300" cy="1346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40056" y="1237169"/>
            <a:ext cx="977681" cy="1346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475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nis elementas 2" descr="Vyras">
            <a:extLst>
              <a:ext uri="{FF2B5EF4-FFF2-40B4-BE49-F238E27FC236}">
                <a16:creationId xmlns:a16="http://schemas.microsoft.com/office/drawing/2014/main" id="{AFDDB411-6CC5-453A-94B2-3AE617EB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5187" y="2584552"/>
            <a:ext cx="4355212" cy="4355212"/>
          </a:xfrm>
          <a:prstGeom prst="rect">
            <a:avLst/>
          </a:prstGeom>
        </p:spPr>
      </p:pic>
      <p:sp>
        <p:nvSpPr>
          <p:cNvPr id="186" name="Shape 186"/>
          <p:cNvSpPr/>
          <p:nvPr/>
        </p:nvSpPr>
        <p:spPr>
          <a:xfrm>
            <a:off x="436939" y="1280866"/>
            <a:ext cx="12160868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 b="1">
                <a:solidFill>
                  <a:srgbClr val="46A285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lt-LT" dirty="0"/>
              <a:t>Su didele galia ateina ir didelė atsakomybė</a:t>
            </a:r>
          </a:p>
        </p:txBody>
      </p:sp>
      <p:pic>
        <p:nvPicPr>
          <p:cNvPr id="195" name="image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706" y="5705993"/>
            <a:ext cx="2664132" cy="1678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1414" y="2634829"/>
            <a:ext cx="1481330" cy="1056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3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70899" y="4762158"/>
            <a:ext cx="2072909" cy="2790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3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94688" y="8119535"/>
            <a:ext cx="1076514" cy="812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4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58784" y="2416558"/>
            <a:ext cx="2333106" cy="127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4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7705" y="8636758"/>
            <a:ext cx="970885" cy="604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4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2160" y="8132197"/>
            <a:ext cx="1326974" cy="100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s://chamohtar.files.wordpress.com/2014/09/l_096.png">
            <a:extLst>
              <a:ext uri="{FF2B5EF4-FFF2-40B4-BE49-F238E27FC236}">
                <a16:creationId xmlns:a16="http://schemas.microsoft.com/office/drawing/2014/main" id="{05023E3F-1C49-4B37-8610-C1EDF083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2" y="258455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21731" y="-37126"/>
            <a:ext cx="13048261" cy="9827852"/>
          </a:xfrm>
          <a:prstGeom prst="rect">
            <a:avLst/>
          </a:prstGeom>
          <a:solidFill>
            <a:srgbClr val="46A2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204" name="image18.png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2871133" y="-271228"/>
            <a:ext cx="27495374" cy="1786547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730229" y="1123448"/>
            <a:ext cx="7544342" cy="7506704"/>
          </a:xfrm>
          <a:prstGeom prst="rect">
            <a:avLst/>
          </a:prstGeom>
          <a:solidFill>
            <a:srgbClr val="B6DDC7"/>
          </a:solidFill>
          <a:ln w="88900">
            <a:solidFill>
              <a:srgbClr val="FFFFFF"/>
            </a:solidFill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086952" y="5714672"/>
            <a:ext cx="28309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Reguliavimas</a:t>
            </a:r>
          </a:p>
          <a:p>
            <a:pPr>
              <a:defRPr sz="3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lt-LT" dirty="0">
                <a:solidFill>
                  <a:srgbClr val="45A184"/>
                </a:solidFill>
              </a:rPr>
              <a:t>Lietuvoje</a:t>
            </a:r>
            <a:endParaRPr dirty="0">
              <a:solidFill>
                <a:srgbClr val="45A184"/>
              </a:solidFill>
            </a:endParaRPr>
          </a:p>
        </p:txBody>
      </p:sp>
      <p:pic>
        <p:nvPicPr>
          <p:cNvPr id="207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8819" y="-3590448"/>
            <a:ext cx="2599478" cy="128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75898" y="-3129963"/>
            <a:ext cx="3490618" cy="1936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40933" y="-3062109"/>
            <a:ext cx="2878325" cy="150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10502" y="-1930756"/>
            <a:ext cx="2239347" cy="110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9334" y="-1982660"/>
            <a:ext cx="1983966" cy="10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4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68810" y="-3678572"/>
            <a:ext cx="2380878" cy="1203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49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7526" y="-1806570"/>
            <a:ext cx="2050683" cy="857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5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48719" y="-3232713"/>
            <a:ext cx="1928846" cy="95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5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1708999" y="-2026218"/>
            <a:ext cx="2694966" cy="137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5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2092357" y="-3341100"/>
            <a:ext cx="3208409" cy="1332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55045" y="3497865"/>
            <a:ext cx="3208408" cy="1627627"/>
          </a:xfrm>
          <a:prstGeom prst="rect">
            <a:avLst/>
          </a:prstGeom>
          <a:ln w="12700">
            <a:miter lim="400000"/>
          </a:ln>
          <a:effectLst>
            <a:outerShdw blurRad="12700" dist="76946" dir="1800000" rotWithShape="0">
              <a:srgbClr val="002452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371</Words>
  <Application>Microsoft Office PowerPoint</Application>
  <PresentationFormat>Pasirinktinai</PresentationFormat>
  <Paragraphs>154</Paragraphs>
  <Slides>25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1" baseType="lpstr">
      <vt:lpstr>Arial</vt:lpstr>
      <vt:lpstr>Helvetica Light</vt:lpstr>
      <vt:lpstr>Helvetica Neue</vt:lpstr>
      <vt:lpstr>Helvetica Neue Medium</vt:lpstr>
      <vt:lpstr>Wingdings</vt:lpstr>
      <vt:lpstr>White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Airidas</dc:creator>
  <cp:lastModifiedBy>Viktoras Kamarevcevas</cp:lastModifiedBy>
  <cp:revision>26</cp:revision>
  <dcterms:modified xsi:type="dcterms:W3CDTF">2017-06-06T12:42:52Z</dcterms:modified>
</cp:coreProperties>
</file>