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584" r:id="rId3"/>
    <p:sldId id="602" r:id="rId4"/>
    <p:sldId id="571" r:id="rId5"/>
    <p:sldId id="550" r:id="rId6"/>
    <p:sldId id="580" r:id="rId7"/>
    <p:sldId id="593" r:id="rId8"/>
    <p:sldId id="588" r:id="rId9"/>
    <p:sldId id="589" r:id="rId10"/>
    <p:sldId id="573" r:id="rId11"/>
    <p:sldId id="581" r:id="rId12"/>
    <p:sldId id="587" r:id="rId13"/>
    <p:sldId id="603" r:id="rId14"/>
    <p:sldId id="595" r:id="rId15"/>
    <p:sldId id="576" r:id="rId16"/>
    <p:sldId id="582" r:id="rId17"/>
    <p:sldId id="609" r:id="rId18"/>
    <p:sldId id="592" r:id="rId19"/>
    <p:sldId id="591" r:id="rId20"/>
    <p:sldId id="596" r:id="rId21"/>
    <p:sldId id="597" r:id="rId22"/>
    <p:sldId id="598" r:id="rId23"/>
    <p:sldId id="577" r:id="rId24"/>
    <p:sldId id="583" r:id="rId25"/>
    <p:sldId id="586" r:id="rId26"/>
    <p:sldId id="590" r:id="rId27"/>
    <p:sldId id="599" r:id="rId28"/>
    <p:sldId id="600" r:id="rId29"/>
    <p:sldId id="594" r:id="rId30"/>
    <p:sldId id="604" r:id="rId31"/>
    <p:sldId id="605" r:id="rId32"/>
    <p:sldId id="606" r:id="rId33"/>
    <p:sldId id="607" r:id="rId34"/>
    <p:sldId id="608" r:id="rId35"/>
    <p:sldId id="585" r:id="rId3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BDB255"/>
    <a:srgbClr val="BF8351"/>
    <a:srgbClr val="847C34"/>
    <a:srgbClr val="9F683B"/>
    <a:srgbClr val="647D33"/>
    <a:srgbClr val="AA3F3C"/>
    <a:srgbClr val="BD4643"/>
    <a:srgbClr val="B64340"/>
    <a:srgbClr val="D38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4505" autoAdjust="0"/>
  </p:normalViewPr>
  <p:slideViewPr>
    <p:cSldViewPr>
      <p:cViewPr>
        <p:scale>
          <a:sx n="100" d="100"/>
          <a:sy n="100" d="100"/>
        </p:scale>
        <p:origin x="-121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5C762-A3D5-4C98-A86F-E8EC9CD5DA2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86C50C-0710-478F-A838-5E8ACA56815F}">
      <dgm:prSet phldrT="[Text]"/>
      <dgm:spPr/>
      <dgm:t>
        <a:bodyPr/>
        <a:lstStyle/>
        <a:p>
          <a:pPr algn="ctr"/>
          <a:r>
            <a:rPr lang="lt-LT" b="1" i="0" dirty="0" smtClean="0"/>
            <a:t>JURISDIKCIJOS</a:t>
          </a:r>
          <a:r>
            <a:rPr lang="lt-LT" b="1" i="1" dirty="0" smtClean="0"/>
            <a:t> </a:t>
          </a:r>
          <a:r>
            <a:rPr lang="lt-LT" b="0" i="1" dirty="0" smtClean="0"/>
            <a:t>TAISYKLĖS</a:t>
          </a:r>
          <a:endParaRPr lang="en-US" b="0" i="1" dirty="0"/>
        </a:p>
      </dgm:t>
    </dgm:pt>
    <dgm:pt modelId="{054E8757-C5A1-4102-97B2-AD7710E6CB21}" type="parTrans" cxnId="{62C06764-2210-489F-B0F3-07E137BB92B7}">
      <dgm:prSet/>
      <dgm:spPr/>
      <dgm:t>
        <a:bodyPr/>
        <a:lstStyle/>
        <a:p>
          <a:endParaRPr lang="en-US"/>
        </a:p>
      </dgm:t>
    </dgm:pt>
    <dgm:pt modelId="{08E90316-C4B8-4EFA-B9FE-52E671865A3F}" type="sibTrans" cxnId="{62C06764-2210-489F-B0F3-07E137BB92B7}">
      <dgm:prSet/>
      <dgm:spPr/>
      <dgm:t>
        <a:bodyPr/>
        <a:lstStyle/>
        <a:p>
          <a:endParaRPr lang="en-US"/>
        </a:p>
      </dgm:t>
    </dgm:pt>
    <dgm:pt modelId="{59177E82-8FF2-4C5B-B6A8-119F9329EDD0}">
      <dgm:prSet phldrT="[Text]"/>
      <dgm:spPr/>
      <dgm:t>
        <a:bodyPr/>
        <a:lstStyle/>
        <a:p>
          <a:pPr algn="ctr"/>
          <a:r>
            <a:rPr lang="lt-LT" b="1" i="0" dirty="0" smtClean="0"/>
            <a:t>NACIONALINIO SAUGUMO </a:t>
          </a:r>
          <a:r>
            <a:rPr lang="lt-LT" b="0" i="1" dirty="0" smtClean="0"/>
            <a:t>PRINCIPAS</a:t>
          </a:r>
          <a:endParaRPr lang="en-US" b="0" i="1" dirty="0"/>
        </a:p>
      </dgm:t>
    </dgm:pt>
    <dgm:pt modelId="{EE764784-CF22-4832-9659-F87B745BE03A}" type="parTrans" cxnId="{25F95F97-225E-4415-A5C6-EB8580E9CC83}">
      <dgm:prSet/>
      <dgm:spPr/>
      <dgm:t>
        <a:bodyPr/>
        <a:lstStyle/>
        <a:p>
          <a:endParaRPr lang="en-US"/>
        </a:p>
      </dgm:t>
    </dgm:pt>
    <dgm:pt modelId="{8A0CF326-DC99-4E83-AD5F-E12BAEA9A565}" type="sibTrans" cxnId="{25F95F97-225E-4415-A5C6-EB8580E9CC83}">
      <dgm:prSet/>
      <dgm:spPr/>
      <dgm:t>
        <a:bodyPr/>
        <a:lstStyle/>
        <a:p>
          <a:endParaRPr lang="en-US"/>
        </a:p>
      </dgm:t>
    </dgm:pt>
    <dgm:pt modelId="{D6CD6BBE-62A1-492F-8D7F-08DB9A2903EE}">
      <dgm:prSet phldrT="[Text]"/>
      <dgm:spPr/>
      <dgm:t>
        <a:bodyPr/>
        <a:lstStyle/>
        <a:p>
          <a:pPr algn="ctr"/>
          <a:r>
            <a:rPr lang="lt-LT" b="1" i="0" dirty="0" smtClean="0"/>
            <a:t>„SKUBOS“</a:t>
          </a:r>
          <a:r>
            <a:rPr lang="lt-LT" b="1" i="1" dirty="0" smtClean="0"/>
            <a:t> </a:t>
          </a:r>
          <a:r>
            <a:rPr lang="lt-LT" b="0" i="1" dirty="0" smtClean="0"/>
            <a:t>PROCEDŪRA</a:t>
          </a:r>
          <a:endParaRPr lang="en-US" b="0" i="1" dirty="0"/>
        </a:p>
      </dgm:t>
    </dgm:pt>
    <dgm:pt modelId="{8B806B51-CF3B-4D09-8E88-45A928626BA0}" type="parTrans" cxnId="{76E10D5E-1E63-4E0D-AE53-67049E4A7F57}">
      <dgm:prSet/>
      <dgm:spPr/>
      <dgm:t>
        <a:bodyPr/>
        <a:lstStyle/>
        <a:p>
          <a:endParaRPr lang="en-US"/>
        </a:p>
      </dgm:t>
    </dgm:pt>
    <dgm:pt modelId="{FDA5C3F2-775C-4887-B436-8ADD7347496D}" type="sibTrans" cxnId="{76E10D5E-1E63-4E0D-AE53-67049E4A7F57}">
      <dgm:prSet/>
      <dgm:spPr/>
      <dgm:t>
        <a:bodyPr/>
        <a:lstStyle/>
        <a:p>
          <a:endParaRPr lang="en-US"/>
        </a:p>
      </dgm:t>
    </dgm:pt>
    <dgm:pt modelId="{72EB83E8-6CAF-4AF3-BF6C-F9183C4BD8B1}">
      <dgm:prSet phldrT="[Text]"/>
      <dgm:spPr/>
      <dgm:t>
        <a:bodyPr/>
        <a:lstStyle/>
        <a:p>
          <a:pPr algn="ctr"/>
          <a:r>
            <a:rPr lang="lt-LT" b="1" i="0" dirty="0" smtClean="0"/>
            <a:t>BENDRADARBIAVIMO</a:t>
          </a:r>
          <a:r>
            <a:rPr lang="lt-LT" b="1" i="1" dirty="0" smtClean="0"/>
            <a:t> </a:t>
          </a:r>
          <a:r>
            <a:rPr lang="lt-LT" b="0" i="1" dirty="0" smtClean="0"/>
            <a:t>PROCEDŪRA</a:t>
          </a:r>
          <a:endParaRPr lang="en-US" b="0" i="1" dirty="0"/>
        </a:p>
      </dgm:t>
    </dgm:pt>
    <dgm:pt modelId="{A3295E0E-9514-4971-BB6B-39B3D9992809}" type="parTrans" cxnId="{1F161318-4FA7-495E-8DD9-790E13D92FA5}">
      <dgm:prSet/>
      <dgm:spPr/>
      <dgm:t>
        <a:bodyPr/>
        <a:lstStyle/>
        <a:p>
          <a:endParaRPr lang="en-US"/>
        </a:p>
      </dgm:t>
    </dgm:pt>
    <dgm:pt modelId="{03A7AFD9-AC73-4C28-90E4-07B1B758CFD7}" type="sibTrans" cxnId="{1F161318-4FA7-495E-8DD9-790E13D92FA5}">
      <dgm:prSet/>
      <dgm:spPr/>
      <dgm:t>
        <a:bodyPr/>
        <a:lstStyle/>
        <a:p>
          <a:endParaRPr lang="en-US"/>
        </a:p>
      </dgm:t>
    </dgm:pt>
    <dgm:pt modelId="{789C2F8E-2F14-42EC-8759-CF712D378216}" type="pres">
      <dgm:prSet presAssocID="{ADA5C762-A3D5-4C98-A86F-E8EC9CD5DA2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lt-LT"/>
        </a:p>
      </dgm:t>
    </dgm:pt>
    <dgm:pt modelId="{21CB6CE1-F689-4EA4-B785-7648B0F3CF41}" type="pres">
      <dgm:prSet presAssocID="{ADA5C762-A3D5-4C98-A86F-E8EC9CD5DA20}" presName="Name1" presStyleCnt="0"/>
      <dgm:spPr/>
    </dgm:pt>
    <dgm:pt modelId="{152BF7ED-48D5-4313-B65E-A0F2E6E55998}" type="pres">
      <dgm:prSet presAssocID="{ADA5C762-A3D5-4C98-A86F-E8EC9CD5DA20}" presName="cycle" presStyleCnt="0"/>
      <dgm:spPr/>
    </dgm:pt>
    <dgm:pt modelId="{7070F539-8DA7-44A1-AB37-2324F3317BBA}" type="pres">
      <dgm:prSet presAssocID="{ADA5C762-A3D5-4C98-A86F-E8EC9CD5DA20}" presName="srcNode" presStyleLbl="node1" presStyleIdx="0" presStyleCnt="4"/>
      <dgm:spPr/>
    </dgm:pt>
    <dgm:pt modelId="{5E3BF403-187E-44B6-87C6-95F86959B415}" type="pres">
      <dgm:prSet presAssocID="{ADA5C762-A3D5-4C98-A86F-E8EC9CD5DA20}" presName="conn" presStyleLbl="parChTrans1D2" presStyleIdx="0" presStyleCnt="1"/>
      <dgm:spPr/>
      <dgm:t>
        <a:bodyPr/>
        <a:lstStyle/>
        <a:p>
          <a:endParaRPr lang="lt-LT"/>
        </a:p>
      </dgm:t>
    </dgm:pt>
    <dgm:pt modelId="{986C8A98-1E19-45F6-8D14-C6FE88E45731}" type="pres">
      <dgm:prSet presAssocID="{ADA5C762-A3D5-4C98-A86F-E8EC9CD5DA20}" presName="extraNode" presStyleLbl="node1" presStyleIdx="0" presStyleCnt="4"/>
      <dgm:spPr/>
    </dgm:pt>
    <dgm:pt modelId="{A8B45EA2-1CB5-4068-8C24-CCA8877A0477}" type="pres">
      <dgm:prSet presAssocID="{ADA5C762-A3D5-4C98-A86F-E8EC9CD5DA20}" presName="dstNode" presStyleLbl="node1" presStyleIdx="0" presStyleCnt="4"/>
      <dgm:spPr/>
    </dgm:pt>
    <dgm:pt modelId="{EC636550-0337-4AD2-998F-0DCFD772A307}" type="pres">
      <dgm:prSet presAssocID="{5286C50C-0710-478F-A838-5E8ACA56815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346CBC4-C9F3-487D-AE58-D0FB422A8E65}" type="pres">
      <dgm:prSet presAssocID="{5286C50C-0710-478F-A838-5E8ACA56815F}" presName="accent_1" presStyleCnt="0"/>
      <dgm:spPr/>
    </dgm:pt>
    <dgm:pt modelId="{5484745A-6463-40AA-BD0E-5C2A27324069}" type="pres">
      <dgm:prSet presAssocID="{5286C50C-0710-478F-A838-5E8ACA56815F}" presName="accentRepeatNode" presStyleLbl="solidFgAcc1" presStyleIdx="0" presStyleCnt="4"/>
      <dgm:spPr/>
    </dgm:pt>
    <dgm:pt modelId="{4C2A1C4E-5032-4821-A674-63366C8ACAAB}" type="pres">
      <dgm:prSet presAssocID="{59177E82-8FF2-4C5B-B6A8-119F9329EDD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C49EA-57BA-4422-96AA-0C4411B3AE8D}" type="pres">
      <dgm:prSet presAssocID="{59177E82-8FF2-4C5B-B6A8-119F9329EDD0}" presName="accent_2" presStyleCnt="0"/>
      <dgm:spPr/>
    </dgm:pt>
    <dgm:pt modelId="{D97EC483-1139-48E9-9729-BF5223FE5A3E}" type="pres">
      <dgm:prSet presAssocID="{59177E82-8FF2-4C5B-B6A8-119F9329EDD0}" presName="accentRepeatNode" presStyleLbl="solidFgAcc1" presStyleIdx="1" presStyleCnt="4"/>
      <dgm:spPr/>
    </dgm:pt>
    <dgm:pt modelId="{D9495DE3-131F-47F0-9E02-9F571B5F183A}" type="pres">
      <dgm:prSet presAssocID="{D6CD6BBE-62A1-492F-8D7F-08DB9A2903E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70D61-F189-40BF-8F55-960627D51311}" type="pres">
      <dgm:prSet presAssocID="{D6CD6BBE-62A1-492F-8D7F-08DB9A2903EE}" presName="accent_3" presStyleCnt="0"/>
      <dgm:spPr/>
    </dgm:pt>
    <dgm:pt modelId="{6D8C597C-1DC9-4A09-82F0-2EE3416D59E0}" type="pres">
      <dgm:prSet presAssocID="{D6CD6BBE-62A1-492F-8D7F-08DB9A2903EE}" presName="accentRepeatNode" presStyleLbl="solidFgAcc1" presStyleIdx="2" presStyleCnt="4"/>
      <dgm:spPr/>
    </dgm:pt>
    <dgm:pt modelId="{BA626BBC-A976-499D-AC1A-CEE6202BD113}" type="pres">
      <dgm:prSet presAssocID="{72EB83E8-6CAF-4AF3-BF6C-F9183C4BD8B1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0E95B-EF01-4EA2-9567-F8CEB78F76C1}" type="pres">
      <dgm:prSet presAssocID="{72EB83E8-6CAF-4AF3-BF6C-F9183C4BD8B1}" presName="accent_4" presStyleCnt="0"/>
      <dgm:spPr/>
    </dgm:pt>
    <dgm:pt modelId="{0C4C9589-16AC-4C4C-AE33-9336E1AF7D4C}" type="pres">
      <dgm:prSet presAssocID="{72EB83E8-6CAF-4AF3-BF6C-F9183C4BD8B1}" presName="accentRepeatNode" presStyleLbl="solidFgAcc1" presStyleIdx="3" presStyleCnt="4"/>
      <dgm:spPr/>
    </dgm:pt>
  </dgm:ptLst>
  <dgm:cxnLst>
    <dgm:cxn modelId="{33911055-3120-477E-ADE1-422C5B931876}" type="presOf" srcId="{72EB83E8-6CAF-4AF3-BF6C-F9183C4BD8B1}" destId="{BA626BBC-A976-499D-AC1A-CEE6202BD113}" srcOrd="0" destOrd="0" presId="urn:microsoft.com/office/officeart/2008/layout/VerticalCurvedList"/>
    <dgm:cxn modelId="{04130FF1-61E1-48C6-863C-4FAB73D6C7D5}" type="presOf" srcId="{D6CD6BBE-62A1-492F-8D7F-08DB9A2903EE}" destId="{D9495DE3-131F-47F0-9E02-9F571B5F183A}" srcOrd="0" destOrd="0" presId="urn:microsoft.com/office/officeart/2008/layout/VerticalCurvedList"/>
    <dgm:cxn modelId="{9D2829B4-46C0-431F-B61F-98DA15FBEEDB}" type="presOf" srcId="{08E90316-C4B8-4EFA-B9FE-52E671865A3F}" destId="{5E3BF403-187E-44B6-87C6-95F86959B415}" srcOrd="0" destOrd="0" presId="urn:microsoft.com/office/officeart/2008/layout/VerticalCurvedList"/>
    <dgm:cxn modelId="{25F95F97-225E-4415-A5C6-EB8580E9CC83}" srcId="{ADA5C762-A3D5-4C98-A86F-E8EC9CD5DA20}" destId="{59177E82-8FF2-4C5B-B6A8-119F9329EDD0}" srcOrd="1" destOrd="0" parTransId="{EE764784-CF22-4832-9659-F87B745BE03A}" sibTransId="{8A0CF326-DC99-4E83-AD5F-E12BAEA9A565}"/>
    <dgm:cxn modelId="{76E10D5E-1E63-4E0D-AE53-67049E4A7F57}" srcId="{ADA5C762-A3D5-4C98-A86F-E8EC9CD5DA20}" destId="{D6CD6BBE-62A1-492F-8D7F-08DB9A2903EE}" srcOrd="2" destOrd="0" parTransId="{8B806B51-CF3B-4D09-8E88-45A928626BA0}" sibTransId="{FDA5C3F2-775C-4887-B436-8ADD7347496D}"/>
    <dgm:cxn modelId="{1F161318-4FA7-495E-8DD9-790E13D92FA5}" srcId="{ADA5C762-A3D5-4C98-A86F-E8EC9CD5DA20}" destId="{72EB83E8-6CAF-4AF3-BF6C-F9183C4BD8B1}" srcOrd="3" destOrd="0" parTransId="{A3295E0E-9514-4971-BB6B-39B3D9992809}" sibTransId="{03A7AFD9-AC73-4C28-90E4-07B1B758CFD7}"/>
    <dgm:cxn modelId="{D5D2DE6A-6D73-499D-B974-C220F2773D36}" type="presOf" srcId="{ADA5C762-A3D5-4C98-A86F-E8EC9CD5DA20}" destId="{789C2F8E-2F14-42EC-8759-CF712D378216}" srcOrd="0" destOrd="0" presId="urn:microsoft.com/office/officeart/2008/layout/VerticalCurvedList"/>
    <dgm:cxn modelId="{71F254B1-F1EE-40E1-84B5-008D8534D29C}" type="presOf" srcId="{5286C50C-0710-478F-A838-5E8ACA56815F}" destId="{EC636550-0337-4AD2-998F-0DCFD772A307}" srcOrd="0" destOrd="0" presId="urn:microsoft.com/office/officeart/2008/layout/VerticalCurvedList"/>
    <dgm:cxn modelId="{EE38E2A6-369E-4717-902E-CEC9246E2872}" type="presOf" srcId="{59177E82-8FF2-4C5B-B6A8-119F9329EDD0}" destId="{4C2A1C4E-5032-4821-A674-63366C8ACAAB}" srcOrd="0" destOrd="0" presId="urn:microsoft.com/office/officeart/2008/layout/VerticalCurvedList"/>
    <dgm:cxn modelId="{62C06764-2210-489F-B0F3-07E137BB92B7}" srcId="{ADA5C762-A3D5-4C98-A86F-E8EC9CD5DA20}" destId="{5286C50C-0710-478F-A838-5E8ACA56815F}" srcOrd="0" destOrd="0" parTransId="{054E8757-C5A1-4102-97B2-AD7710E6CB21}" sibTransId="{08E90316-C4B8-4EFA-B9FE-52E671865A3F}"/>
    <dgm:cxn modelId="{4A027928-39DE-4BAF-A16A-8AE15F7DCBD3}" type="presParOf" srcId="{789C2F8E-2F14-42EC-8759-CF712D378216}" destId="{21CB6CE1-F689-4EA4-B785-7648B0F3CF41}" srcOrd="0" destOrd="0" presId="urn:microsoft.com/office/officeart/2008/layout/VerticalCurvedList"/>
    <dgm:cxn modelId="{E36E8A0B-2BB1-467C-BACC-B2A0E9B8C1F1}" type="presParOf" srcId="{21CB6CE1-F689-4EA4-B785-7648B0F3CF41}" destId="{152BF7ED-48D5-4313-B65E-A0F2E6E55998}" srcOrd="0" destOrd="0" presId="urn:microsoft.com/office/officeart/2008/layout/VerticalCurvedList"/>
    <dgm:cxn modelId="{A6E066DD-BE63-4BD4-B19C-6A9D1C84E7DB}" type="presParOf" srcId="{152BF7ED-48D5-4313-B65E-A0F2E6E55998}" destId="{7070F539-8DA7-44A1-AB37-2324F3317BBA}" srcOrd="0" destOrd="0" presId="urn:microsoft.com/office/officeart/2008/layout/VerticalCurvedList"/>
    <dgm:cxn modelId="{E34625BA-2A38-49D9-B55B-B146DEF9594D}" type="presParOf" srcId="{152BF7ED-48D5-4313-B65E-A0F2E6E55998}" destId="{5E3BF403-187E-44B6-87C6-95F86959B415}" srcOrd="1" destOrd="0" presId="urn:microsoft.com/office/officeart/2008/layout/VerticalCurvedList"/>
    <dgm:cxn modelId="{20E0A5B8-F649-45FE-9962-4A8881B763D5}" type="presParOf" srcId="{152BF7ED-48D5-4313-B65E-A0F2E6E55998}" destId="{986C8A98-1E19-45F6-8D14-C6FE88E45731}" srcOrd="2" destOrd="0" presId="urn:microsoft.com/office/officeart/2008/layout/VerticalCurvedList"/>
    <dgm:cxn modelId="{812D3D9E-105B-44CB-8591-2700AF2E845A}" type="presParOf" srcId="{152BF7ED-48D5-4313-B65E-A0F2E6E55998}" destId="{A8B45EA2-1CB5-4068-8C24-CCA8877A0477}" srcOrd="3" destOrd="0" presId="urn:microsoft.com/office/officeart/2008/layout/VerticalCurvedList"/>
    <dgm:cxn modelId="{397E84AD-9512-45AD-8F49-EDBA38A9631D}" type="presParOf" srcId="{21CB6CE1-F689-4EA4-B785-7648B0F3CF41}" destId="{EC636550-0337-4AD2-998F-0DCFD772A307}" srcOrd="1" destOrd="0" presId="urn:microsoft.com/office/officeart/2008/layout/VerticalCurvedList"/>
    <dgm:cxn modelId="{97273355-DD42-4108-9C6C-2775EDD0C35B}" type="presParOf" srcId="{21CB6CE1-F689-4EA4-B785-7648B0F3CF41}" destId="{C346CBC4-C9F3-487D-AE58-D0FB422A8E65}" srcOrd="2" destOrd="0" presId="urn:microsoft.com/office/officeart/2008/layout/VerticalCurvedList"/>
    <dgm:cxn modelId="{FE612E3E-D422-43AD-9273-B10FF109AB50}" type="presParOf" srcId="{C346CBC4-C9F3-487D-AE58-D0FB422A8E65}" destId="{5484745A-6463-40AA-BD0E-5C2A27324069}" srcOrd="0" destOrd="0" presId="urn:microsoft.com/office/officeart/2008/layout/VerticalCurvedList"/>
    <dgm:cxn modelId="{D2217E55-95EB-445E-8F85-F87E463B96DF}" type="presParOf" srcId="{21CB6CE1-F689-4EA4-B785-7648B0F3CF41}" destId="{4C2A1C4E-5032-4821-A674-63366C8ACAAB}" srcOrd="3" destOrd="0" presId="urn:microsoft.com/office/officeart/2008/layout/VerticalCurvedList"/>
    <dgm:cxn modelId="{09AC284E-10C6-4896-BC1F-3C9CD253DB43}" type="presParOf" srcId="{21CB6CE1-F689-4EA4-B785-7648B0F3CF41}" destId="{8DBC49EA-57BA-4422-96AA-0C4411B3AE8D}" srcOrd="4" destOrd="0" presId="urn:microsoft.com/office/officeart/2008/layout/VerticalCurvedList"/>
    <dgm:cxn modelId="{E454A263-BBE7-4E84-831F-5BE94902B3D4}" type="presParOf" srcId="{8DBC49EA-57BA-4422-96AA-0C4411B3AE8D}" destId="{D97EC483-1139-48E9-9729-BF5223FE5A3E}" srcOrd="0" destOrd="0" presId="urn:microsoft.com/office/officeart/2008/layout/VerticalCurvedList"/>
    <dgm:cxn modelId="{02419CCD-5BBA-4BEA-A9D3-137590ECE994}" type="presParOf" srcId="{21CB6CE1-F689-4EA4-B785-7648B0F3CF41}" destId="{D9495DE3-131F-47F0-9E02-9F571B5F183A}" srcOrd="5" destOrd="0" presId="urn:microsoft.com/office/officeart/2008/layout/VerticalCurvedList"/>
    <dgm:cxn modelId="{3111061B-4B24-4187-B35E-514D4C6945A8}" type="presParOf" srcId="{21CB6CE1-F689-4EA4-B785-7648B0F3CF41}" destId="{91F70D61-F189-40BF-8F55-960627D51311}" srcOrd="6" destOrd="0" presId="urn:microsoft.com/office/officeart/2008/layout/VerticalCurvedList"/>
    <dgm:cxn modelId="{D5638415-F0DE-4BDE-BBB0-AA4E0C032474}" type="presParOf" srcId="{91F70D61-F189-40BF-8F55-960627D51311}" destId="{6D8C597C-1DC9-4A09-82F0-2EE3416D59E0}" srcOrd="0" destOrd="0" presId="urn:microsoft.com/office/officeart/2008/layout/VerticalCurvedList"/>
    <dgm:cxn modelId="{78196237-0B45-4EA2-B22D-70614AB628F9}" type="presParOf" srcId="{21CB6CE1-F689-4EA4-B785-7648B0F3CF41}" destId="{BA626BBC-A976-499D-AC1A-CEE6202BD113}" srcOrd="7" destOrd="0" presId="urn:microsoft.com/office/officeart/2008/layout/VerticalCurvedList"/>
    <dgm:cxn modelId="{78F8CB4B-3A98-4307-A323-DE84EB70E309}" type="presParOf" srcId="{21CB6CE1-F689-4EA4-B785-7648B0F3CF41}" destId="{F7E0E95B-EF01-4EA2-9567-F8CEB78F76C1}" srcOrd="8" destOrd="0" presId="urn:microsoft.com/office/officeart/2008/layout/VerticalCurvedList"/>
    <dgm:cxn modelId="{CE853E2B-5DD4-493A-930C-9DC524EC274E}" type="presParOf" srcId="{F7E0E95B-EF01-4EA2-9567-F8CEB78F76C1}" destId="{0C4C9589-16AC-4C4C-AE33-9336E1AF7D4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BF403-187E-44B6-87C6-95F86959B415}">
      <dsp:nvSpPr>
        <dsp:cNvPr id="0" name=""/>
        <dsp:cNvSpPr/>
      </dsp:nvSpPr>
      <dsp:spPr>
        <a:xfrm>
          <a:off x="-5228235" y="-800777"/>
          <a:ext cx="6225843" cy="6225843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36550-0337-4AD2-998F-0DCFD772A307}">
      <dsp:nvSpPr>
        <dsp:cNvPr id="0" name=""/>
        <dsp:cNvSpPr/>
      </dsp:nvSpPr>
      <dsp:spPr>
        <a:xfrm>
          <a:off x="522323" y="355515"/>
          <a:ext cx="7334520" cy="711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100" b="1" i="0" kern="1200" dirty="0" smtClean="0"/>
            <a:t>JURISDIKCIJOS</a:t>
          </a:r>
          <a:r>
            <a:rPr lang="lt-LT" sz="3100" b="1" i="1" kern="1200" dirty="0" smtClean="0"/>
            <a:t> </a:t>
          </a:r>
          <a:r>
            <a:rPr lang="lt-LT" sz="3100" b="0" i="1" kern="1200" dirty="0" smtClean="0"/>
            <a:t>TAISYKLĖS</a:t>
          </a:r>
          <a:endParaRPr lang="en-US" sz="3100" b="0" i="1" kern="1200" dirty="0"/>
        </a:p>
      </dsp:txBody>
      <dsp:txXfrm>
        <a:off x="522323" y="355515"/>
        <a:ext cx="7334520" cy="711400"/>
      </dsp:txXfrm>
    </dsp:sp>
    <dsp:sp modelId="{5484745A-6463-40AA-BD0E-5C2A27324069}">
      <dsp:nvSpPr>
        <dsp:cNvPr id="0" name=""/>
        <dsp:cNvSpPr/>
      </dsp:nvSpPr>
      <dsp:spPr>
        <a:xfrm>
          <a:off x="77698" y="266590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A1C4E-5032-4821-A674-63366C8ACAAB}">
      <dsp:nvSpPr>
        <dsp:cNvPr id="0" name=""/>
        <dsp:cNvSpPr/>
      </dsp:nvSpPr>
      <dsp:spPr>
        <a:xfrm>
          <a:off x="930186" y="1422800"/>
          <a:ext cx="6926658" cy="711400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100" b="1" i="0" kern="1200" dirty="0" smtClean="0"/>
            <a:t>NACIONALINIO SAUGUMO </a:t>
          </a:r>
          <a:r>
            <a:rPr lang="lt-LT" sz="3100" b="0" i="1" kern="1200" dirty="0" smtClean="0"/>
            <a:t>PRINCIPAS</a:t>
          </a:r>
          <a:endParaRPr lang="en-US" sz="3100" b="0" i="1" kern="1200" dirty="0"/>
        </a:p>
      </dsp:txBody>
      <dsp:txXfrm>
        <a:off x="930186" y="1422800"/>
        <a:ext cx="6926658" cy="711400"/>
      </dsp:txXfrm>
    </dsp:sp>
    <dsp:sp modelId="{D97EC483-1139-48E9-9729-BF5223FE5A3E}">
      <dsp:nvSpPr>
        <dsp:cNvPr id="0" name=""/>
        <dsp:cNvSpPr/>
      </dsp:nvSpPr>
      <dsp:spPr>
        <a:xfrm>
          <a:off x="485560" y="1333875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95DE3-131F-47F0-9E02-9F571B5F183A}">
      <dsp:nvSpPr>
        <dsp:cNvPr id="0" name=""/>
        <dsp:cNvSpPr/>
      </dsp:nvSpPr>
      <dsp:spPr>
        <a:xfrm>
          <a:off x="930186" y="2490086"/>
          <a:ext cx="6926658" cy="711400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100" b="1" i="0" kern="1200" dirty="0" smtClean="0"/>
            <a:t>„SKUBOS“</a:t>
          </a:r>
          <a:r>
            <a:rPr lang="lt-LT" sz="3100" b="1" i="1" kern="1200" dirty="0" smtClean="0"/>
            <a:t> </a:t>
          </a:r>
          <a:r>
            <a:rPr lang="lt-LT" sz="3100" b="0" i="1" kern="1200" dirty="0" smtClean="0"/>
            <a:t>PROCEDŪRA</a:t>
          </a:r>
          <a:endParaRPr lang="en-US" sz="3100" b="0" i="1" kern="1200" dirty="0"/>
        </a:p>
      </dsp:txBody>
      <dsp:txXfrm>
        <a:off x="930186" y="2490086"/>
        <a:ext cx="6926658" cy="711400"/>
      </dsp:txXfrm>
    </dsp:sp>
    <dsp:sp modelId="{6D8C597C-1DC9-4A09-82F0-2EE3416D59E0}">
      <dsp:nvSpPr>
        <dsp:cNvPr id="0" name=""/>
        <dsp:cNvSpPr/>
      </dsp:nvSpPr>
      <dsp:spPr>
        <a:xfrm>
          <a:off x="485560" y="2401161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26BBC-A976-499D-AC1A-CEE6202BD113}">
      <dsp:nvSpPr>
        <dsp:cNvPr id="0" name=""/>
        <dsp:cNvSpPr/>
      </dsp:nvSpPr>
      <dsp:spPr>
        <a:xfrm>
          <a:off x="522323" y="3557372"/>
          <a:ext cx="7334520" cy="71140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100" b="1" i="0" kern="1200" dirty="0" smtClean="0"/>
            <a:t>BENDRADARBIAVIMO</a:t>
          </a:r>
          <a:r>
            <a:rPr lang="lt-LT" sz="3100" b="1" i="1" kern="1200" dirty="0" smtClean="0"/>
            <a:t> </a:t>
          </a:r>
          <a:r>
            <a:rPr lang="lt-LT" sz="3100" b="0" i="1" kern="1200" dirty="0" smtClean="0"/>
            <a:t>PROCEDŪRA</a:t>
          </a:r>
          <a:endParaRPr lang="en-US" sz="3100" b="0" i="1" kern="1200" dirty="0"/>
        </a:p>
      </dsp:txBody>
      <dsp:txXfrm>
        <a:off x="522323" y="3557372"/>
        <a:ext cx="7334520" cy="711400"/>
      </dsp:txXfrm>
    </dsp:sp>
    <dsp:sp modelId="{0C4C9589-16AC-4C4C-AE33-9336E1AF7D4C}">
      <dsp:nvSpPr>
        <dsp:cNvPr id="0" name=""/>
        <dsp:cNvSpPr/>
      </dsp:nvSpPr>
      <dsp:spPr>
        <a:xfrm>
          <a:off x="77698" y="3468447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C07F0C-B589-48F9-81A0-36B526B4D7B6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EB811F0-CA8B-404D-8D35-88302CB92FC4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70924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7BE16-F44F-4711-B1DC-A33C24EC367A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 smtClean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noProof="0" smtClean="0"/>
              <a:t>Spustelėkite ruošinio teksto stiliams keisti</a:t>
            </a:r>
          </a:p>
          <a:p>
            <a:pPr lvl="1"/>
            <a:r>
              <a:rPr lang="lt-LT" noProof="0" smtClean="0"/>
              <a:t>Antras lygmuo</a:t>
            </a:r>
          </a:p>
          <a:p>
            <a:pPr lvl="2"/>
            <a:r>
              <a:rPr lang="lt-LT" noProof="0" smtClean="0"/>
              <a:t>Trečias lygmuo</a:t>
            </a:r>
          </a:p>
          <a:p>
            <a:pPr lvl="3"/>
            <a:r>
              <a:rPr lang="lt-LT" noProof="0" smtClean="0"/>
              <a:t>Ketvirtas lygmuo</a:t>
            </a:r>
          </a:p>
          <a:p>
            <a:pPr lvl="4"/>
            <a:r>
              <a:rPr lang="lt-LT" noProof="0" smtClean="0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C9AEAC-BE74-4C98-8787-9412988534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0142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33947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5296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765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0980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1348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13484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19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134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0896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29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35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727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68395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191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AEAC-BE74-4C98-8787-9412988534CA}" type="slidenum">
              <a:rPr lang="lt-LT" smtClean="0"/>
              <a:pPr>
                <a:defRPr/>
              </a:pPr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993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15E7-87EB-4D1B-9CB1-831404D7D7CE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A686-0C44-45FB-8AC9-5F77937728B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B7313-8DB4-4831-8098-865A3C9D1629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6838-1481-44B0-A171-2B545C05A7B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388F-911E-4B3B-907D-89A3401582FD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7E191-6CB3-4ADE-962A-256A8104199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8194D-FDDC-4A8E-9F4B-0D4E08D7E5A5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092B-4CB7-45F7-8244-40FD693A5C5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A3DB-79D6-4BE0-B865-D7F422D5FAE2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1677-155F-4908-B18D-C9CC5482E7A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215A-DE4C-4C47-86B0-54859179D3F6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56A4-E754-490A-85C6-A986FAA3A40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651F1-C96E-4398-A119-EDE9CA1FEA01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A703-D250-4B73-A346-B699B0413A7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3B92-FE20-48D9-80AB-7735384768A8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7AEB-B168-4708-BA1D-1BCE54B314E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E30A-E80C-4FC4-8955-067A12585479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4546-ADCF-4045-B428-A00397AF214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5E7B-D194-42F7-BDC4-A67FC555BC2C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7DFD-EDEC-44CB-B90B-8EF9B8608DE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B9C6-E50E-4365-9D3B-A667CA192B30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FD96-8024-4CEC-858D-DF436F971B0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</a:p>
        </p:txBody>
      </p:sp>
      <p:sp>
        <p:nvSpPr>
          <p:cNvPr id="1027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C4CBDF-7774-456A-BF01-FB59C0647BB8}" type="datetimeFigureOut">
              <a:rPr lang="en-US"/>
              <a:pPr>
                <a:defRPr/>
              </a:pPr>
              <a:t>6/7/2017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70AC61-6206-4C30-AC7F-6753967EBCC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antraštė 3"/>
          <p:cNvSpPr>
            <a:spLocks noGrp="1"/>
          </p:cNvSpPr>
          <p:nvPr>
            <p:ph type="subTitle" idx="1"/>
          </p:nvPr>
        </p:nvSpPr>
        <p:spPr>
          <a:xfrm>
            <a:off x="518266" y="764704"/>
            <a:ext cx="8143875" cy="2376264"/>
          </a:xfrm>
        </p:spPr>
        <p:txBody>
          <a:bodyPr rtlCol="0">
            <a:normAutofit fontScale="85000" lnSpcReduction="10000"/>
          </a:bodyPr>
          <a:lstStyle/>
          <a:p>
            <a:r>
              <a:rPr lang="lt-LT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„ELEKTRONINIŲ </a:t>
            </a:r>
            <a:r>
              <a:rPr lang="lt-LT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RYŠIŲ TINKLAIS TEIKIAMŲ PASLAUGŲ KONVERGENCIJA IR REGULIAVIMAS“ </a:t>
            </a:r>
            <a:endParaRPr lang="en-US" sz="1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lt-LT" sz="2200" b="1" dirty="0" smtClean="0"/>
          </a:p>
          <a:p>
            <a:r>
              <a:rPr lang="lt-LT" sz="2800" b="1" dirty="0"/>
              <a:t>LIETUVOS KABELINĖS TELEVIZIJOS ASOCIACIJOS XXI-OJI TARPTAUTINĖ KONFERENCIJA</a:t>
            </a:r>
          </a:p>
          <a:p>
            <a:r>
              <a:rPr lang="lt-LT" sz="2200" b="1" dirty="0" smtClean="0"/>
              <a:t>2017 m. birželio 7 d.</a:t>
            </a:r>
            <a:endParaRPr lang="en-US" sz="3800" b="1" i="1" dirty="0" smtClean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55575" y="342900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347865" y="3789040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i="1" dirty="0" smtClean="0">
                <a:solidFill>
                  <a:schemeClr val="accent1"/>
                </a:solidFill>
                <a:latin typeface="+mn-lt"/>
              </a:rPr>
              <a:t>„</a:t>
            </a:r>
            <a:r>
              <a:rPr lang="lt-LT" sz="2400" b="1" i="1" dirty="0" smtClean="0">
                <a:solidFill>
                  <a:schemeClr val="accent1"/>
                </a:solidFill>
                <a:latin typeface="+mn-lt"/>
              </a:rPr>
              <a:t>Europos audiovizualinės </a:t>
            </a:r>
            <a:r>
              <a:rPr lang="lt-LT" sz="2400" b="1" i="1" dirty="0">
                <a:solidFill>
                  <a:schemeClr val="accent1"/>
                </a:solidFill>
                <a:latin typeface="+mn-lt"/>
              </a:rPr>
              <a:t>žiniasklaidos </a:t>
            </a:r>
            <a:r>
              <a:rPr lang="lt-LT" sz="2400" b="1" i="1" dirty="0" smtClean="0">
                <a:solidFill>
                  <a:schemeClr val="accent1"/>
                </a:solidFill>
                <a:latin typeface="+mn-lt"/>
              </a:rPr>
              <a:t>pokyčiai priėmus Bendrąjį požiūrį</a:t>
            </a:r>
            <a:r>
              <a:rPr lang="en-US" sz="2400" b="1" i="1" dirty="0" smtClean="0">
                <a:solidFill>
                  <a:schemeClr val="accent1"/>
                </a:solidFill>
                <a:latin typeface="+mn-lt"/>
              </a:rPr>
              <a:t>:</a:t>
            </a:r>
            <a:r>
              <a:rPr lang="lt-LT" sz="2400" b="1" i="1" dirty="0" smtClean="0">
                <a:solidFill>
                  <a:schemeClr val="accent1"/>
                </a:solidFill>
                <a:latin typeface="+mn-lt"/>
              </a:rPr>
              <a:t>     ko galime tikėtis?</a:t>
            </a:r>
            <a:r>
              <a:rPr lang="en-US" sz="2400" b="1" i="1" dirty="0" smtClean="0">
                <a:solidFill>
                  <a:schemeClr val="accent1"/>
                </a:solidFill>
                <a:latin typeface="+mn-lt"/>
              </a:rPr>
              <a:t>“</a:t>
            </a:r>
            <a:endParaRPr lang="en-US" sz="2400" i="1" dirty="0" smtClean="0">
              <a:solidFill>
                <a:schemeClr val="accent1"/>
              </a:solidFill>
              <a:latin typeface="+mn-lt"/>
            </a:endParaRPr>
          </a:p>
          <a:p>
            <a:pPr algn="r" fontAlgn="auto">
              <a:spcAft>
                <a:spcPts val="0"/>
              </a:spcAft>
              <a:defRPr/>
            </a:pPr>
            <a:endParaRPr lang="lt-LT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1"/>
                </a:solidFill>
                <a:latin typeface="+mn-lt"/>
              </a:rPr>
              <a:t>Deividas </a:t>
            </a:r>
            <a:r>
              <a:rPr lang="en-US" b="1" i="1" dirty="0">
                <a:solidFill>
                  <a:schemeClr val="accent1"/>
                </a:solidFill>
                <a:latin typeface="+mn-lt"/>
              </a:rPr>
              <a:t>Velkas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, </a:t>
            </a:r>
            <a:r>
              <a:rPr lang="lt-LT" dirty="0">
                <a:solidFill>
                  <a:schemeClr val="accent1"/>
                </a:solidFill>
                <a:latin typeface="+mn-lt"/>
              </a:rPr>
              <a:t>Kultūros politikos departamento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lt-LT" dirty="0">
                <a:solidFill>
                  <a:schemeClr val="accent1"/>
                </a:solidFill>
                <a:latin typeface="+mn-lt"/>
              </a:rPr>
              <a:t>Visuomenės informavimo politikos skyriaus </a:t>
            </a:r>
            <a:r>
              <a:rPr lang="lt-LT" dirty="0" smtClean="0">
                <a:solidFill>
                  <a:schemeClr val="accent1"/>
                </a:solidFill>
                <a:latin typeface="+mn-lt"/>
              </a:rPr>
              <a:t>vedėjas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6" y="3947961"/>
            <a:ext cx="2570222" cy="17134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BF8351"/>
          </a:solidFill>
          <a:ln w="25400">
            <a:solidFill>
              <a:srgbClr val="BF8351"/>
            </a:solidFill>
          </a:ln>
        </p:spPr>
        <p:txBody>
          <a:bodyPr/>
          <a:lstStyle/>
          <a:p>
            <a:r>
              <a:rPr lang="lt-LT" b="1" dirty="0">
                <a:solidFill>
                  <a:schemeClr val="bg1"/>
                </a:solidFill>
              </a:rPr>
              <a:t>– </a:t>
            </a:r>
            <a:r>
              <a:rPr lang="lt-LT" b="1" spc="-100" dirty="0" smtClean="0">
                <a:solidFill>
                  <a:schemeClr val="bg1"/>
                </a:solidFill>
              </a:rPr>
              <a:t>NACIONALINIS SAUGUMAS </a:t>
            </a:r>
            <a:r>
              <a:rPr lang="lt-LT" b="1" dirty="0" smtClean="0">
                <a:solidFill>
                  <a:schemeClr val="bg1"/>
                </a:solidFill>
              </a:rPr>
              <a:t>–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3"/>
            <a:ext cx="8568952" cy="4680520"/>
          </a:xfrm>
        </p:spPr>
        <p:txBody>
          <a:bodyPr/>
          <a:lstStyle/>
          <a:p>
            <a:r>
              <a:rPr lang="lt-LT" dirty="0" smtClean="0"/>
              <a:t>Šiuo metu Direktyvoje tarp pagrindų riboti audiovizualinių žiniasklaidos paslaugų priėmimą minimi tik du: </a:t>
            </a:r>
            <a:r>
              <a:rPr lang="lt-LT" u="sng" dirty="0" smtClean="0"/>
              <a:t>nepilnamečių apsauga</a:t>
            </a:r>
            <a:r>
              <a:rPr lang="lt-LT" dirty="0" smtClean="0"/>
              <a:t> ir </a:t>
            </a:r>
            <a:r>
              <a:rPr lang="lt-LT" u="sng" dirty="0" smtClean="0"/>
              <a:t>neapykantos kurstymas</a:t>
            </a:r>
            <a:r>
              <a:rPr lang="lt-LT" dirty="0" smtClean="0"/>
              <a:t> (tam tikrais pagrindais).</a:t>
            </a:r>
            <a:endParaRPr lang="en-US" dirty="0" smtClean="0"/>
          </a:p>
          <a:p>
            <a:r>
              <a:rPr lang="lt-LT" b="1" dirty="0" smtClean="0"/>
              <a:t>LT pozicija: atsižvelgiant </a:t>
            </a:r>
            <a:r>
              <a:rPr lang="lt-LT" b="1" dirty="0"/>
              <a:t>į </a:t>
            </a:r>
            <a:r>
              <a:rPr lang="lt-LT" b="1" dirty="0" smtClean="0"/>
              <a:t>informacines grėsmes įtraukti naują paslaugų priėmimo ribojimo pagrindą (kuris būtų taikomas </a:t>
            </a:r>
            <a:r>
              <a:rPr lang="lt-LT" b="1" dirty="0"/>
              <a:t>tiek </a:t>
            </a:r>
            <a:r>
              <a:rPr lang="lt-LT" b="1" dirty="0" smtClean="0"/>
              <a:t>linijinėms, tiek nelinijinėms paslaugoms), kai </a:t>
            </a:r>
            <a:r>
              <a:rPr lang="lt-LT" b="1" i="1" dirty="0" smtClean="0">
                <a:solidFill>
                  <a:srgbClr val="9F683B"/>
                </a:solidFill>
              </a:rPr>
              <a:t>kyla pavojus nacionaliniam (visuomenės) saugumui</a:t>
            </a:r>
            <a:r>
              <a:rPr lang="lt-LT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0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139136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 smtClean="0"/>
              <a:t>Paslaugų </a:t>
            </a:r>
            <a:r>
              <a:rPr lang="lt-LT" sz="3400" dirty="0"/>
              <a:t>priėmimo ribojimas </a:t>
            </a:r>
            <a:r>
              <a:rPr lang="lt-LT" sz="3400" dirty="0" smtClean="0"/>
              <a:t>numatytas, kai (1) akivaizdžiai, rimtai ir sunkiai kurstomi neapykanta ar smurtas / provokuojamas terorizmas / daroma žala nepilnamečių vystymuisi, (2) kenkiama </a:t>
            </a:r>
            <a:r>
              <a:rPr lang="lt-LT" sz="3400" dirty="0"/>
              <a:t>arba </a:t>
            </a:r>
            <a:r>
              <a:rPr lang="lt-LT" sz="3400" dirty="0" smtClean="0"/>
              <a:t>keliamas rimtas </a:t>
            </a:r>
            <a:r>
              <a:rPr lang="lt-LT" sz="3400" dirty="0"/>
              <a:t>ir </a:t>
            </a:r>
            <a:r>
              <a:rPr lang="lt-LT" sz="3400" dirty="0" smtClean="0"/>
              <a:t>didelis pavojus </a:t>
            </a:r>
            <a:r>
              <a:rPr lang="lt-LT" sz="3400" spc="-30" dirty="0"/>
              <a:t>visuomenės </a:t>
            </a:r>
            <a:r>
              <a:rPr lang="lt-LT" sz="3400" spc="-30" dirty="0" smtClean="0"/>
              <a:t>saugumui, taip pat valstybės </a:t>
            </a:r>
            <a:r>
              <a:rPr lang="lt-LT" sz="3400" dirty="0"/>
              <a:t>saugumo ir gynybos </a:t>
            </a:r>
            <a:r>
              <a:rPr lang="lt-LT" sz="3400" spc="-30" dirty="0"/>
              <a:t>užtikrinimui</a:t>
            </a:r>
            <a:r>
              <a:rPr lang="lt-LT" sz="3400" spc="-30" dirty="0" smtClean="0"/>
              <a:t>, ar (3) visuomenės sveikatai.</a:t>
            </a:r>
            <a:endParaRPr lang="en-US" sz="3400" spc="-3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F8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F83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BF8351"/>
          </a:solidFill>
          <a:ln w="25400">
            <a:solidFill>
              <a:srgbClr val="BF8351"/>
            </a:solidFill>
          </a:ln>
        </p:spPr>
        <p:txBody>
          <a:bodyPr/>
          <a:lstStyle/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3399755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824535"/>
          </a:xfrm>
        </p:spPr>
        <p:txBody>
          <a:bodyPr/>
          <a:lstStyle/>
          <a:p>
            <a:r>
              <a:rPr lang="lt-LT" sz="3400" b="1" dirty="0" smtClean="0">
                <a:solidFill>
                  <a:schemeClr val="accent1"/>
                </a:solidFill>
              </a:rPr>
              <a:t>Efektyvesnės visuomenės interesų apsaugos paslaugų konvergencijos sąlygomis, </a:t>
            </a:r>
            <a:r>
              <a:rPr lang="lt-LT" sz="3400" dirty="0" smtClean="0"/>
              <a:t>nes įpareigojimai imtis priemonių siekiant apsaugoti visuomenę nuo nepilnamečiams žalingos informacijos, neapykantos ar smurto kurstymo, taip pat ir terorizmo provokacijų nustatyti ir </a:t>
            </a:r>
            <a:r>
              <a:rPr lang="lt-LT" sz="3400" u="sng" dirty="0" smtClean="0"/>
              <a:t>vaizdo medžiagos bendrojo naudojimo platformose ir (ar) šių platformų paslaugų teikėjams</a:t>
            </a:r>
            <a:r>
              <a:rPr lang="lt-LT" sz="3400" dirty="0" smtClean="0"/>
              <a:t>. </a:t>
            </a:r>
          </a:p>
          <a:p>
            <a:endParaRPr lang="lt-LT" sz="3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KO GALIME TIKĖTIS?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5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3"/>
            <a:ext cx="8568952" cy="4680520"/>
          </a:xfrm>
        </p:spPr>
        <p:txBody>
          <a:bodyPr/>
          <a:lstStyle/>
          <a:p>
            <a:r>
              <a:rPr lang="lt-LT" sz="3600" dirty="0" smtClean="0"/>
              <a:t>Direktyvos įžanginėje dalyje patikslinama, kad vaizdo </a:t>
            </a:r>
            <a:r>
              <a:rPr lang="lt-LT" sz="3600" dirty="0"/>
              <a:t>medžiagos bendrojo naudojimo </a:t>
            </a:r>
            <a:r>
              <a:rPr lang="lt-LT" sz="3600" dirty="0" smtClean="0"/>
              <a:t>platformoms taikomos priemonės yra nukreiptos tik į saugomą turinį</a:t>
            </a:r>
            <a:r>
              <a:rPr lang="en-GB" sz="3600" dirty="0" smtClean="0"/>
              <a:t>. </a:t>
            </a:r>
            <a:r>
              <a:rPr lang="lt-LT" sz="3600" dirty="0" smtClean="0"/>
              <a:t>Todėl Direktyva nedraudžia valstybėms narėms nustatyti įpareigojimus </a:t>
            </a:r>
            <a:r>
              <a:rPr lang="lt-LT" sz="3600" i="1" dirty="0" smtClean="0"/>
              <a:t>srautinio duomenų perdavimo</a:t>
            </a:r>
            <a:r>
              <a:rPr lang="lt-LT" sz="3600" dirty="0" smtClean="0"/>
              <a:t> </a:t>
            </a:r>
            <a:r>
              <a:rPr lang="lt-LT" sz="3600" dirty="0"/>
              <a:t>(„</a:t>
            </a:r>
            <a:r>
              <a:rPr lang="en-GB" sz="3600" dirty="0" err="1" smtClean="0"/>
              <a:t>livestreaming</a:t>
            </a:r>
            <a:r>
              <a:rPr lang="lt-LT" sz="3600" dirty="0" smtClean="0"/>
              <a:t>“)</a:t>
            </a:r>
            <a:r>
              <a:rPr lang="en-GB" sz="3600" dirty="0" smtClean="0"/>
              <a:t> </a:t>
            </a:r>
            <a:r>
              <a:rPr lang="lt-LT" sz="3600" dirty="0" smtClean="0"/>
              <a:t>paslaugų teikėjams, </a:t>
            </a:r>
            <a:r>
              <a:rPr lang="lt-LT" sz="3600" u="sng" dirty="0" smtClean="0"/>
              <a:t>kiek tai suderinama su ES teise</a:t>
            </a:r>
            <a:r>
              <a:rPr lang="lt-LT" sz="3600" dirty="0" smtClean="0"/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1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824535"/>
          </a:xfrm>
        </p:spPr>
        <p:txBody>
          <a:bodyPr/>
          <a:lstStyle/>
          <a:p>
            <a:r>
              <a:rPr lang="lt-LT" sz="3400" dirty="0" smtClean="0"/>
              <a:t>Direktyvos įžanginėje dalyje pabrėžiama, kad priemonės, kurių VN imasi siekdama vartotojų </a:t>
            </a:r>
            <a:r>
              <a:rPr lang="lt-LT" sz="3400" spc="-40" dirty="0" smtClean="0"/>
              <a:t>apsaugos, taip pat ir azartinių lošimų reklamos atvejais, turi</a:t>
            </a:r>
            <a:r>
              <a:rPr lang="lt-LT" sz="3400" dirty="0" smtClean="0"/>
              <a:t> būti teisėtos, proporcingos siekiamam tikslui ir būtinos.</a:t>
            </a:r>
            <a:r>
              <a:rPr lang="en-GB" sz="3400" dirty="0" smtClean="0"/>
              <a:t> </a:t>
            </a:r>
            <a:r>
              <a:rPr lang="lt-LT" sz="3400" dirty="0" smtClean="0"/>
              <a:t>Tačiau bet kuriuo atveju priimančioji VN </a:t>
            </a:r>
            <a:r>
              <a:rPr lang="lt-LT" sz="3400" u="sng" dirty="0" smtClean="0"/>
              <a:t>turi nesiimti jokių priemonių, ribojančių televizijos programų retransliacijas</a:t>
            </a:r>
            <a:r>
              <a:rPr lang="lt-LT" sz="3400" dirty="0" smtClean="0"/>
              <a:t> („</a:t>
            </a:r>
            <a:r>
              <a:rPr lang="lt-LT" sz="3400" dirty="0" err="1" smtClean="0"/>
              <a:t>re-transmission</a:t>
            </a:r>
            <a:r>
              <a:rPr lang="lt-LT" sz="3400" dirty="0" smtClean="0"/>
              <a:t> </a:t>
            </a:r>
            <a:r>
              <a:rPr lang="lt-LT" sz="3400" dirty="0" err="1" smtClean="0"/>
              <a:t>of</a:t>
            </a:r>
            <a:r>
              <a:rPr lang="lt-LT" sz="3400" dirty="0" smtClean="0"/>
              <a:t> </a:t>
            </a:r>
            <a:r>
              <a:rPr lang="lt-LT" sz="3400" dirty="0" err="1" smtClean="0"/>
              <a:t>television</a:t>
            </a:r>
            <a:r>
              <a:rPr lang="lt-LT" sz="3400" dirty="0" smtClean="0"/>
              <a:t> </a:t>
            </a:r>
            <a:r>
              <a:rPr lang="lt-LT" sz="3400" dirty="0" err="1" smtClean="0"/>
              <a:t>broadcasts</a:t>
            </a:r>
            <a:r>
              <a:rPr lang="lt-LT" sz="3400" dirty="0" smtClean="0"/>
              <a:t>“) </a:t>
            </a:r>
            <a:r>
              <a:rPr lang="lt-LT" sz="3400" u="sng" dirty="0" smtClean="0"/>
              <a:t>jų teritorijoje iš kitų šalių</a:t>
            </a:r>
            <a:r>
              <a:rPr lang="lt-LT" sz="3400" dirty="0" smtClean="0"/>
              <a:t> (VN).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</a:t>
            </a:r>
            <a:r>
              <a:rPr lang="lt-LT" b="1" dirty="0">
                <a:solidFill>
                  <a:schemeClr val="bg1"/>
                </a:solidFill>
              </a:rPr>
              <a:t>KAS SVARBU? </a:t>
            </a:r>
            <a:r>
              <a:rPr lang="lt-LT" b="1" dirty="0" smtClean="0">
                <a:solidFill>
                  <a:schemeClr val="bg1"/>
                </a:solidFill>
              </a:rPr>
              <a:t>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11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99"/>
            <a:ext cx="8435280" cy="4608513"/>
          </a:xfrm>
        </p:spPr>
        <p:txBody>
          <a:bodyPr/>
          <a:lstStyle/>
          <a:p>
            <a:r>
              <a:rPr lang="lt-LT" dirty="0" smtClean="0"/>
              <a:t>Direktyvoje nustatytos procedūros / priemonės reaguoti į viešosios informacijos pažeidimus nėra tinkamos, nes nesudaro sąlygų efektyviai reaguoti į pažeidimus, t. y., </a:t>
            </a:r>
            <a:r>
              <a:rPr lang="lt-LT" u="sng" dirty="0" smtClean="0"/>
              <a:t>tinkamai</a:t>
            </a:r>
            <a:r>
              <a:rPr lang="lt-LT" dirty="0" smtClean="0"/>
              <a:t> ir </a:t>
            </a:r>
            <a:r>
              <a:rPr lang="lt-LT" u="sng" dirty="0" smtClean="0"/>
              <a:t>laiku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L</a:t>
            </a:r>
            <a:r>
              <a:rPr lang="lt-LT" b="1" dirty="0" smtClean="0"/>
              <a:t>T pozicija: paslaugų priėmimą riboti po </a:t>
            </a:r>
            <a:r>
              <a:rPr lang="lt-LT" b="1" i="1" dirty="0" smtClean="0">
                <a:solidFill>
                  <a:srgbClr val="847C34"/>
                </a:solidFill>
              </a:rPr>
              <a:t>dviejų</a:t>
            </a:r>
            <a:r>
              <a:rPr lang="lt-LT" b="1" dirty="0" smtClean="0"/>
              <a:t> pažeidimų</a:t>
            </a:r>
            <a:r>
              <a:rPr lang="en-US" b="1" dirty="0" smtClean="0"/>
              <a:t> (</a:t>
            </a:r>
            <a:r>
              <a:rPr lang="lt-LT" b="1" i="1" dirty="0" smtClean="0"/>
              <a:t>vietoje reikalaujamų trijų</a:t>
            </a:r>
            <a:r>
              <a:rPr lang="en-US" b="1" dirty="0" smtClean="0"/>
              <a:t>) </a:t>
            </a:r>
            <a:r>
              <a:rPr lang="lt-LT" b="1" dirty="0" smtClean="0"/>
              <a:t>arba po </a:t>
            </a:r>
            <a:r>
              <a:rPr lang="lt-LT" b="1" i="1" dirty="0" smtClean="0">
                <a:solidFill>
                  <a:srgbClr val="847C34"/>
                </a:solidFill>
              </a:rPr>
              <a:t>vieno</a:t>
            </a:r>
            <a:r>
              <a:rPr lang="lt-LT" b="1" dirty="0" smtClean="0"/>
              <a:t> pažeidimo tais atvejais, kai </a:t>
            </a:r>
            <a:r>
              <a:rPr lang="lt-LT" b="1" dirty="0" smtClean="0">
                <a:solidFill>
                  <a:srgbClr val="847C34"/>
                </a:solidFill>
              </a:rPr>
              <a:t>kyla grėsmė</a:t>
            </a:r>
            <a:r>
              <a:rPr lang="en-US" b="1" dirty="0" smtClean="0">
                <a:solidFill>
                  <a:srgbClr val="847C34"/>
                </a:solidFill>
              </a:rPr>
              <a:t> </a:t>
            </a:r>
            <a:r>
              <a:rPr lang="lt-LT" b="1" dirty="0" smtClean="0">
                <a:solidFill>
                  <a:srgbClr val="847C34"/>
                </a:solidFill>
              </a:rPr>
              <a:t>nacionaliniam (visuomenės) saugumui</a:t>
            </a:r>
            <a:r>
              <a:rPr lang="lt-LT" b="1" dirty="0" smtClean="0"/>
              <a:t>.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BDB255"/>
          </a:solidFill>
          <a:ln w="25400" cap="flat" cmpd="sng" algn="ctr">
            <a:solidFill>
              <a:srgbClr val="BDB255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„SKUBOS“ PROCEDŪRA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5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556792"/>
            <a:ext cx="707747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/>
              <a:t>ET priėmus </a:t>
            </a:r>
            <a:r>
              <a:rPr lang="lt-LT" sz="3400" i="1" dirty="0"/>
              <a:t>Bendrąjį požiūrį</a:t>
            </a:r>
            <a:r>
              <a:rPr lang="lt-LT" sz="3400" dirty="0"/>
              <a:t> </a:t>
            </a:r>
            <a:r>
              <a:rPr lang="lt-LT" sz="3400" dirty="0" smtClean="0"/>
              <a:t>palikta, kad paslaugų laisvo priėmimo ribojimas galimas </a:t>
            </a:r>
            <a:r>
              <a:rPr lang="lt-LT" sz="3400" b="1" dirty="0" smtClean="0"/>
              <a:t>po trijų pažeidimų (per vienerius metus)</a:t>
            </a:r>
            <a:r>
              <a:rPr lang="lt-LT" sz="3400" dirty="0" smtClean="0"/>
              <a:t>, tačiau laikantis patikslintų sąlygų – </a:t>
            </a:r>
            <a:r>
              <a:rPr lang="lt-LT" sz="3400" u="sng" dirty="0" smtClean="0"/>
              <a:t>pranešimo</a:t>
            </a:r>
            <a:r>
              <a:rPr lang="lt-LT" sz="3400" dirty="0" smtClean="0"/>
              <a:t> apie priemones, kurių bus imtasi, jei pažeidimas pasikartos, </a:t>
            </a:r>
            <a:r>
              <a:rPr lang="lt-LT" sz="3400" u="sng" dirty="0" smtClean="0"/>
              <a:t>konsultacijų</a:t>
            </a:r>
            <a:r>
              <a:rPr lang="lt-LT" sz="3400" dirty="0" smtClean="0"/>
              <a:t>, </a:t>
            </a:r>
            <a:r>
              <a:rPr lang="lt-LT" sz="3400" u="sng" dirty="0" smtClean="0"/>
              <a:t>atsakymo teisės</a:t>
            </a:r>
            <a:r>
              <a:rPr lang="lt-LT" sz="3400" dirty="0" smtClean="0"/>
              <a:t> (</a:t>
            </a:r>
            <a:r>
              <a:rPr lang="lt-LT" sz="3400" u="sng" dirty="0" smtClean="0"/>
              <a:t>įprastinė procedūra</a:t>
            </a:r>
            <a:r>
              <a:rPr lang="lt-LT" sz="3400" dirty="0" smtClean="0"/>
              <a:t>; ji Direktyvoje numatyta ir dabar).</a:t>
            </a:r>
            <a:endParaRPr lang="en-US" sz="34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DB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DB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BDB255"/>
          </a:solidFill>
          <a:ln w="25400" cap="flat" cmpd="sng" algn="ctr">
            <a:solidFill>
              <a:srgbClr val="BDB255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18699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ĮPRASTINĖ PROCEDŪRA –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2" name="Striped Right Arrow 1"/>
          <p:cNvSpPr/>
          <p:nvPr/>
        </p:nvSpPr>
        <p:spPr>
          <a:xfrm>
            <a:off x="466290" y="2519238"/>
            <a:ext cx="2967702" cy="1368152"/>
          </a:xfrm>
          <a:prstGeom prst="stripedRightArrow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728" y="2941704"/>
            <a:ext cx="2519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 smtClean="0">
                <a:solidFill>
                  <a:srgbClr val="C00000"/>
                </a:solidFill>
                <a:latin typeface="+mn-lt"/>
              </a:rPr>
              <a:t>12 mėn.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4727" y="1807170"/>
            <a:ext cx="576064" cy="576064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6434" y="179849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b="1" dirty="0" smtClean="0">
                <a:latin typeface="+mn-lt"/>
              </a:rPr>
              <a:t>1</a:t>
            </a:r>
            <a:endParaRPr lang="en-US" sz="3200" b="1" dirty="0">
              <a:latin typeface="+mn-lt"/>
            </a:endParaRPr>
          </a:p>
        </p:txBody>
      </p:sp>
      <p:cxnSp>
        <p:nvCxnSpPr>
          <p:cNvPr id="13" name="Straight Arrow Connector 12"/>
          <p:cNvCxnSpPr>
            <a:stCxn id="10" idx="4"/>
          </p:cNvCxnSpPr>
          <p:nvPr/>
        </p:nvCxnSpPr>
        <p:spPr>
          <a:xfrm>
            <a:off x="972759" y="2383234"/>
            <a:ext cx="0" cy="43204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983755" y="1807207"/>
            <a:ext cx="576064" cy="576064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79712" y="179828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b="1" dirty="0" smtClean="0">
                <a:latin typeface="+mn-lt"/>
              </a:rPr>
              <a:t>2</a:t>
            </a:r>
            <a:endParaRPr lang="en-US" sz="3200" b="1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71787" y="2391945"/>
            <a:ext cx="0" cy="43204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3470" y="4451919"/>
            <a:ext cx="29677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200" b="1" dirty="0" smtClean="0">
                <a:latin typeface="+mn-lt"/>
              </a:rPr>
              <a:t>Neapykantos kurstymas</a:t>
            </a:r>
          </a:p>
          <a:p>
            <a:pPr algn="ctr"/>
            <a:r>
              <a:rPr lang="lt-LT" sz="2200" b="1" dirty="0" smtClean="0">
                <a:latin typeface="+mn-lt"/>
              </a:rPr>
              <a:t>Grėsmė saugumui</a:t>
            </a:r>
          </a:p>
          <a:p>
            <a:pPr algn="ctr"/>
            <a:r>
              <a:rPr lang="lt-LT" sz="2200" b="1" dirty="0" smtClean="0">
                <a:latin typeface="+mn-lt"/>
              </a:rPr>
              <a:t>Grėsmė sveikatai</a:t>
            </a:r>
          </a:p>
          <a:p>
            <a:pPr algn="ctr"/>
            <a:r>
              <a:rPr lang="lt-LT" sz="2200" b="1" dirty="0" smtClean="0">
                <a:latin typeface="+mn-lt"/>
              </a:rPr>
              <a:t>Terorizmo skatinimas</a:t>
            </a:r>
          </a:p>
          <a:p>
            <a:pPr algn="ctr"/>
            <a:r>
              <a:rPr lang="lt-LT" sz="2200" b="1" dirty="0" smtClean="0">
                <a:latin typeface="+mn-lt"/>
              </a:rPr>
              <a:t>Žala nepilnamečiams</a:t>
            </a:r>
          </a:p>
          <a:p>
            <a:pPr algn="r"/>
            <a:r>
              <a:rPr lang="lt-LT" dirty="0" smtClean="0"/>
              <a:t> 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3563888" y="2511623"/>
            <a:ext cx="1284335" cy="1368152"/>
          </a:xfrm>
          <a:prstGeom prst="rightArrow">
            <a:avLst/>
          </a:prstGeom>
          <a:noFill/>
          <a:ln w="444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571130" y="2941704"/>
            <a:ext cx="127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rgbClr val="FFC000"/>
                </a:solidFill>
                <a:latin typeface="+mn-lt"/>
              </a:rPr>
              <a:t>1 mėn.</a:t>
            </a:r>
            <a:endParaRPr lang="en-US" sz="28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406971" y="1754949"/>
            <a:ext cx="0" cy="4554371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78115" y="4451919"/>
            <a:ext cx="291509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200" b="1" dirty="0" smtClean="0">
                <a:latin typeface="+mn-lt"/>
              </a:rPr>
              <a:t>Pranešimas</a:t>
            </a:r>
            <a:r>
              <a:rPr lang="lt-LT" sz="2200" b="1" dirty="0" smtClean="0">
                <a:latin typeface="+mn-lt"/>
              </a:rPr>
              <a:t>, </a:t>
            </a:r>
            <a:r>
              <a:rPr lang="lt-LT" sz="2200" b="1" dirty="0" err="1" smtClean="0">
                <a:latin typeface="+mn-lt"/>
              </a:rPr>
              <a:t>konsulta-cijos</a:t>
            </a:r>
            <a:r>
              <a:rPr lang="lt-LT" sz="2200" b="1" dirty="0" smtClean="0">
                <a:latin typeface="+mn-lt"/>
              </a:rPr>
              <a:t> su paslaugos teikėju, VN ir EK; </a:t>
            </a:r>
            <a:r>
              <a:rPr lang="lt-LT" sz="2200" b="1" dirty="0" smtClean="0">
                <a:latin typeface="+mn-lt"/>
              </a:rPr>
              <a:t>nuomonės </a:t>
            </a:r>
            <a:r>
              <a:rPr lang="lt-LT" sz="2200" b="1" dirty="0" smtClean="0">
                <a:latin typeface="+mn-lt"/>
              </a:rPr>
              <a:t>gavimas;     3-asis pažeidimas</a:t>
            </a:r>
            <a:endParaRPr lang="lt-LT" sz="2200" b="1" dirty="0" smtClean="0">
              <a:latin typeface="+mn-lt"/>
            </a:endParaRPr>
          </a:p>
          <a:p>
            <a:r>
              <a:rPr lang="lt-LT" sz="2400" dirty="0" smtClean="0"/>
              <a:t> </a:t>
            </a:r>
            <a:endParaRPr lang="en-US" sz="2400" dirty="0"/>
          </a:p>
        </p:txBody>
      </p:sp>
      <p:sp>
        <p:nvSpPr>
          <p:cNvPr id="29" name="Right Arrow 28"/>
          <p:cNvSpPr/>
          <p:nvPr/>
        </p:nvSpPr>
        <p:spPr>
          <a:xfrm>
            <a:off x="6516216" y="2504648"/>
            <a:ext cx="2190870" cy="1368152"/>
          </a:xfrm>
          <a:prstGeom prst="rightArrow">
            <a:avLst/>
          </a:prstGeom>
          <a:noFill/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588224" y="292711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 smtClean="0">
                <a:solidFill>
                  <a:srgbClr val="9BBB59"/>
                </a:solidFill>
                <a:latin typeface="+mn-lt"/>
              </a:rPr>
              <a:t>3 mėn.</a:t>
            </a:r>
            <a:endParaRPr lang="en-US" sz="2800" b="1" dirty="0">
              <a:solidFill>
                <a:srgbClr val="9BBB59"/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491880" y="1789576"/>
            <a:ext cx="0" cy="4519744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516216" y="479047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200" b="1" dirty="0" smtClean="0">
                <a:latin typeface="+mn-lt"/>
              </a:rPr>
              <a:t>Europos Komisijos </a:t>
            </a:r>
            <a:r>
              <a:rPr lang="lt-LT" sz="2200" b="1" dirty="0" smtClean="0">
                <a:latin typeface="+mn-lt"/>
              </a:rPr>
              <a:t>sprendimas dėl </a:t>
            </a:r>
            <a:r>
              <a:rPr lang="lt-LT" sz="2200" b="1" dirty="0" smtClean="0">
                <a:latin typeface="+mn-lt"/>
              </a:rPr>
              <a:t>atitikties ES </a:t>
            </a:r>
            <a:r>
              <a:rPr lang="lt-LT" sz="2200" b="1" dirty="0" smtClean="0">
                <a:latin typeface="+mn-lt"/>
              </a:rPr>
              <a:t>teisei</a:t>
            </a:r>
          </a:p>
          <a:p>
            <a:r>
              <a:rPr lang="lt-LT" dirty="0" smtClean="0"/>
              <a:t> 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935661" y="2504648"/>
            <a:ext cx="0" cy="1445168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Arrow 38"/>
          <p:cNvSpPr/>
          <p:nvPr/>
        </p:nvSpPr>
        <p:spPr>
          <a:xfrm>
            <a:off x="5029574" y="2519238"/>
            <a:ext cx="1284335" cy="1368152"/>
          </a:xfrm>
          <a:prstGeom prst="rightArrow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083970" y="1815881"/>
            <a:ext cx="576064" cy="576064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095677" y="180720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b="1" dirty="0" smtClean="0">
                <a:latin typeface="+mn-lt"/>
              </a:rPr>
              <a:t>3</a:t>
            </a:r>
            <a:endParaRPr lang="en-US" sz="3200" b="1" dirty="0">
              <a:latin typeface="+mn-lt"/>
            </a:endParaRPr>
          </a:p>
        </p:txBody>
      </p:sp>
      <p:cxnSp>
        <p:nvCxnSpPr>
          <p:cNvPr id="43" name="Straight Arrow Connector 42"/>
          <p:cNvCxnSpPr>
            <a:stCxn id="41" idx="4"/>
          </p:cNvCxnSpPr>
          <p:nvPr/>
        </p:nvCxnSpPr>
        <p:spPr>
          <a:xfrm>
            <a:off x="5372002" y="2391945"/>
            <a:ext cx="0" cy="43204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143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556792"/>
            <a:ext cx="707747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/>
              <a:t>Esant </a:t>
            </a:r>
            <a:r>
              <a:rPr lang="lt-LT" sz="3400" dirty="0" smtClean="0"/>
              <a:t>būtinybei, t. y., skubos atvejais, yra galimybė </a:t>
            </a:r>
            <a:r>
              <a:rPr lang="lt-LT" sz="3400" dirty="0"/>
              <a:t>nepaisyti </a:t>
            </a:r>
            <a:r>
              <a:rPr lang="lt-LT" sz="3400" dirty="0" smtClean="0"/>
              <a:t>tam tikrų sąlygų (</a:t>
            </a:r>
            <a:r>
              <a:rPr lang="lt-LT" sz="3400" u="sng" dirty="0"/>
              <a:t>pranešimo</a:t>
            </a:r>
            <a:r>
              <a:rPr lang="lt-LT" sz="3400" dirty="0"/>
              <a:t> apie priemones, kurių bus imtasi, jei pažeidimas pasikartos, </a:t>
            </a:r>
            <a:r>
              <a:rPr lang="lt-LT" sz="3400" u="sng" dirty="0" smtClean="0"/>
              <a:t>konsultacijų</a:t>
            </a:r>
            <a:r>
              <a:rPr lang="lt-LT" sz="3400" dirty="0" smtClean="0"/>
              <a:t>) ir priemonių imtis jau </a:t>
            </a:r>
            <a:r>
              <a:rPr lang="lt-LT" sz="3400" b="1" dirty="0" smtClean="0"/>
              <a:t>po dviejų pažeidimų, padarytų (per vienerius metus)</a:t>
            </a:r>
            <a:r>
              <a:rPr lang="lt-LT" sz="3400" dirty="0" smtClean="0"/>
              <a:t>, bet </a:t>
            </a:r>
            <a:r>
              <a:rPr lang="lt-LT" sz="3400" dirty="0"/>
              <a:t>paslaugų </a:t>
            </a:r>
            <a:r>
              <a:rPr lang="lt-LT" sz="3400" dirty="0" smtClean="0"/>
              <a:t>teikėjui turi būti užtikrinta </a:t>
            </a:r>
            <a:r>
              <a:rPr lang="lt-LT" sz="3400" dirty="0"/>
              <a:t>atsakymo </a:t>
            </a:r>
            <a:r>
              <a:rPr lang="lt-LT" sz="3400" dirty="0" smtClean="0"/>
              <a:t>teisė dėl </a:t>
            </a:r>
            <a:r>
              <a:rPr lang="lt-LT" sz="3400" spc="-30" dirty="0" smtClean="0"/>
              <a:t>įtariamų pažeidimų (</a:t>
            </a:r>
            <a:r>
              <a:rPr lang="lt-LT" sz="3400" u="sng" spc="-30" dirty="0" smtClean="0"/>
              <a:t>skubos procedūra</a:t>
            </a:r>
            <a:r>
              <a:rPr lang="lt-LT" sz="3400" spc="-30" dirty="0"/>
              <a:t>).</a:t>
            </a:r>
            <a:r>
              <a:rPr lang="lt-LT" sz="3400" dirty="0"/>
              <a:t> </a:t>
            </a:r>
            <a:endParaRPr lang="en-US" sz="34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DB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DB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BDB255"/>
          </a:solidFill>
          <a:ln w="25400" cap="flat" cmpd="sng" algn="ctr">
            <a:solidFill>
              <a:srgbClr val="BDB255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2039900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 smtClean="0"/>
              <a:t>Taip pat numatyta, kad ypatingais atvejais, kai paslaugų teikimas susijęs su akivaizdžia ir tiesiogine grėsme </a:t>
            </a:r>
            <a:r>
              <a:rPr lang="lt-LT" sz="3400" dirty="0"/>
              <a:t>(„</a:t>
            </a:r>
            <a:r>
              <a:rPr lang="lt-LT" sz="3400" dirty="0" err="1" smtClean="0"/>
              <a:t>clear</a:t>
            </a:r>
            <a:r>
              <a:rPr lang="lt-LT" sz="3400" dirty="0" smtClean="0"/>
              <a:t> </a:t>
            </a:r>
            <a:r>
              <a:rPr lang="lt-LT" sz="3400" dirty="0" err="1" smtClean="0"/>
              <a:t>and</a:t>
            </a:r>
            <a:r>
              <a:rPr lang="lt-LT" sz="3400" dirty="0" smtClean="0"/>
              <a:t> </a:t>
            </a:r>
            <a:r>
              <a:rPr lang="lt-LT" sz="3400" dirty="0" err="1" smtClean="0"/>
              <a:t>present</a:t>
            </a:r>
            <a:r>
              <a:rPr lang="lt-LT" sz="3400" dirty="0" smtClean="0"/>
              <a:t> risk“) </a:t>
            </a:r>
            <a:r>
              <a:rPr lang="lt-LT" sz="3400" b="1" dirty="0" smtClean="0"/>
              <a:t>nacionaliniam saugumui</a:t>
            </a:r>
            <a:r>
              <a:rPr lang="lt-LT" sz="3400" dirty="0" smtClean="0"/>
              <a:t>, paslaugos </a:t>
            </a:r>
            <a:r>
              <a:rPr lang="lt-LT" sz="3400" dirty="0"/>
              <a:t>priėmimas –nesilaikant </a:t>
            </a:r>
            <a:r>
              <a:rPr lang="lt-LT" sz="3400" dirty="0" smtClean="0"/>
              <a:t>kitų </a:t>
            </a:r>
            <a:r>
              <a:rPr lang="lt-LT" sz="3400" dirty="0"/>
              <a:t>sąlygų, bet užtikrinant paslaugos teikėjo atsakymo </a:t>
            </a:r>
            <a:r>
              <a:rPr lang="lt-LT" sz="3400" dirty="0" smtClean="0"/>
              <a:t>teisę, gali būti ribojamas jau </a:t>
            </a:r>
            <a:r>
              <a:rPr lang="lt-LT" sz="3400" b="1" dirty="0" smtClean="0"/>
              <a:t>po vieno pažeidimo</a:t>
            </a:r>
            <a:r>
              <a:rPr lang="lt-LT" sz="3400" dirty="0" smtClean="0"/>
              <a:t> (</a:t>
            </a:r>
            <a:r>
              <a:rPr lang="lt-LT" sz="3400" u="sng" dirty="0"/>
              <a:t>ypatingos skubos procedūra</a:t>
            </a:r>
            <a:r>
              <a:rPr lang="lt-LT" sz="3400" dirty="0"/>
              <a:t>). </a:t>
            </a:r>
            <a:endParaRPr lang="en-US" sz="34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DB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BDB2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BDB255"/>
          </a:solidFill>
          <a:ln w="25400" cap="flat" cmpd="sng" algn="ctr">
            <a:solidFill>
              <a:srgbClr val="BDB255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309157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60" y="1700808"/>
            <a:ext cx="8384812" cy="4680519"/>
          </a:xfrm>
        </p:spPr>
        <p:txBody>
          <a:bodyPr/>
          <a:lstStyle/>
          <a:p>
            <a:pPr algn="ctr"/>
            <a:r>
              <a:rPr lang="lt-LT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2017 m. gegužės 23 d.</a:t>
            </a:r>
            <a:r>
              <a:rPr lang="lt-LT" sz="3600" dirty="0" smtClean="0"/>
              <a:t> Švietimo</a:t>
            </a:r>
            <a:r>
              <a:rPr lang="lt-LT" sz="3600" dirty="0"/>
              <a:t>, jaunimo, kultūros ir sporto tarybos </a:t>
            </a:r>
            <a:r>
              <a:rPr lang="lt-LT" sz="3600" dirty="0" smtClean="0"/>
              <a:t>posėdyje priimtas Bendrasis požiūris dėl Europos Komisijos pasiūlymo </a:t>
            </a:r>
            <a:r>
              <a:rPr lang="lt-LT" sz="3600" dirty="0" smtClean="0"/>
              <a:t>Direktyvai.</a:t>
            </a:r>
            <a:endParaRPr lang="lt-LT" sz="3600" dirty="0" smtClean="0"/>
          </a:p>
          <a:p>
            <a:pPr algn="ctr"/>
            <a:r>
              <a:rPr lang="lt-LT" sz="3600" b="1" u="sng" dirty="0" smtClean="0">
                <a:solidFill>
                  <a:schemeClr val="accent1"/>
                </a:solidFill>
              </a:rPr>
              <a:t>2017 m. birželį – liepą</a:t>
            </a:r>
            <a:r>
              <a:rPr lang="lt-LT" sz="3600" b="1" dirty="0" smtClean="0">
                <a:solidFill>
                  <a:schemeClr val="accent1"/>
                </a:solidFill>
              </a:rPr>
              <a:t> </a:t>
            </a:r>
            <a:r>
              <a:rPr lang="lt-LT" sz="3600" dirty="0" smtClean="0"/>
              <a:t>numatomi vadinamieji „</a:t>
            </a:r>
            <a:r>
              <a:rPr lang="lt-LT" sz="3600" dirty="0" err="1" smtClean="0"/>
              <a:t>trilogai</a:t>
            </a:r>
            <a:r>
              <a:rPr lang="lt-LT" sz="3600" dirty="0" smtClean="0"/>
              <a:t>“ tarp EK, ET ir EP konsultacijos </a:t>
            </a:r>
            <a:r>
              <a:rPr lang="lt-LT" sz="3600" dirty="0" smtClean="0"/>
              <a:t>dėl Direktyvos teksto.</a:t>
            </a:r>
            <a:endParaRPr lang="lt-LT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3528" y="274638"/>
            <a:ext cx="8496944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PASIEKTAS BENDRASIS POŽIŪRIS –</a:t>
            </a:r>
            <a:endParaRPr lang="lt-LT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35660" y="1484784"/>
            <a:ext cx="0" cy="460851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9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83558" cy="4824535"/>
          </a:xfrm>
        </p:spPr>
        <p:txBody>
          <a:bodyPr/>
          <a:lstStyle/>
          <a:p>
            <a:r>
              <a:rPr lang="lt-LT" sz="3400" b="1" dirty="0" smtClean="0">
                <a:solidFill>
                  <a:schemeClr val="accent1"/>
                </a:solidFill>
              </a:rPr>
              <a:t>Greitesnės visuomenės interesų apsaugos, </a:t>
            </a:r>
            <a:r>
              <a:rPr lang="lt-LT" sz="3400" dirty="0" smtClean="0"/>
              <a:t>nes numatoma trijų laipsnių paslaugų ribojimo procedūra padarius Direktyvoje nustatytus pažeidimus.</a:t>
            </a:r>
            <a:r>
              <a:rPr lang="lt-LT" sz="3600" b="1" dirty="0">
                <a:solidFill>
                  <a:schemeClr val="accent1"/>
                </a:solidFill>
              </a:rPr>
              <a:t> </a:t>
            </a:r>
            <a:endParaRPr lang="lt-LT" sz="3600" b="1" dirty="0" smtClean="0">
              <a:solidFill>
                <a:schemeClr val="accent1"/>
              </a:solidFill>
            </a:endParaRPr>
          </a:p>
          <a:p>
            <a:r>
              <a:rPr lang="lt-LT" sz="3400" b="1" dirty="0" smtClean="0">
                <a:solidFill>
                  <a:schemeClr val="accent1"/>
                </a:solidFill>
              </a:rPr>
              <a:t>Dar greitesnės (efektyvesnės) visuomenės interesų apsaugos grėsmių </a:t>
            </a:r>
            <a:r>
              <a:rPr lang="lt-LT" sz="3400" b="1" dirty="0">
                <a:solidFill>
                  <a:schemeClr val="accent1"/>
                </a:solidFill>
              </a:rPr>
              <a:t>nacionaliniam saugumui </a:t>
            </a:r>
            <a:r>
              <a:rPr lang="lt-LT" sz="3400" b="1" dirty="0" smtClean="0">
                <a:solidFill>
                  <a:schemeClr val="accent1"/>
                </a:solidFill>
              </a:rPr>
              <a:t>atveju, </a:t>
            </a:r>
            <a:r>
              <a:rPr lang="lt-LT" sz="3400" dirty="0"/>
              <a:t>nes </a:t>
            </a:r>
            <a:r>
              <a:rPr lang="lt-LT" sz="3400" dirty="0" smtClean="0"/>
              <a:t>paslaugų ribojimo </a:t>
            </a:r>
            <a:r>
              <a:rPr lang="lt-LT" sz="3400" dirty="0"/>
              <a:t>procedūra </a:t>
            </a:r>
            <a:r>
              <a:rPr lang="lt-LT" sz="3400" dirty="0" smtClean="0"/>
              <a:t>galima po vieno pažeidimo.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KO GALIME TIKĖTIS?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43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824535"/>
          </a:xfrm>
        </p:spPr>
        <p:txBody>
          <a:bodyPr/>
          <a:lstStyle/>
          <a:p>
            <a:r>
              <a:rPr lang="lt-LT" sz="3400" dirty="0" smtClean="0"/>
              <a:t>Skubos ir ypatingos skubos atvejais ribodama paslaugų priėmimą VN turi paslaugų teikėjui, </a:t>
            </a:r>
            <a:r>
              <a:rPr lang="lt-LT" sz="3400" spc="-40" dirty="0" smtClean="0"/>
              <a:t>EK ir jurisdikciją turinčiai VN nurodyti priežastis, </a:t>
            </a:r>
            <a:r>
              <a:rPr lang="lt-LT" sz="3400" dirty="0" smtClean="0"/>
              <a:t>dėl kurių yra būtina taikyti skubos procedūrą. </a:t>
            </a:r>
          </a:p>
          <a:p>
            <a:r>
              <a:rPr lang="lt-LT" sz="3400" dirty="0" smtClean="0"/>
              <a:t>Be to, ypatingos </a:t>
            </a:r>
            <a:r>
              <a:rPr lang="lt-LT" sz="3400" dirty="0"/>
              <a:t>skubos </a:t>
            </a:r>
            <a:r>
              <a:rPr lang="lt-LT" sz="3400" dirty="0" smtClean="0"/>
              <a:t>atveju, kai tai susiję su grėsme nacionaliniam saugumui, </a:t>
            </a:r>
            <a:r>
              <a:rPr lang="lt-LT" sz="3400" u="sng" dirty="0" smtClean="0"/>
              <a:t>VN turi taikyti priemones nedelsdama</a:t>
            </a:r>
            <a:r>
              <a:rPr lang="lt-LT" sz="3400" dirty="0" smtClean="0"/>
              <a:t>, t. y., </a:t>
            </a:r>
            <a:r>
              <a:rPr lang="lt-LT" sz="3400" b="1" dirty="0" smtClean="0"/>
              <a:t>per vieną mėnesį</a:t>
            </a:r>
            <a:r>
              <a:rPr lang="lt-LT" sz="3400" dirty="0" smtClean="0"/>
              <a:t> nuo pažeidimo padarymo momento. </a:t>
            </a:r>
          </a:p>
          <a:p>
            <a:endParaRPr lang="lt-LT" sz="3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37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83558" cy="4824535"/>
          </a:xfrm>
        </p:spPr>
        <p:txBody>
          <a:bodyPr/>
          <a:lstStyle/>
          <a:p>
            <a:r>
              <a:rPr lang="lt-LT" sz="3400" dirty="0" smtClean="0"/>
              <a:t>Visais pirmiau nurodytais pažeidimų atvejais  ribodama paslaugų priėmimą VN turi gerbti paslaugų teikėjo teisę į gynybą, t. y., sudaryti </a:t>
            </a:r>
            <a:r>
              <a:rPr lang="lt-LT" sz="3400" dirty="0"/>
              <a:t>galimybę paslaugų </a:t>
            </a:r>
            <a:r>
              <a:rPr lang="lt-LT" sz="3400" dirty="0" smtClean="0"/>
              <a:t>teikėjui </a:t>
            </a:r>
            <a:r>
              <a:rPr lang="lt-LT" sz="3400" dirty="0"/>
              <a:t>pateikti savo </a:t>
            </a:r>
            <a:r>
              <a:rPr lang="lt-LT" sz="3400" dirty="0" smtClean="0"/>
              <a:t>nuomonę (paaiškinimus) dėl jo atžvilgiu įtariamo pažeidimo. </a:t>
            </a:r>
          </a:p>
          <a:p>
            <a:r>
              <a:rPr lang="lt-LT" sz="3400" dirty="0" smtClean="0"/>
              <a:t>Teisė nustatyti terminą, per kurį paslaugų teikėjas turi pateikti savo nuomonę, palikta VN, kuri tai padarytų nacionalinėje teisėje.</a:t>
            </a:r>
          </a:p>
          <a:p>
            <a:endParaRPr lang="lt-LT" sz="3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9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799"/>
            <a:ext cx="8640960" cy="4608513"/>
          </a:xfrm>
        </p:spPr>
        <p:txBody>
          <a:bodyPr/>
          <a:lstStyle/>
          <a:p>
            <a:r>
              <a:rPr lang="lt-LT" dirty="0" smtClean="0"/>
              <a:t>Šiuo metu paslaugos turinį vertina jurisdikciją turinti šalis (reguliuotojas). Tačiau Direktyva </a:t>
            </a:r>
            <a:r>
              <a:rPr lang="lt-LT" u="sng" dirty="0" smtClean="0"/>
              <a:t>nekelia jokių didesnių reikalavimų</a:t>
            </a:r>
            <a:r>
              <a:rPr lang="lt-LT" dirty="0" smtClean="0"/>
              <a:t>, pavyzdžiui, išnagrinėti atvejį per tam tikrą laiką, atsižvelgti </a:t>
            </a:r>
            <a:r>
              <a:rPr lang="lt-LT" dirty="0"/>
              <a:t>į </a:t>
            </a:r>
            <a:r>
              <a:rPr lang="lt-LT" dirty="0" smtClean="0"/>
              <a:t>priimančios šalies (reguliuotojo) vertinimą ir pan.</a:t>
            </a:r>
            <a:endParaRPr lang="en-GB" dirty="0" smtClean="0"/>
          </a:p>
          <a:p>
            <a:r>
              <a:rPr lang="en-GB" b="1" dirty="0" smtClean="0"/>
              <a:t>L</a:t>
            </a:r>
            <a:r>
              <a:rPr lang="lt-LT" b="1" dirty="0" smtClean="0"/>
              <a:t>T pozicija:</a:t>
            </a:r>
            <a:r>
              <a:rPr lang="en-GB" b="1" dirty="0" smtClean="0"/>
              <a:t> </a:t>
            </a:r>
            <a:r>
              <a:rPr lang="lt-LT" b="1" dirty="0" smtClean="0">
                <a:solidFill>
                  <a:srgbClr val="647D33"/>
                </a:solidFill>
              </a:rPr>
              <a:t>stiprinti priimančios ir jurisdikciją turinčios šalių (reguliuotojų) bendradarbiavimą</a:t>
            </a:r>
            <a:r>
              <a:rPr lang="lt-LT" b="1" dirty="0" smtClean="0"/>
              <a:t> kai vertinama paslaugų atitiktis Direktyvos reikalavimams</a:t>
            </a:r>
            <a:r>
              <a:rPr lang="en-GB" b="1" dirty="0" smtClean="0"/>
              <a:t>. </a:t>
            </a:r>
            <a:endParaRPr lang="lt-LT" b="1" dirty="0"/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BENDRADARBIAVIMAS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66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556792"/>
            <a:ext cx="707747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 smtClean="0"/>
              <a:t>ET priėmus </a:t>
            </a:r>
            <a:r>
              <a:rPr lang="lt-LT" sz="3400" i="1" dirty="0" smtClean="0"/>
              <a:t>Bendrąjį požiūrį</a:t>
            </a:r>
            <a:r>
              <a:rPr lang="lt-LT" sz="3400" dirty="0" smtClean="0"/>
              <a:t> numatyta labiau įpareigojanti bendradarbiavimo procedūra: jurisdikciją turinti šalis (reguliuotojas) </a:t>
            </a:r>
            <a:r>
              <a:rPr lang="lt-LT" sz="3400" u="sng" dirty="0" smtClean="0"/>
              <a:t>turi padaryti viską, kas įmanoma</a:t>
            </a:r>
            <a:r>
              <a:rPr lang="lt-LT" sz="3400" dirty="0" smtClean="0"/>
              <a:t>, kad ne vėliau kaip per </a:t>
            </a:r>
            <a:r>
              <a:rPr lang="lt-LT" sz="3400" b="1" dirty="0" smtClean="0"/>
              <a:t>du mėnesius</a:t>
            </a:r>
            <a:r>
              <a:rPr lang="lt-LT" sz="3400" dirty="0" smtClean="0"/>
              <a:t> būtų išnagrinėtas priimančios šalies (reguliuotojo) prašymas dėl paslaugos („</a:t>
            </a:r>
            <a:r>
              <a:rPr lang="lt-LT" sz="3400" dirty="0" err="1" smtClean="0"/>
              <a:t>shall</a:t>
            </a:r>
            <a:r>
              <a:rPr lang="lt-LT" sz="3400" dirty="0" smtClean="0"/>
              <a:t> </a:t>
            </a:r>
            <a:r>
              <a:rPr lang="lt-LT" sz="3400" i="1" dirty="0" err="1" smtClean="0"/>
              <a:t>do</a:t>
            </a:r>
            <a:r>
              <a:rPr lang="lt-LT" sz="3400" i="1" dirty="0" smtClean="0"/>
              <a:t> </a:t>
            </a:r>
            <a:r>
              <a:rPr lang="lt-LT" sz="3400" i="1" dirty="0" err="1"/>
              <a:t>its</a:t>
            </a:r>
            <a:r>
              <a:rPr lang="lt-LT" sz="3400" i="1" dirty="0"/>
              <a:t> </a:t>
            </a:r>
            <a:r>
              <a:rPr lang="lt-LT" sz="3400" i="1" dirty="0" err="1" smtClean="0"/>
              <a:t>utmost</a:t>
            </a:r>
            <a:r>
              <a:rPr lang="lt-LT" sz="3400" i="1" dirty="0" smtClean="0"/>
              <a:t> to </a:t>
            </a:r>
            <a:r>
              <a:rPr lang="lt-LT" sz="3400" i="1" dirty="0" err="1" smtClean="0"/>
              <a:t>address</a:t>
            </a:r>
            <a:r>
              <a:rPr lang="lt-LT" sz="3400" i="1" dirty="0" smtClean="0"/>
              <a:t> </a:t>
            </a:r>
            <a:r>
              <a:rPr lang="lt-LT" sz="3400" i="1" dirty="0" err="1" smtClean="0"/>
              <a:t>the</a:t>
            </a:r>
            <a:r>
              <a:rPr lang="lt-LT" sz="3400" i="1" dirty="0" smtClean="0"/>
              <a:t> </a:t>
            </a:r>
            <a:r>
              <a:rPr lang="lt-LT" sz="3400" i="1" dirty="0" err="1" smtClean="0"/>
              <a:t>request</a:t>
            </a:r>
            <a:r>
              <a:rPr lang="lt-LT" sz="3400" dirty="0" smtClean="0"/>
              <a:t>“).</a:t>
            </a:r>
            <a:endParaRPr lang="en-GB" sz="34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365571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556792"/>
            <a:ext cx="707747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 smtClean="0"/>
              <a:t>Pateikusi užklausimą priimančioji šalis (reguliuotojas) </a:t>
            </a:r>
            <a:r>
              <a:rPr lang="lt-LT" sz="3400" u="sng" dirty="0" smtClean="0"/>
              <a:t>turi pateikti informaciją</a:t>
            </a:r>
            <a:r>
              <a:rPr lang="lt-LT" sz="3400" dirty="0" smtClean="0"/>
              <a:t>, galinčią pasitarnauti jurisdikciją turinčiai šaliai (reguliuotojui), kai ji sprendžia dėl pateikto </a:t>
            </a:r>
            <a:r>
              <a:rPr lang="lt-LT" sz="3400" spc="-50" dirty="0" smtClean="0"/>
              <a:t>užklausimo.        Iš kitos pusės, priimančioji šalis,</a:t>
            </a:r>
            <a:r>
              <a:rPr lang="lt-LT" sz="3400" dirty="0" smtClean="0"/>
              <a:t> prieš ribodama laisvą paslaugos priėmimą iš kitos šalies (VN), </a:t>
            </a:r>
            <a:r>
              <a:rPr lang="lt-LT" sz="3400" u="sng" dirty="0" smtClean="0"/>
              <a:t>turi tinkamai įvertinti </a:t>
            </a:r>
            <a:r>
              <a:rPr lang="lt-LT" sz="3400" u="sng" spc="-30" dirty="0" smtClean="0"/>
              <a:t>jurisdikcijos šalies nuomonę</a:t>
            </a:r>
            <a:r>
              <a:rPr lang="lt-LT" sz="3400" spc="-30" dirty="0" smtClean="0"/>
              <a:t>.</a:t>
            </a:r>
            <a:r>
              <a:rPr lang="lt-LT" sz="3400" dirty="0" smtClean="0"/>
              <a:t> </a:t>
            </a:r>
            <a:endParaRPr lang="en-GB" sz="34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1480098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556792"/>
            <a:ext cx="707747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 smtClean="0"/>
              <a:t>Be to, kai į jurisdikciją turinčią šalį (reguliuotoją) kreipiamasi dėl konsultacijos pagal Direktyvos 3 straipsnio</a:t>
            </a:r>
            <a:r>
              <a:rPr lang="en-GB" sz="3400" dirty="0" smtClean="0"/>
              <a:t> </a:t>
            </a:r>
            <a:r>
              <a:rPr lang="en-GB" sz="3400" dirty="0"/>
              <a:t>3(c</a:t>
            </a:r>
            <a:r>
              <a:rPr lang="en-GB" sz="3400" dirty="0" smtClean="0"/>
              <a:t>)</a:t>
            </a:r>
            <a:r>
              <a:rPr lang="lt-LT" sz="3400" dirty="0" smtClean="0"/>
              <a:t> dalį</a:t>
            </a:r>
            <a:r>
              <a:rPr lang="en-GB" sz="3400" dirty="0" smtClean="0"/>
              <a:t>, </a:t>
            </a:r>
            <a:r>
              <a:rPr lang="lt-LT" sz="3400" dirty="0" smtClean="0"/>
              <a:t>ši šalis turi tinkamai </a:t>
            </a:r>
            <a:r>
              <a:rPr lang="lt-LT" sz="3400" u="sng" dirty="0" smtClean="0"/>
              <a:t>atsižvelgti į prašymą ir lojaliai bei greitai bendradarbiauti</a:t>
            </a:r>
            <a:r>
              <a:rPr lang="lt-LT" sz="3400" dirty="0" smtClean="0"/>
              <a:t> („</a:t>
            </a:r>
            <a:r>
              <a:rPr lang="lt-LT" sz="3400" dirty="0" err="1" smtClean="0"/>
              <a:t>shall</a:t>
            </a:r>
            <a:r>
              <a:rPr lang="lt-LT" sz="3400" dirty="0" smtClean="0"/>
              <a:t> </a:t>
            </a:r>
            <a:r>
              <a:rPr lang="en-GB" sz="3400" dirty="0" smtClean="0"/>
              <a:t>cooperate </a:t>
            </a:r>
            <a:r>
              <a:rPr lang="en-GB" sz="3400" dirty="0"/>
              <a:t>sincerely and </a:t>
            </a:r>
            <a:r>
              <a:rPr lang="en-GB" sz="3400" dirty="0" smtClean="0"/>
              <a:t>swiftly</a:t>
            </a:r>
            <a:r>
              <a:rPr lang="lt-LT" sz="3400" dirty="0" smtClean="0"/>
              <a:t>“)</a:t>
            </a:r>
            <a:r>
              <a:rPr lang="en-GB" sz="3400" dirty="0" smtClean="0"/>
              <a:t> </a:t>
            </a:r>
            <a:r>
              <a:rPr lang="lt-LT" sz="3400" dirty="0" smtClean="0"/>
              <a:t>su priimančiąja šalimi</a:t>
            </a:r>
            <a:r>
              <a:rPr lang="en-GB" sz="3400" dirty="0" smtClean="0"/>
              <a:t> </a:t>
            </a:r>
            <a:r>
              <a:rPr lang="lt-LT" sz="3400" dirty="0" smtClean="0"/>
              <a:t>(reguliuotoju) siekiant draugiško</a:t>
            </a:r>
            <a:r>
              <a:rPr lang="en-GB" sz="3400" dirty="0" smtClean="0"/>
              <a:t> </a:t>
            </a:r>
            <a:r>
              <a:rPr lang="lt-LT" sz="3400" dirty="0" smtClean="0"/>
              <a:t>susitarimo.</a:t>
            </a:r>
            <a:endParaRPr lang="en-GB" sz="3400" dirty="0"/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9BBB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>
                <a:solidFill>
                  <a:schemeClr val="bg1"/>
                </a:solidFill>
              </a:rPr>
              <a:t>– KAS PASIEKTA? –</a:t>
            </a:r>
          </a:p>
        </p:txBody>
      </p:sp>
    </p:spTree>
    <p:extLst>
      <p:ext uri="{BB962C8B-B14F-4D97-AF65-F5344CB8AC3E}">
        <p14:creationId xmlns:p14="http://schemas.microsoft.com/office/powerpoint/2010/main" val="3594836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83558" cy="4824535"/>
          </a:xfrm>
        </p:spPr>
        <p:txBody>
          <a:bodyPr/>
          <a:lstStyle/>
          <a:p>
            <a:r>
              <a:rPr lang="lt-LT" sz="3400" b="1" dirty="0" smtClean="0">
                <a:solidFill>
                  <a:schemeClr val="accent1"/>
                </a:solidFill>
              </a:rPr>
              <a:t>Glaudesnio priimančios šalies ir jurisdikciją turinčios šalies bendradarbiavimo, kuris turėtų užtikrinti tinkamesnį paslaugų / turinio vertinimą, </a:t>
            </a:r>
            <a:r>
              <a:rPr lang="lt-LT" sz="3400" dirty="0" smtClean="0"/>
              <a:t>kadangi numatoma, jog jurisdikcijos šalis (reguliuotojas) turi pareigą tinkamai įvertinti / atsižvelgti į priimančios šalies argumentus, o pastaroji – pareigą pateikti informaciją, galinčią palengvinti jurisdikcijos šalies sprendimo priėmimą.</a:t>
            </a:r>
            <a:r>
              <a:rPr lang="lt-LT" sz="3600" b="1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KO GALIME TIKĖTIS?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68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824535"/>
          </a:xfrm>
        </p:spPr>
        <p:txBody>
          <a:bodyPr/>
          <a:lstStyle/>
          <a:p>
            <a:r>
              <a:rPr lang="lt-LT" sz="3400" dirty="0" smtClean="0"/>
              <a:t>Skubos ir ypatingos skubos atvejais ribodama paslaugų priėmimą VN turi paslaugų teikėjui, </a:t>
            </a:r>
            <a:r>
              <a:rPr lang="lt-LT" sz="3400" spc="-40" dirty="0" smtClean="0"/>
              <a:t>EK ir jurisdikciją turinčiai VN nurodyti priežastis, </a:t>
            </a:r>
            <a:r>
              <a:rPr lang="lt-LT" sz="3400" dirty="0" smtClean="0"/>
              <a:t>dėl kurių yra būtina taikyti skubos procedūrą. </a:t>
            </a:r>
          </a:p>
          <a:p>
            <a:r>
              <a:rPr lang="lt-LT" sz="3400" dirty="0" smtClean="0"/>
              <a:t>Be to, ypatingos </a:t>
            </a:r>
            <a:r>
              <a:rPr lang="lt-LT" sz="3400" dirty="0"/>
              <a:t>skubos </a:t>
            </a:r>
            <a:r>
              <a:rPr lang="lt-LT" sz="3400" dirty="0" smtClean="0"/>
              <a:t>atveju, kai tai susiję su grėsme nacionaliniam saugumui, </a:t>
            </a:r>
            <a:r>
              <a:rPr lang="lt-LT" sz="3400" u="sng" dirty="0" smtClean="0"/>
              <a:t>VN turi taikyti priemones nedelsdama</a:t>
            </a:r>
            <a:r>
              <a:rPr lang="lt-LT" sz="3400" dirty="0" smtClean="0"/>
              <a:t>, t. y., </a:t>
            </a:r>
            <a:r>
              <a:rPr lang="lt-LT" sz="3400" b="1" dirty="0" smtClean="0"/>
              <a:t>per vieną mėnesį</a:t>
            </a:r>
            <a:r>
              <a:rPr lang="lt-LT" sz="3400" dirty="0" smtClean="0"/>
              <a:t> nuo pažeidimo padarymo momento. </a:t>
            </a:r>
          </a:p>
          <a:p>
            <a:endParaRPr lang="lt-LT" sz="3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46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896545"/>
          </a:xfrm>
        </p:spPr>
        <p:txBody>
          <a:bodyPr/>
          <a:lstStyle/>
          <a:p>
            <a:r>
              <a:rPr lang="lt-LT" sz="3400" b="1" dirty="0" smtClean="0"/>
              <a:t>Vaizdo </a:t>
            </a:r>
            <a:r>
              <a:rPr lang="lt-LT" sz="3400" b="1" dirty="0"/>
              <a:t>medžiagos bendro naudojimo platformos paslauga</a:t>
            </a:r>
            <a:r>
              <a:rPr lang="lt-LT" sz="3400" dirty="0"/>
              <a:t> – paslauga, kaip apibrėžta Sutarties dėl </a:t>
            </a:r>
            <a:r>
              <a:rPr lang="lt-LT" sz="3400" dirty="0" smtClean="0"/>
              <a:t>ES </a:t>
            </a:r>
            <a:r>
              <a:rPr lang="lt-LT" sz="3400" dirty="0"/>
              <a:t>veikimo 56 </a:t>
            </a:r>
            <a:r>
              <a:rPr lang="lt-LT" sz="3400" dirty="0" smtClean="0"/>
              <a:t>ir 57</a:t>
            </a:r>
            <a:r>
              <a:rPr lang="lt-LT" sz="3400" dirty="0"/>
              <a:t> straipsniuose, </a:t>
            </a:r>
            <a:r>
              <a:rPr lang="lt-LT" sz="3400" dirty="0" smtClean="0"/>
              <a:t>kuri atitinka </a:t>
            </a:r>
            <a:r>
              <a:rPr lang="lt-LT" sz="3400" dirty="0"/>
              <a:t>tokius reikalavimus:</a:t>
            </a:r>
          </a:p>
          <a:p>
            <a:r>
              <a:rPr lang="lt-LT" sz="3400" dirty="0" smtClean="0"/>
              <a:t>i) paslauga </a:t>
            </a:r>
            <a:r>
              <a:rPr lang="lt-LT" sz="3400" dirty="0"/>
              <a:t>yra </a:t>
            </a:r>
            <a:r>
              <a:rPr lang="lt-LT" sz="3400" u="sng" dirty="0" smtClean="0"/>
              <a:t>programų</a:t>
            </a:r>
            <a:r>
              <a:rPr lang="lt-LT" sz="3400" dirty="0" smtClean="0"/>
              <a:t> </a:t>
            </a:r>
            <a:r>
              <a:rPr lang="lt-LT" sz="3400" dirty="0"/>
              <a:t>arba </a:t>
            </a:r>
            <a:r>
              <a:rPr lang="lt-LT" sz="3400" u="sng" dirty="0"/>
              <a:t>naudotojų sukurtų vaizdo įrašų</a:t>
            </a:r>
            <a:r>
              <a:rPr lang="lt-LT" sz="3400" dirty="0"/>
              <a:t>, kurių atžvilgiu vaizdo medžiagos bendro naudojimo platformos paslaugų teikėjas </a:t>
            </a:r>
            <a:r>
              <a:rPr lang="lt-LT" sz="3400" u="sng" dirty="0"/>
              <a:t>neturi redakcinės atsakomybės</a:t>
            </a:r>
            <a:r>
              <a:rPr lang="lt-LT" sz="3400" dirty="0"/>
              <a:t>, </a:t>
            </a:r>
            <a:r>
              <a:rPr lang="lt-LT" sz="3400" dirty="0" smtClean="0"/>
              <a:t>saugojimas;</a:t>
            </a:r>
            <a:endParaRPr lang="lt-LT" sz="3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DAR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3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60" y="1772816"/>
            <a:ext cx="8384812" cy="4608511"/>
          </a:xfrm>
        </p:spPr>
        <p:txBody>
          <a:bodyPr/>
          <a:lstStyle/>
          <a:p>
            <a:pPr algn="ctr"/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CZ</a:t>
            </a:r>
            <a:r>
              <a:rPr lang="lt-LT" sz="3600" dirty="0"/>
              <a:t>,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DK</a:t>
            </a:r>
            <a:r>
              <a:rPr lang="lt-LT" sz="3600" dirty="0"/>
              <a:t>,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FI</a:t>
            </a:r>
            <a:r>
              <a:rPr lang="lt-LT" sz="3600" dirty="0"/>
              <a:t>,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IE</a:t>
            </a:r>
            <a:r>
              <a:rPr lang="lt-LT" sz="3600" dirty="0"/>
              <a:t>,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LU</a:t>
            </a:r>
            <a:r>
              <a:rPr lang="lt-LT" sz="3600" dirty="0"/>
              <a:t>,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NL</a:t>
            </a:r>
            <a:r>
              <a:rPr lang="lt-LT" sz="3600" dirty="0"/>
              <a:t>,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SE</a:t>
            </a:r>
            <a:r>
              <a:rPr lang="lt-LT" sz="3600" dirty="0"/>
              <a:t> ir </a:t>
            </a:r>
            <a:r>
              <a:rPr lang="lt-LT" sz="3600" b="1" u="sng" dirty="0">
                <a:solidFill>
                  <a:schemeClr val="accent6">
                    <a:lumMod val="75000"/>
                  </a:schemeClr>
                </a:solidFill>
              </a:rPr>
              <a:t>UK</a:t>
            </a:r>
            <a:r>
              <a:rPr lang="lt-LT" sz="3600" dirty="0"/>
              <a:t> delegacijos </a:t>
            </a:r>
            <a:r>
              <a:rPr lang="lt-LT" sz="3600" dirty="0" smtClean="0"/>
              <a:t>taip pat </a:t>
            </a:r>
            <a:r>
              <a:rPr lang="lt-LT" sz="3600" b="1" u="sng" dirty="0" smtClean="0">
                <a:solidFill>
                  <a:schemeClr val="accent6">
                    <a:lumMod val="75000"/>
                  </a:schemeClr>
                </a:solidFill>
              </a:rPr>
              <a:t>Europos Komisija</a:t>
            </a:r>
            <a:r>
              <a:rPr lang="lt-LT" sz="3600" dirty="0" smtClean="0"/>
              <a:t> pateikė išlygą </a:t>
            </a:r>
            <a:r>
              <a:rPr lang="lt-LT" sz="3600" dirty="0"/>
              <a:t>dėl vaizdo medžiagos bendro naudojimo </a:t>
            </a:r>
            <a:r>
              <a:rPr lang="lt-LT" sz="3600" dirty="0" smtClean="0"/>
              <a:t>platformose skleidžiamų paslaugų </a:t>
            </a:r>
            <a:r>
              <a:rPr lang="lt-LT" sz="3600" dirty="0"/>
              <a:t>aprėpties </a:t>
            </a:r>
            <a:r>
              <a:rPr lang="lt-LT" sz="3600" dirty="0" smtClean="0"/>
              <a:t>(t. y., Direktyvos taikymo srities) išplėtimo </a:t>
            </a:r>
            <a:r>
              <a:rPr lang="lt-LT" sz="3600" dirty="0"/>
              <a:t>įtraukiant mažas platformas ir socialinius </a:t>
            </a:r>
            <a:r>
              <a:rPr lang="lt-LT" sz="3600" dirty="0" smtClean="0"/>
              <a:t>tinklus.</a:t>
            </a:r>
            <a:endParaRPr lang="lt-LT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3528" y="274638"/>
            <a:ext cx="8496944" cy="922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IŠLYGA DĖL PLATFORMŲ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436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896545"/>
          </a:xfrm>
        </p:spPr>
        <p:txBody>
          <a:bodyPr/>
          <a:lstStyle/>
          <a:p>
            <a:r>
              <a:rPr lang="lt-LT" sz="3400" b="1" dirty="0" smtClean="0"/>
              <a:t>Vaizdo </a:t>
            </a:r>
            <a:r>
              <a:rPr lang="lt-LT" sz="3400" b="1" dirty="0"/>
              <a:t>medžiagos bendro naudojimo platformos paslauga</a:t>
            </a:r>
            <a:r>
              <a:rPr lang="lt-LT" sz="3400" dirty="0"/>
              <a:t> </a:t>
            </a:r>
            <a:r>
              <a:rPr lang="lt-LT" sz="3400" dirty="0" smtClean="0"/>
              <a:t>[...]:</a:t>
            </a:r>
            <a:endParaRPr lang="lt-LT" sz="3400" dirty="0"/>
          </a:p>
          <a:p>
            <a:r>
              <a:rPr lang="lt-LT" sz="3400" dirty="0" err="1" smtClean="0"/>
              <a:t>ii</a:t>
            </a:r>
            <a:r>
              <a:rPr lang="lt-LT" sz="3400" dirty="0" smtClean="0"/>
              <a:t>) saugomų programų </a:t>
            </a:r>
            <a:r>
              <a:rPr lang="lt-LT" sz="3400" dirty="0"/>
              <a:t>arba naudotojų sukurtų vaizdo įrašų </a:t>
            </a:r>
            <a:r>
              <a:rPr lang="lt-LT" sz="3400" u="sng" dirty="0"/>
              <a:t>organizavimą nustato vaizdo medžiagos bendro naudojimo platformos paslaugų teikėjas</a:t>
            </a:r>
            <a:r>
              <a:rPr lang="lt-LT" sz="3400" dirty="0"/>
              <a:t>, </a:t>
            </a:r>
            <a:r>
              <a:rPr lang="lt-LT" sz="3400" dirty="0" smtClean="0"/>
              <a:t>be </a:t>
            </a:r>
            <a:r>
              <a:rPr lang="lt-LT" sz="3400" dirty="0"/>
              <a:t>kita ko, automatinėmis priemonėmis arba algoritmais, visų pirma </a:t>
            </a:r>
            <a:r>
              <a:rPr lang="lt-LT" sz="3400" dirty="0" smtClean="0"/>
              <a:t>užtikrindamas </a:t>
            </a:r>
            <a:r>
              <a:rPr lang="lt-LT" sz="3400" dirty="0"/>
              <a:t>rodymą, įdiegdamas žymas ir nustatydamas seką</a:t>
            </a:r>
            <a:r>
              <a:rPr lang="lt-LT" sz="3400" dirty="0" smtClean="0"/>
              <a:t>;</a:t>
            </a:r>
            <a:endParaRPr lang="lt-LT" sz="3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DAR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94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752529"/>
          </a:xfrm>
        </p:spPr>
        <p:txBody>
          <a:bodyPr/>
          <a:lstStyle/>
          <a:p>
            <a:r>
              <a:rPr lang="lt-LT" sz="3400" b="1" dirty="0" smtClean="0"/>
              <a:t>Vaizdo </a:t>
            </a:r>
            <a:r>
              <a:rPr lang="lt-LT" sz="3400" b="1" dirty="0"/>
              <a:t>medžiagos bendro naudojimo platformos paslauga</a:t>
            </a:r>
            <a:r>
              <a:rPr lang="lt-LT" sz="3400" dirty="0"/>
              <a:t> </a:t>
            </a:r>
            <a:r>
              <a:rPr lang="lt-LT" sz="3400" dirty="0" smtClean="0"/>
              <a:t>[...]:</a:t>
            </a:r>
            <a:endParaRPr lang="lt-LT" sz="3400" dirty="0"/>
          </a:p>
          <a:p>
            <a:r>
              <a:rPr lang="lt-LT" sz="3400" dirty="0" err="1" smtClean="0"/>
              <a:t>iii</a:t>
            </a:r>
            <a:r>
              <a:rPr lang="lt-LT" sz="3400" dirty="0" smtClean="0"/>
              <a:t>) pagrindinis </a:t>
            </a:r>
            <a:r>
              <a:rPr lang="lt-LT" sz="3400" dirty="0"/>
              <a:t>paslaugos, </a:t>
            </a:r>
            <a:r>
              <a:rPr lang="lt-LT" sz="3400" dirty="0" smtClean="0"/>
              <a:t>nuo </a:t>
            </a:r>
            <a:r>
              <a:rPr lang="lt-LT" sz="3400" dirty="0"/>
              <a:t>šios paslaugos atsiejamos </a:t>
            </a:r>
            <a:r>
              <a:rPr lang="lt-LT" sz="3400" dirty="0" smtClean="0"/>
              <a:t>dalies </a:t>
            </a:r>
            <a:r>
              <a:rPr lang="lt-LT" sz="3400" dirty="0"/>
              <a:t>arba svarbios šios paslaugos </a:t>
            </a:r>
            <a:r>
              <a:rPr lang="lt-LT" sz="3400" dirty="0" smtClean="0"/>
              <a:t>funkcijos </a:t>
            </a:r>
            <a:r>
              <a:rPr lang="lt-LT" sz="3400" u="sng" dirty="0"/>
              <a:t>tikslas yra teikti plačiajai visuomenei programas arba naudotojų sukurtus vaizdo įrašus informavimo, pramogų ar švietimo tikslais</a:t>
            </a:r>
            <a:r>
              <a:rPr lang="lt-LT" sz="3400" dirty="0"/>
              <a:t>; </a:t>
            </a:r>
            <a:r>
              <a:rPr lang="lt-LT" sz="3400" b="1" i="1" dirty="0" smtClean="0"/>
              <a:t>ir</a:t>
            </a:r>
            <a:endParaRPr lang="lt-LT" sz="3400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DAR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55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752529"/>
          </a:xfrm>
        </p:spPr>
        <p:txBody>
          <a:bodyPr/>
          <a:lstStyle/>
          <a:p>
            <a:r>
              <a:rPr lang="lt-LT" sz="3400" b="1" dirty="0" smtClean="0"/>
              <a:t>Vaizdo </a:t>
            </a:r>
            <a:r>
              <a:rPr lang="lt-LT" sz="3400" b="1" dirty="0"/>
              <a:t>medžiagos bendro naudojimo platformos paslauga</a:t>
            </a:r>
            <a:r>
              <a:rPr lang="lt-LT" sz="3400" dirty="0"/>
              <a:t> </a:t>
            </a:r>
            <a:r>
              <a:rPr lang="lt-LT" sz="3400" dirty="0" smtClean="0"/>
              <a:t>[...]:</a:t>
            </a:r>
            <a:endParaRPr lang="lt-LT" sz="3400" dirty="0"/>
          </a:p>
          <a:p>
            <a:r>
              <a:rPr lang="lt-LT" sz="3400" dirty="0" err="1" smtClean="0"/>
              <a:t>iv</a:t>
            </a:r>
            <a:r>
              <a:rPr lang="lt-LT" sz="3400" dirty="0" smtClean="0"/>
              <a:t>) </a:t>
            </a:r>
            <a:r>
              <a:rPr lang="lt-LT" sz="3400" dirty="0"/>
              <a:t>paslauga teikiama elektroninių ryšių tinklais, kaip apibrėžta Direktyvos 2002/21/EB 2 straipsnio a punkte;</a:t>
            </a:r>
            <a:endParaRPr lang="lt-LT" sz="34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DAR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62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90" y="1556792"/>
            <a:ext cx="8240796" cy="4824535"/>
          </a:xfrm>
        </p:spPr>
        <p:txBody>
          <a:bodyPr/>
          <a:lstStyle/>
          <a:p>
            <a:pPr marL="0" indent="0">
              <a:buNone/>
            </a:pPr>
            <a:r>
              <a:rPr lang="lt-LT" sz="3600" b="1" dirty="0" smtClean="0"/>
              <a:t>Direktyvos </a:t>
            </a:r>
            <a:r>
              <a:rPr lang="lt-LT" sz="3600" b="1" dirty="0"/>
              <a:t>7 </a:t>
            </a:r>
            <a:r>
              <a:rPr lang="lt-LT" sz="3600" b="1" dirty="0" smtClean="0"/>
              <a:t>straipsnis </a:t>
            </a:r>
          </a:p>
          <a:p>
            <a:pPr marL="0" indent="0">
              <a:buNone/>
            </a:pPr>
            <a:r>
              <a:rPr lang="lt-LT" sz="3400" dirty="0" smtClean="0"/>
              <a:t>VN užtikrina, kad: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3400" dirty="0" smtClean="0"/>
              <a:t>jų jurisdikcijai priklausantys paslaugų teikėjai plėtotų tinkamas ir proporcingas priemones siekiant sudaryti sąlygas tam, kad jų paslaugos </a:t>
            </a:r>
            <a:r>
              <a:rPr lang="lt-LT" sz="3400" u="sng" dirty="0" smtClean="0"/>
              <a:t>palaipsniui taptų prieinamos regėjimo ar klausos negalią turintiems asmenims</a:t>
            </a:r>
            <a:r>
              <a:rPr lang="lt-LT" sz="3400" dirty="0" smtClean="0"/>
              <a:t>;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DAR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224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9685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lt-LT" sz="3400" dirty="0" smtClean="0"/>
              <a:t>paslaugų </a:t>
            </a:r>
            <a:r>
              <a:rPr lang="lt-LT" sz="3400" dirty="0"/>
              <a:t>teikėjai nacionalinėms reguliavimo institucijoms arba įstaigoms reguliariai </a:t>
            </a:r>
            <a:r>
              <a:rPr lang="lt-LT" sz="3400" u="sng" dirty="0"/>
              <a:t>teiktų </a:t>
            </a:r>
            <a:r>
              <a:rPr lang="lt-LT" sz="3400" u="sng" dirty="0" smtClean="0"/>
              <a:t>nurodytų </a:t>
            </a:r>
            <a:r>
              <a:rPr lang="lt-LT" sz="3400" u="sng" dirty="0"/>
              <a:t>priemonių įgyvendinimo ataskaitas</a:t>
            </a:r>
            <a:r>
              <a:rPr lang="lt-LT" sz="3400" dirty="0" smtClean="0"/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3400" spc="-50" dirty="0"/>
              <a:t>informacija apie ekstremalias situacijas, įskaitant viešuosius pranešimus ir skelbimus gaivalinių nelaimių atvejais, kuri viešai paskelbiama teikiant audiovizualinės žiniasklaidos paslaugas, </a:t>
            </a:r>
            <a:r>
              <a:rPr lang="lt-LT" sz="3400" u="sng" spc="-50" dirty="0"/>
              <a:t>būtų teikiama taip, kad ji būtų prieinama regėjimo ar klausos negalią turintiems žmonėms</a:t>
            </a:r>
            <a:endParaRPr lang="lt-LT" sz="3400" spc="-50" dirty="0" smtClean="0"/>
          </a:p>
          <a:p>
            <a:pPr>
              <a:buFont typeface="Arial" panose="020B0604020202020204" pitchFamily="34" charset="0"/>
              <a:buChar char="•"/>
            </a:pPr>
            <a:endParaRPr lang="lt-LT" sz="3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chemeClr val="accent4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DAR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7449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457200" y="2708920"/>
            <a:ext cx="8229600" cy="922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AČIŪ. JŪSŲ KLAUSIMAI?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7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– </a:t>
            </a:r>
            <a:r>
              <a:rPr lang="lt-LT" b="1" dirty="0" smtClean="0">
                <a:solidFill>
                  <a:schemeClr val="accent1"/>
                </a:solidFill>
              </a:rPr>
              <a:t>LT </a:t>
            </a:r>
            <a:r>
              <a:rPr lang="lt-LT" b="1" dirty="0" smtClean="0"/>
              <a:t>TIKSLAI PERŽIŪROS METU –</a:t>
            </a:r>
            <a:endParaRPr lang="lt-LT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21178"/>
              </p:ext>
            </p:extLst>
          </p:nvPr>
        </p:nvGraphicFramePr>
        <p:xfrm>
          <a:off x="611560" y="1397000"/>
          <a:ext cx="792088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755576" y="1772816"/>
            <a:ext cx="720080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b="1" dirty="0" smtClean="0">
                <a:solidFill>
                  <a:srgbClr val="AA3F3C"/>
                </a:solidFill>
              </a:rPr>
              <a:t>1</a:t>
            </a:r>
            <a:endParaRPr lang="en-US" sz="4800" b="1" dirty="0">
              <a:solidFill>
                <a:srgbClr val="AA3F3C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59631" y="2852936"/>
            <a:ext cx="596305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b="1" dirty="0" smtClean="0">
                <a:solidFill>
                  <a:srgbClr val="BF8351"/>
                </a:solidFill>
              </a:rPr>
              <a:t>2</a:t>
            </a:r>
            <a:endParaRPr lang="en-US" sz="4800" b="1" dirty="0">
              <a:solidFill>
                <a:srgbClr val="BF835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59631" y="3861048"/>
            <a:ext cx="596305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b="1" dirty="0" smtClean="0">
                <a:solidFill>
                  <a:srgbClr val="BDB255"/>
                </a:solidFill>
              </a:rPr>
              <a:t>3</a:t>
            </a:r>
            <a:endParaRPr lang="en-US" sz="4800" b="1" dirty="0">
              <a:solidFill>
                <a:srgbClr val="BDB255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55576" y="4941168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800" b="1" dirty="0" smtClean="0">
                <a:solidFill>
                  <a:srgbClr val="9BBB59"/>
                </a:solidFill>
              </a:rPr>
              <a:t>4</a:t>
            </a:r>
            <a:endParaRPr lang="en-US" sz="4800" b="1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1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59"/>
          </a:xfrm>
        </p:spPr>
        <p:txBody>
          <a:bodyPr/>
          <a:lstStyle/>
          <a:p>
            <a:r>
              <a:rPr lang="lt-LT" dirty="0" smtClean="0"/>
              <a:t>Ne viena praktinė situacija parodė, kad tam </a:t>
            </a:r>
            <a:r>
              <a:rPr lang="lt-LT" dirty="0"/>
              <a:t>tikrose </a:t>
            </a:r>
            <a:r>
              <a:rPr lang="lt-LT" dirty="0" smtClean="0"/>
              <a:t>ES šalyse (UK, SE), kuriose paslaugų teikimą </a:t>
            </a:r>
            <a:r>
              <a:rPr lang="lt-LT" u="sng" dirty="0" smtClean="0"/>
              <a:t>registravo</a:t>
            </a:r>
            <a:r>
              <a:rPr lang="lt-LT" dirty="0" smtClean="0"/>
              <a:t> </a:t>
            </a:r>
            <a:r>
              <a:rPr lang="lt-LT" dirty="0"/>
              <a:t>/ </a:t>
            </a:r>
            <a:r>
              <a:rPr lang="lt-LT" u="sng" dirty="0"/>
              <a:t>palydoviniu ryšiu </a:t>
            </a:r>
            <a:r>
              <a:rPr lang="lt-LT" u="sng" dirty="0" smtClean="0"/>
              <a:t>naudojosi</a:t>
            </a:r>
            <a:r>
              <a:rPr lang="lt-LT" dirty="0"/>
              <a:t>, </a:t>
            </a:r>
            <a:r>
              <a:rPr lang="lt-LT" dirty="0" smtClean="0"/>
              <a:t>o </a:t>
            </a:r>
            <a:r>
              <a:rPr lang="lt-LT" u="sng" dirty="0" smtClean="0"/>
              <a:t>turinį (Lietuvai) </a:t>
            </a:r>
            <a:r>
              <a:rPr lang="lt-LT" u="sng" dirty="0"/>
              <a:t>skleidė</a:t>
            </a:r>
            <a:r>
              <a:rPr lang="lt-LT" dirty="0"/>
              <a:t> </a:t>
            </a:r>
            <a:r>
              <a:rPr lang="lt-LT" dirty="0" smtClean="0"/>
              <a:t>ne </a:t>
            </a:r>
            <a:r>
              <a:rPr lang="lt-LT" b="1" dirty="0" smtClean="0"/>
              <a:t>valstybė narė (VN)</a:t>
            </a:r>
            <a:r>
              <a:rPr lang="lt-LT" dirty="0" smtClean="0"/>
              <a:t>, nebūtinai egzistuoja efektyvi audiovizualinių žiniasklaidos paslaugų veiklos priežiūra.</a:t>
            </a:r>
            <a:r>
              <a:rPr lang="en-GB" dirty="0" smtClean="0"/>
              <a:t> </a:t>
            </a:r>
            <a:endParaRPr lang="lt-LT" dirty="0" smtClean="0"/>
          </a:p>
          <a:p>
            <a:r>
              <a:rPr lang="en-GB" b="1" dirty="0" smtClean="0"/>
              <a:t>L</a:t>
            </a:r>
            <a:r>
              <a:rPr lang="lt-LT" b="1" dirty="0" smtClean="0"/>
              <a:t>T pozicija: pakeisti jurisdikcijos nustatymo kriterijus taip, kad </a:t>
            </a:r>
            <a:r>
              <a:rPr lang="lt-LT" b="1" dirty="0" smtClean="0">
                <a:solidFill>
                  <a:srgbClr val="AA3F3C"/>
                </a:solidFill>
              </a:rPr>
              <a:t>būtų galimybė atskirti tik formaliai ES įsisteigusius</a:t>
            </a:r>
            <a:r>
              <a:rPr lang="lt-LT" b="1" dirty="0" smtClean="0"/>
              <a:t> paslaugų teikėjus, siekiant informacinės erdvės apsaugos.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 smtClean="0">
                <a:solidFill>
                  <a:schemeClr val="bg1"/>
                </a:solidFill>
              </a:rPr>
              <a:t>– JURISDIKCIJOS TAISYKLĖS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1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264" y="1772816"/>
            <a:ext cx="7077472" cy="4248472"/>
          </a:xfrm>
        </p:spPr>
        <p:txBody>
          <a:bodyPr/>
          <a:lstStyle/>
          <a:p>
            <a:pPr marL="0" indent="0" algn="ctr">
              <a:buNone/>
            </a:pPr>
            <a:r>
              <a:rPr lang="lt-LT" sz="3400" dirty="0"/>
              <a:t>ET priėmus </a:t>
            </a:r>
            <a:r>
              <a:rPr lang="lt-LT" sz="3400" i="1" dirty="0"/>
              <a:t>Bendrąjį </a:t>
            </a:r>
            <a:r>
              <a:rPr lang="lt-LT" sz="3400" i="1" dirty="0" smtClean="0"/>
              <a:t>požiūrį</a:t>
            </a:r>
            <a:r>
              <a:rPr lang="lt-LT" sz="3400" dirty="0" smtClean="0"/>
              <a:t> patvirtinta, kad kilmės šalies principas yra esminis </a:t>
            </a:r>
            <a:r>
              <a:rPr lang="lt-LT" sz="3400" dirty="0"/>
              <a:t>Direktyvos </a:t>
            </a:r>
            <a:r>
              <a:rPr lang="lt-LT" sz="3400" dirty="0" smtClean="0"/>
              <a:t>nuostatų taikymo principas ir kertinis akmuo („</a:t>
            </a:r>
            <a:r>
              <a:rPr lang="lt-LT" sz="3400" dirty="0" err="1" smtClean="0"/>
              <a:t>corner</a:t>
            </a:r>
            <a:r>
              <a:rPr lang="lt-LT" sz="3400" dirty="0" smtClean="0"/>
              <a:t> stone“). Todėl valstybių narių siūlymai, kuriais šis principas yra eliminuojamas, menkinamas ar iš esmės keičiamas, vertintini kaip nepriimtini.</a:t>
            </a:r>
            <a:endParaRPr lang="en-US" sz="34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solidFill>
            <a:schemeClr val="accent2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 smtClean="0">
                <a:solidFill>
                  <a:schemeClr val="bg1"/>
                </a:solidFill>
              </a:rPr>
              <a:t>– KAS PASIEKTA? –</a:t>
            </a:r>
            <a:endParaRPr lang="lt-LT" b="1" dirty="0">
              <a:solidFill>
                <a:schemeClr val="bg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457200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0800000">
            <a:off x="8110736" y="1556792"/>
            <a:ext cx="576064" cy="4680520"/>
          </a:xfrm>
          <a:prstGeom prst="leftBrace">
            <a:avLst>
              <a:gd name="adj1" fmla="val 48401"/>
              <a:gd name="adj2" fmla="val 50000"/>
            </a:avLst>
          </a:prstGeom>
          <a:ln w="381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3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752527"/>
          </a:xfrm>
        </p:spPr>
        <p:txBody>
          <a:bodyPr/>
          <a:lstStyle/>
          <a:p>
            <a:r>
              <a:rPr lang="lt-LT" sz="3600" b="1" dirty="0" smtClean="0">
                <a:solidFill>
                  <a:schemeClr val="accent1"/>
                </a:solidFill>
              </a:rPr>
              <a:t>Nors Direktyvoje liko nepakeisti jurisdikcijos kriterijai</a:t>
            </a:r>
            <a:r>
              <a:rPr lang="lt-LT" sz="3600" b="1" dirty="0">
                <a:solidFill>
                  <a:schemeClr val="accent1"/>
                </a:solidFill>
              </a:rPr>
              <a:t>, </a:t>
            </a:r>
            <a:r>
              <a:rPr lang="lt-LT" sz="3600" b="1" dirty="0" smtClean="0">
                <a:solidFill>
                  <a:schemeClr val="accent1"/>
                </a:solidFill>
              </a:rPr>
              <a:t>jurisdikciją turinti šalis turėtų </a:t>
            </a:r>
            <a:r>
              <a:rPr lang="lt-LT" sz="3600" b="1" dirty="0">
                <a:solidFill>
                  <a:schemeClr val="accent1"/>
                </a:solidFill>
              </a:rPr>
              <a:t>būti </a:t>
            </a:r>
            <a:r>
              <a:rPr lang="lt-LT" sz="3600" b="1" dirty="0" smtClean="0">
                <a:solidFill>
                  <a:schemeClr val="accent1"/>
                </a:solidFill>
              </a:rPr>
              <a:t>nustatoma lengviau</a:t>
            </a:r>
            <a:r>
              <a:rPr lang="lt-LT" sz="3600" b="1" dirty="0">
                <a:solidFill>
                  <a:schemeClr val="accent1"/>
                </a:solidFill>
              </a:rPr>
              <a:t>,</a:t>
            </a:r>
            <a:r>
              <a:rPr lang="lt-LT" sz="3600" b="1" dirty="0" smtClean="0"/>
              <a:t> </a:t>
            </a:r>
            <a:r>
              <a:rPr lang="lt-LT" sz="3600" dirty="0" smtClean="0"/>
              <a:t>kadangi valstybės narės privalo užtikrinti, kad paslaugų teikėjai informuotų reguliuotoją apie bet kokius pa</a:t>
            </a:r>
            <a:r>
              <a:rPr lang="en-US" sz="3600" dirty="0" err="1" smtClean="0"/>
              <a:t>si</a:t>
            </a:r>
            <a:r>
              <a:rPr lang="lt-LT" sz="3600" dirty="0" smtClean="0"/>
              <a:t>keitimus, kurie gali daryti įtaką paslaugos teikėjo jurisdikcijos nustatymui.</a:t>
            </a:r>
          </a:p>
          <a:p>
            <a:endParaRPr lang="lt-LT" sz="3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KO GALIME TIKĖTIS?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1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752527"/>
          </a:xfrm>
        </p:spPr>
        <p:txBody>
          <a:bodyPr/>
          <a:lstStyle/>
          <a:p>
            <a:r>
              <a:rPr lang="lt-LT" sz="3600" dirty="0" smtClean="0"/>
              <a:t>Valstybės narės privalo sudaryti ir nuolat atnaujinti jų jurisdikcijai priklausančių paslaugų teikėjų sąrašą, kuriame turi būti </a:t>
            </a:r>
            <a:r>
              <a:rPr lang="lt-LT" sz="3600" u="sng" dirty="0" smtClean="0"/>
              <a:t>nurodyti kriterijai</a:t>
            </a:r>
            <a:r>
              <a:rPr lang="en-GB" sz="3600" dirty="0" smtClean="0"/>
              <a:t>, </a:t>
            </a:r>
            <a:r>
              <a:rPr lang="lt-LT" sz="3600" dirty="0" smtClean="0"/>
              <a:t>kuriais remiantis buvo nustatyta paslaugų teikėjų jurisdikcija</a:t>
            </a:r>
            <a:r>
              <a:rPr lang="en-GB" sz="3600" dirty="0" smtClean="0"/>
              <a:t>. </a:t>
            </a:r>
            <a:endParaRPr lang="lt-LT" sz="3600" dirty="0" smtClean="0"/>
          </a:p>
          <a:p>
            <a:r>
              <a:rPr lang="lt-LT" sz="3600" dirty="0" smtClean="0"/>
              <a:t>Komisija, </a:t>
            </a:r>
            <a:r>
              <a:rPr lang="en-US" sz="3600" dirty="0" err="1" smtClean="0"/>
              <a:t>kiek</a:t>
            </a:r>
            <a:r>
              <a:rPr lang="en-US" sz="3600" dirty="0" smtClean="0"/>
              <a:t> tai </a:t>
            </a:r>
            <a:r>
              <a:rPr lang="lt-LT" sz="3600" dirty="0" smtClean="0"/>
              <a:t>į</a:t>
            </a:r>
            <a:r>
              <a:rPr lang="en-US" sz="3600" dirty="0" err="1" smtClean="0"/>
              <a:t>manoma</a:t>
            </a:r>
            <a:r>
              <a:rPr lang="en-US" sz="3600" dirty="0" smtClean="0"/>
              <a:t>,</a:t>
            </a:r>
            <a:r>
              <a:rPr lang="lt-LT" sz="3600" dirty="0" smtClean="0"/>
              <a:t> turi užtikrinti, kad ši informacija (t. y., paslaugos teikėjų sąrašas) būtų prieinamas viešai.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6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752527"/>
          </a:xfrm>
        </p:spPr>
        <p:txBody>
          <a:bodyPr/>
          <a:lstStyle/>
          <a:p>
            <a:r>
              <a:rPr lang="lt-LT" sz="3600" dirty="0" smtClean="0"/>
              <a:t>Jei taikant Direktyvos 3 ir 4 straipsnius valstybės narės</a:t>
            </a:r>
            <a:r>
              <a:rPr lang="en-GB" sz="3600" dirty="0" smtClean="0"/>
              <a:t> </a:t>
            </a:r>
            <a:r>
              <a:rPr lang="lt-LT" sz="3600" dirty="0" smtClean="0"/>
              <a:t>nesutaria dėl paslaugų teikėjo jurisdikcijos šalies</a:t>
            </a:r>
            <a:r>
              <a:rPr lang="en-GB" sz="3600" dirty="0" smtClean="0"/>
              <a:t>, </a:t>
            </a:r>
            <a:r>
              <a:rPr lang="lt-LT" sz="3600" dirty="0" smtClean="0"/>
              <a:t>šis klausimas nedelsiant perduodamas spręsti Komisijai. Pastaroji gali užklausti </a:t>
            </a:r>
            <a:r>
              <a:rPr lang="lt-LT" sz="3600" i="1" dirty="0" smtClean="0"/>
              <a:t>Europos audiovizualinės žiniasklaidos paslaugų reguliuotojų grupės</a:t>
            </a:r>
            <a:r>
              <a:rPr lang="lt-LT" sz="3600" dirty="0" smtClean="0"/>
              <a:t> (ERGA) nuomonės, kuri turi būti pateikta per </a:t>
            </a:r>
            <a:r>
              <a:rPr lang="lt-LT" sz="3600" u="sng" dirty="0" smtClean="0"/>
              <a:t>15 darbo dienų</a:t>
            </a:r>
            <a:r>
              <a:rPr lang="lt-LT" sz="3600" dirty="0" smtClean="0"/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6290" y="274638"/>
            <a:ext cx="8240796" cy="9221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  <a:effectLst>
            <a:softEdge rad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lt-LT" b="1" dirty="0" smtClean="0">
                <a:solidFill>
                  <a:schemeClr val="bg1"/>
                </a:solidFill>
              </a:rPr>
              <a:t>– KAS SVARBU? –</a:t>
            </a:r>
            <a:endParaRPr lang="lt-L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1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4830</TotalTime>
  <Words>1760</Words>
  <Application>Microsoft Office PowerPoint</Application>
  <PresentationFormat>On-screen Show (4:3)</PresentationFormat>
  <Paragraphs>149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tema</vt:lpstr>
      <vt:lpstr>PowerPoint Presentation</vt:lpstr>
      <vt:lpstr>PowerPoint Presentation</vt:lpstr>
      <vt:lpstr>PowerPoint Presentation</vt:lpstr>
      <vt:lpstr>– LT TIKSLAI PERŽIŪROS METU 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– NACIONALINIS SAUGUMAS –</vt:lpstr>
      <vt:lpstr>– KAS PASIEKTA? –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SEIMO ŽMOGAUS TEISIŲ KOMITETO IR SEIMO EUROPOS INFORMACIJOS BIURO EUROPOS SAVAITĖS DISKUSIJA   ,,EUROPOS SĄJUNGOS  DUOMENŲ APSAUGOS REFORMA: AR BUS UŽTIKRINAMA VEIKSMINGESNĖ PRIVATUMO APSAUGA GLOBALIAME PASAULYJE?”   2012 m. gegužės 16 d. Seimo Europos informacijos biuras</dc:title>
  <dc:creator>Vartotojas</dc:creator>
  <cp:lastModifiedBy>Deividas Velkas</cp:lastModifiedBy>
  <cp:revision>448</cp:revision>
  <cp:lastPrinted>2017-06-07T08:26:38Z</cp:lastPrinted>
  <dcterms:created xsi:type="dcterms:W3CDTF">2012-05-16T08:08:54Z</dcterms:created>
  <dcterms:modified xsi:type="dcterms:W3CDTF">2017-06-07T15:00:50Z</dcterms:modified>
</cp:coreProperties>
</file>