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43" r:id="rId2"/>
    <p:sldId id="346" r:id="rId3"/>
    <p:sldId id="347" r:id="rId4"/>
    <p:sldId id="348" r:id="rId5"/>
    <p:sldId id="345" r:id="rId6"/>
    <p:sldId id="349" r:id="rId7"/>
    <p:sldId id="344" r:id="rId8"/>
    <p:sldId id="350" r:id="rId9"/>
    <p:sldId id="351" r:id="rId10"/>
    <p:sldId id="352" r:id="rId11"/>
    <p:sldId id="353" r:id="rId12"/>
    <p:sldId id="357" r:id="rId13"/>
    <p:sldId id="355" r:id="rId14"/>
    <p:sldId id="356" r:id="rId15"/>
    <p:sldId id="354" r:id="rId16"/>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D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9110" autoAdjust="0"/>
  </p:normalViewPr>
  <p:slideViewPr>
    <p:cSldViewPr>
      <p:cViewPr>
        <p:scale>
          <a:sx n="70" d="100"/>
          <a:sy n="70" d="100"/>
        </p:scale>
        <p:origin x="-1374" y="-16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F7449-128B-4A37-AA2A-5EC94D06FADC}" type="datetimeFigureOut">
              <a:rPr lang="lt-LT" smtClean="0"/>
              <a:t>2017-06-08</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B15BA6-5EC0-46FF-9455-F9C7B308DF67}" type="slidenum">
              <a:rPr lang="lt-LT" smtClean="0"/>
              <a:t>‹#›</a:t>
            </a:fld>
            <a:endParaRPr lang="lt-LT"/>
          </a:p>
        </p:txBody>
      </p:sp>
    </p:spTree>
    <p:extLst>
      <p:ext uri="{BB962C8B-B14F-4D97-AF65-F5344CB8AC3E}">
        <p14:creationId xmlns:p14="http://schemas.microsoft.com/office/powerpoint/2010/main" val="35968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AB15BA6-5EC0-46FF-9455-F9C7B308DF67}" type="slidenum">
              <a:rPr lang="lt-LT" smtClean="0"/>
              <a:t>1</a:t>
            </a:fld>
            <a:endParaRPr lang="lt-LT"/>
          </a:p>
        </p:txBody>
      </p:sp>
    </p:spTree>
    <p:extLst>
      <p:ext uri="{BB962C8B-B14F-4D97-AF65-F5344CB8AC3E}">
        <p14:creationId xmlns:p14="http://schemas.microsoft.com/office/powerpoint/2010/main" val="21296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sz="1200" dirty="0" smtClean="0">
                <a:latin typeface="Arial" panose="020B0604020202020204" pitchFamily="34" charset="0"/>
                <a:cs typeface="Arial" panose="020B0604020202020204" pitchFamily="34" charset="0"/>
              </a:rPr>
              <a:t>„Tais atvejais, kai ketinama rengti planą, kuris visiškai arba iš dalies finansuojamas valstybės ar savivaldybės biudžeto lėšomis, plano organizatorius privalo įvertinti pagrįstus elektroninių ryšių tinklų savininkų ar valdytojų pasiūlymus dėl jiems priklausančios infrastruktūros plėtros. Tais atvejais, kai pasiūlymui pritariama, į jį turi būti atsižvelgiama rengiant plano rengimo darbų programą.“ </a:t>
            </a:r>
            <a:endParaRPr lang="en-US" dirty="0"/>
          </a:p>
        </p:txBody>
      </p:sp>
      <p:sp>
        <p:nvSpPr>
          <p:cNvPr id="4" name="Slide Number Placeholder 3"/>
          <p:cNvSpPr>
            <a:spLocks noGrp="1"/>
          </p:cNvSpPr>
          <p:nvPr>
            <p:ph type="sldNum" sz="quarter" idx="10"/>
          </p:nvPr>
        </p:nvSpPr>
        <p:spPr/>
        <p:txBody>
          <a:bodyPr/>
          <a:lstStyle/>
          <a:p>
            <a:fld id="{1AB15BA6-5EC0-46FF-9455-F9C7B308DF67}" type="slidenum">
              <a:rPr lang="lt-LT" smtClean="0"/>
              <a:t>6</a:t>
            </a:fld>
            <a:endParaRPr lang="lt-LT"/>
          </a:p>
        </p:txBody>
      </p:sp>
    </p:spTree>
    <p:extLst>
      <p:ext uri="{BB962C8B-B14F-4D97-AF65-F5344CB8AC3E}">
        <p14:creationId xmlns:p14="http://schemas.microsoft.com/office/powerpoint/2010/main" val="163666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08875E81-593D-4844-8AD7-B06FD02F4A36}" type="datetimeFigureOut">
              <a:rPr lang="lt-LT" smtClean="0"/>
              <a:t>2017-06-08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AE0A1EA-427C-4D33-8C86-EA063560AF30}" type="slidenum">
              <a:rPr lang="lt-LT" smtClean="0"/>
              <a:t>‹#›</a:t>
            </a:fld>
            <a:endParaRPr lang="lt-LT"/>
          </a:p>
        </p:txBody>
      </p:sp>
    </p:spTree>
    <p:extLst>
      <p:ext uri="{BB962C8B-B14F-4D97-AF65-F5344CB8AC3E}">
        <p14:creationId xmlns:p14="http://schemas.microsoft.com/office/powerpoint/2010/main" val="169896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08875E81-593D-4844-8AD7-B06FD02F4A36}" type="datetimeFigureOut">
              <a:rPr lang="lt-LT" smtClean="0"/>
              <a:t>2017-06-08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AE0A1EA-427C-4D33-8C86-EA063560AF30}" type="slidenum">
              <a:rPr lang="lt-LT" smtClean="0"/>
              <a:t>‹#›</a:t>
            </a:fld>
            <a:endParaRPr lang="lt-LT"/>
          </a:p>
        </p:txBody>
      </p:sp>
    </p:spTree>
    <p:extLst>
      <p:ext uri="{BB962C8B-B14F-4D97-AF65-F5344CB8AC3E}">
        <p14:creationId xmlns:p14="http://schemas.microsoft.com/office/powerpoint/2010/main" val="87170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08875E81-593D-4844-8AD7-B06FD02F4A36}" type="datetimeFigureOut">
              <a:rPr lang="lt-LT" smtClean="0"/>
              <a:t>2017-06-08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AE0A1EA-427C-4D33-8C86-EA063560AF30}" type="slidenum">
              <a:rPr lang="lt-LT" smtClean="0"/>
              <a:t>‹#›</a:t>
            </a:fld>
            <a:endParaRPr lang="lt-LT"/>
          </a:p>
        </p:txBody>
      </p:sp>
    </p:spTree>
    <p:extLst>
      <p:ext uri="{BB962C8B-B14F-4D97-AF65-F5344CB8AC3E}">
        <p14:creationId xmlns:p14="http://schemas.microsoft.com/office/powerpoint/2010/main" val="375275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08875E81-593D-4844-8AD7-B06FD02F4A36}" type="datetimeFigureOut">
              <a:rPr lang="lt-LT" smtClean="0"/>
              <a:t>2017-06-08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AE0A1EA-427C-4D33-8C86-EA063560AF30}" type="slidenum">
              <a:rPr lang="lt-LT" smtClean="0"/>
              <a:t>‹#›</a:t>
            </a:fld>
            <a:endParaRPr lang="lt-LT"/>
          </a:p>
        </p:txBody>
      </p:sp>
    </p:spTree>
    <p:extLst>
      <p:ext uri="{BB962C8B-B14F-4D97-AF65-F5344CB8AC3E}">
        <p14:creationId xmlns:p14="http://schemas.microsoft.com/office/powerpoint/2010/main" val="71522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875E81-593D-4844-8AD7-B06FD02F4A36}" type="datetimeFigureOut">
              <a:rPr lang="lt-LT" smtClean="0"/>
              <a:t>2017-06-08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AE0A1EA-427C-4D33-8C86-EA063560AF30}" type="slidenum">
              <a:rPr lang="lt-LT" smtClean="0"/>
              <a:t>‹#›</a:t>
            </a:fld>
            <a:endParaRPr lang="lt-LT"/>
          </a:p>
        </p:txBody>
      </p:sp>
    </p:spTree>
    <p:extLst>
      <p:ext uri="{BB962C8B-B14F-4D97-AF65-F5344CB8AC3E}">
        <p14:creationId xmlns:p14="http://schemas.microsoft.com/office/powerpoint/2010/main" val="363096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08875E81-593D-4844-8AD7-B06FD02F4A36}" type="datetimeFigureOut">
              <a:rPr lang="lt-LT" smtClean="0"/>
              <a:t>2017-06-08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AE0A1EA-427C-4D33-8C86-EA063560AF30}" type="slidenum">
              <a:rPr lang="lt-LT" smtClean="0"/>
              <a:t>‹#›</a:t>
            </a:fld>
            <a:endParaRPr lang="lt-LT"/>
          </a:p>
        </p:txBody>
      </p:sp>
    </p:spTree>
    <p:extLst>
      <p:ext uri="{BB962C8B-B14F-4D97-AF65-F5344CB8AC3E}">
        <p14:creationId xmlns:p14="http://schemas.microsoft.com/office/powerpoint/2010/main" val="415425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08875E81-593D-4844-8AD7-B06FD02F4A36}" type="datetimeFigureOut">
              <a:rPr lang="lt-LT" smtClean="0"/>
              <a:t>2017-06-08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AE0A1EA-427C-4D33-8C86-EA063560AF30}" type="slidenum">
              <a:rPr lang="lt-LT" smtClean="0"/>
              <a:t>‹#›</a:t>
            </a:fld>
            <a:endParaRPr lang="lt-LT"/>
          </a:p>
        </p:txBody>
      </p:sp>
    </p:spTree>
    <p:extLst>
      <p:ext uri="{BB962C8B-B14F-4D97-AF65-F5344CB8AC3E}">
        <p14:creationId xmlns:p14="http://schemas.microsoft.com/office/powerpoint/2010/main" val="350986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08875E81-593D-4844-8AD7-B06FD02F4A36}" type="datetimeFigureOut">
              <a:rPr lang="lt-LT" smtClean="0"/>
              <a:t>2017-06-08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AE0A1EA-427C-4D33-8C86-EA063560AF30}" type="slidenum">
              <a:rPr lang="lt-LT" smtClean="0"/>
              <a:t>‹#›</a:t>
            </a:fld>
            <a:endParaRPr lang="lt-LT"/>
          </a:p>
        </p:txBody>
      </p:sp>
    </p:spTree>
    <p:extLst>
      <p:ext uri="{BB962C8B-B14F-4D97-AF65-F5344CB8AC3E}">
        <p14:creationId xmlns:p14="http://schemas.microsoft.com/office/powerpoint/2010/main" val="144080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75E81-593D-4844-8AD7-B06FD02F4A36}" type="datetimeFigureOut">
              <a:rPr lang="lt-LT" smtClean="0"/>
              <a:t>2017-06-08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CAE0A1EA-427C-4D33-8C86-EA063560AF30}" type="slidenum">
              <a:rPr lang="lt-LT" smtClean="0"/>
              <a:t>‹#›</a:t>
            </a:fld>
            <a:endParaRPr lang="lt-LT"/>
          </a:p>
        </p:txBody>
      </p:sp>
    </p:spTree>
    <p:extLst>
      <p:ext uri="{BB962C8B-B14F-4D97-AF65-F5344CB8AC3E}">
        <p14:creationId xmlns:p14="http://schemas.microsoft.com/office/powerpoint/2010/main" val="331210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75E81-593D-4844-8AD7-B06FD02F4A36}" type="datetimeFigureOut">
              <a:rPr lang="lt-LT" smtClean="0"/>
              <a:t>2017-06-08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AE0A1EA-427C-4D33-8C86-EA063560AF30}" type="slidenum">
              <a:rPr lang="lt-LT" smtClean="0"/>
              <a:t>‹#›</a:t>
            </a:fld>
            <a:endParaRPr lang="lt-LT"/>
          </a:p>
        </p:txBody>
      </p:sp>
    </p:spTree>
    <p:extLst>
      <p:ext uri="{BB962C8B-B14F-4D97-AF65-F5344CB8AC3E}">
        <p14:creationId xmlns:p14="http://schemas.microsoft.com/office/powerpoint/2010/main" val="293569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75E81-593D-4844-8AD7-B06FD02F4A36}" type="datetimeFigureOut">
              <a:rPr lang="lt-LT" smtClean="0"/>
              <a:t>2017-06-08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AE0A1EA-427C-4D33-8C86-EA063560AF30}" type="slidenum">
              <a:rPr lang="lt-LT" smtClean="0"/>
              <a:t>‹#›</a:t>
            </a:fld>
            <a:endParaRPr lang="lt-LT"/>
          </a:p>
        </p:txBody>
      </p:sp>
    </p:spTree>
    <p:extLst>
      <p:ext uri="{BB962C8B-B14F-4D97-AF65-F5344CB8AC3E}">
        <p14:creationId xmlns:p14="http://schemas.microsoft.com/office/powerpoint/2010/main" val="311282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75E81-593D-4844-8AD7-B06FD02F4A36}" type="datetimeFigureOut">
              <a:rPr lang="lt-LT" smtClean="0"/>
              <a:t>2017-06-08</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0A1EA-427C-4D33-8C86-EA063560AF30}" type="slidenum">
              <a:rPr lang="lt-LT" smtClean="0"/>
              <a:t>‹#›</a:t>
            </a:fld>
            <a:endParaRPr lang="lt-LT"/>
          </a:p>
        </p:txBody>
      </p:sp>
    </p:spTree>
    <p:extLst>
      <p:ext uri="{BB962C8B-B14F-4D97-AF65-F5344CB8AC3E}">
        <p14:creationId xmlns:p14="http://schemas.microsoft.com/office/powerpoint/2010/main" val="3916201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46823" y="2084362"/>
            <a:ext cx="7488832" cy="3416320"/>
          </a:xfrm>
          <a:prstGeom prst="rect">
            <a:avLst/>
          </a:prstGeom>
          <a:noFill/>
        </p:spPr>
        <p:txBody>
          <a:bodyPr wrap="square" rtlCol="0">
            <a:spAutoFit/>
          </a:bodyPr>
          <a:lstStyle/>
          <a:p>
            <a:pPr algn="ctr">
              <a:lnSpc>
                <a:spcPct val="150000"/>
              </a:lnSpc>
            </a:pPr>
            <a:r>
              <a:rPr lang="en-US" sz="2800" dirty="0" smtClean="0">
                <a:solidFill>
                  <a:schemeClr val="accent5">
                    <a:lumMod val="75000"/>
                  </a:schemeClr>
                </a:solidFill>
              </a:rPr>
              <a:t>AM</a:t>
            </a:r>
            <a:r>
              <a:rPr lang="lt-LT" sz="2800" dirty="0" smtClean="0">
                <a:solidFill>
                  <a:schemeClr val="accent5">
                    <a:lumMod val="75000"/>
                  </a:schemeClr>
                </a:solidFill>
              </a:rPr>
              <a:t> DARBAI, SIEKIANT UŽTIKRINTI ELEKTRONINIŲ RYŠIŲ INFRASTRUKTŪROS ĮRENGIMĄ KARTU SU KITOMIS INFRASTRUKTŪROMIS</a:t>
            </a:r>
            <a:endParaRPr lang="en-US" sz="2800" dirty="0" smtClean="0">
              <a:solidFill>
                <a:schemeClr val="accent5">
                  <a:lumMod val="75000"/>
                </a:schemeClr>
              </a:solidFill>
            </a:endParaRPr>
          </a:p>
          <a:p>
            <a:pPr>
              <a:lnSpc>
                <a:spcPct val="150000"/>
              </a:lnSpc>
            </a:pPr>
            <a:endParaRPr lang="lt-LT" sz="3200" dirty="0" smtClean="0">
              <a:solidFill>
                <a:schemeClr val="accent5">
                  <a:lumMod val="75000"/>
                </a:schemeClr>
              </a:solidFill>
              <a:ea typeface="Batang" panose="02030600000101010101" pitchFamily="18" charset="-127"/>
              <a:cs typeface="Arial" panose="020B0604020202020204" pitchFamily="34" charset="0"/>
            </a:endParaRPr>
          </a:p>
          <a:p>
            <a:pPr>
              <a:lnSpc>
                <a:spcPct val="150000"/>
              </a:lnSpc>
            </a:pPr>
            <a:endParaRPr lang="lt-LT" sz="2800" dirty="0">
              <a:solidFill>
                <a:schemeClr val="accent5">
                  <a:lumMod val="75000"/>
                </a:schemeClr>
              </a:solidFill>
              <a:latin typeface="Arial" panose="020B0604020202020204" pitchFamily="34" charset="0"/>
              <a:ea typeface="Batang" panose="02030600000101010101" pitchFamily="18" charset="-127"/>
              <a:cs typeface="Arial" panose="020B0604020202020204" pitchFamily="34" charset="0"/>
            </a:endParaRPr>
          </a:p>
        </p:txBody>
      </p:sp>
      <p:sp>
        <p:nvSpPr>
          <p:cNvPr id="2" name="TextBox 1"/>
          <p:cNvSpPr txBox="1"/>
          <p:nvPr/>
        </p:nvSpPr>
        <p:spPr>
          <a:xfrm>
            <a:off x="4968044" y="5085184"/>
            <a:ext cx="3960440" cy="830997"/>
          </a:xfrm>
          <a:prstGeom prst="rect">
            <a:avLst/>
          </a:prstGeom>
          <a:noFill/>
        </p:spPr>
        <p:txBody>
          <a:bodyPr wrap="square" rtlCol="0">
            <a:spAutoFit/>
          </a:bodyPr>
          <a:lstStyle/>
          <a:p>
            <a:r>
              <a:rPr lang="lt-LT" sz="2400" dirty="0">
                <a:solidFill>
                  <a:schemeClr val="bg1"/>
                </a:solidFill>
                <a:latin typeface="Arial" panose="020B0604020202020204" pitchFamily="34" charset="0"/>
                <a:cs typeface="Arial" panose="020B0604020202020204" pitchFamily="34" charset="0"/>
              </a:rPr>
              <a:t>M</a:t>
            </a:r>
            <a:r>
              <a:rPr lang="lt-LT" sz="2400" dirty="0" smtClean="0">
                <a:solidFill>
                  <a:schemeClr val="bg1"/>
                </a:solidFill>
                <a:latin typeface="Arial" panose="020B0604020202020204" pitchFamily="34" charset="0"/>
                <a:cs typeface="Arial" panose="020B0604020202020204" pitchFamily="34" charset="0"/>
              </a:rPr>
              <a:t>arius Narmontas</a:t>
            </a:r>
          </a:p>
          <a:p>
            <a:r>
              <a:rPr lang="lt-LT" sz="2400" dirty="0" smtClean="0">
                <a:solidFill>
                  <a:schemeClr val="bg1"/>
                </a:solidFill>
                <a:latin typeface="Arial" panose="020B0604020202020204" pitchFamily="34" charset="0"/>
                <a:cs typeface="Arial" panose="020B0604020202020204" pitchFamily="34" charset="0"/>
              </a:rPr>
              <a:t>Aplinkos ministerija</a:t>
            </a:r>
            <a:endParaRPr lang="lt-LT" sz="2400" dirty="0">
              <a:solidFill>
                <a:schemeClr val="bg1"/>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7182" y="332656"/>
            <a:ext cx="1218945" cy="129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32566" y="5327097"/>
            <a:ext cx="3495918" cy="1015663"/>
          </a:xfrm>
          <a:prstGeom prst="rect">
            <a:avLst/>
          </a:prstGeom>
          <a:noFill/>
        </p:spPr>
        <p:txBody>
          <a:bodyPr wrap="square" rtlCol="0">
            <a:spAutoFit/>
          </a:bodyPr>
          <a:lstStyle/>
          <a:p>
            <a:r>
              <a:rPr lang="lt-LT" sz="2000" dirty="0" smtClean="0">
                <a:solidFill>
                  <a:schemeClr val="accent5">
                    <a:lumMod val="75000"/>
                  </a:schemeClr>
                </a:solidFill>
                <a:cs typeface="Arial" panose="020B0604020202020204" pitchFamily="34" charset="0"/>
              </a:rPr>
              <a:t>Marius Narmontas</a:t>
            </a:r>
          </a:p>
          <a:p>
            <a:r>
              <a:rPr lang="lt-LT" sz="2000" dirty="0" smtClean="0">
                <a:solidFill>
                  <a:schemeClr val="accent5">
                    <a:lumMod val="75000"/>
                  </a:schemeClr>
                </a:solidFill>
                <a:cs typeface="Arial" panose="020B0604020202020204" pitchFamily="34" charset="0"/>
              </a:rPr>
              <a:t>Statybos ir teritorijų planavimo departamento direktorius</a:t>
            </a:r>
            <a:endParaRPr lang="en-US" sz="2000" dirty="0">
              <a:solidFill>
                <a:schemeClr val="accent5">
                  <a:lumMod val="75000"/>
                </a:schemeClr>
              </a:solidFill>
              <a:cs typeface="Arial" panose="020B0604020202020204" pitchFamily="34" charset="0"/>
            </a:endParaRPr>
          </a:p>
        </p:txBody>
      </p:sp>
    </p:spTree>
    <p:extLst>
      <p:ext uri="{BB962C8B-B14F-4D97-AF65-F5344CB8AC3E}">
        <p14:creationId xmlns:p14="http://schemas.microsoft.com/office/powerpoint/2010/main" val="2012119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5544616" cy="584775"/>
          </a:xfrm>
          <a:prstGeom prst="rect">
            <a:avLst/>
          </a:prstGeom>
          <a:noFill/>
        </p:spPr>
        <p:txBody>
          <a:bodyPr wrap="square" rtlCol="0">
            <a:spAutoFit/>
          </a:bodyPr>
          <a:lstStyle/>
          <a:p>
            <a:r>
              <a:rPr lang="en-US" sz="3200" b="1" dirty="0" err="1" smtClean="0">
                <a:solidFill>
                  <a:schemeClr val="accent5">
                    <a:lumMod val="75000"/>
                  </a:schemeClr>
                </a:solidFill>
                <a:latin typeface="Arial" panose="020B0604020202020204" pitchFamily="34" charset="0"/>
                <a:cs typeface="Arial" panose="020B0604020202020204" pitchFamily="34" charset="0"/>
              </a:rPr>
              <a:t>Kontrol</a:t>
            </a:r>
            <a:r>
              <a:rPr lang="lt-LT" sz="3200" b="1" dirty="0">
                <a:solidFill>
                  <a:schemeClr val="accent5">
                    <a:lumMod val="75000"/>
                  </a:schemeClr>
                </a:solidFill>
                <a:latin typeface="Arial" panose="020B0604020202020204" pitchFamily="34" charset="0"/>
                <a:cs typeface="Arial" panose="020B0604020202020204" pitchFamily="34" charset="0"/>
              </a:rPr>
              <a:t>ė</a:t>
            </a: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 name="TextBox 8"/>
          <p:cNvSpPr txBox="1"/>
          <p:nvPr/>
        </p:nvSpPr>
        <p:spPr>
          <a:xfrm>
            <a:off x="864365" y="1844824"/>
            <a:ext cx="7524059" cy="3347840"/>
          </a:xfrm>
          <a:prstGeom prst="rect">
            <a:avLst/>
          </a:prstGeom>
          <a:noFill/>
        </p:spPr>
        <p:txBody>
          <a:bodyPr wrap="square" rtlCol="0">
            <a:spAutoFit/>
          </a:bodyPr>
          <a:lstStyle/>
          <a:p>
            <a:pPr>
              <a:lnSpc>
                <a:spcPct val="150000"/>
              </a:lnSpc>
            </a:pPr>
            <a:r>
              <a:rPr lang="lt-LT" sz="2400" dirty="0">
                <a:latin typeface="Arial" panose="020B0604020202020204" pitchFamily="34" charset="0"/>
                <a:cs typeface="Arial" panose="020B0604020202020204" pitchFamily="34" charset="0"/>
              </a:rPr>
              <a:t>Projektavimo metu → projekto </a:t>
            </a:r>
            <a:r>
              <a:rPr lang="lt-LT" sz="2400" dirty="0" smtClean="0">
                <a:latin typeface="Arial" panose="020B0604020202020204" pitchFamily="34" charset="0"/>
                <a:cs typeface="Arial" panose="020B0604020202020204" pitchFamily="34" charset="0"/>
              </a:rPr>
              <a:t>vadovas</a:t>
            </a:r>
            <a:endParaRPr lang="lt-LT" sz="2400" dirty="0">
              <a:latin typeface="Arial" panose="020B0604020202020204" pitchFamily="34" charset="0"/>
              <a:cs typeface="Arial" panose="020B0604020202020204" pitchFamily="34" charset="0"/>
            </a:endParaRPr>
          </a:p>
          <a:p>
            <a:pPr>
              <a:lnSpc>
                <a:spcPct val="150000"/>
              </a:lnSpc>
            </a:pPr>
            <a:r>
              <a:rPr lang="lt-LT" sz="2400" dirty="0">
                <a:latin typeface="Arial" panose="020B0604020202020204" pitchFamily="34" charset="0"/>
                <a:cs typeface="Arial" panose="020B0604020202020204" pitchFamily="34" charset="0"/>
              </a:rPr>
              <a:t>Leidimo išdavimo metu → savivaldybė</a:t>
            </a:r>
          </a:p>
          <a:p>
            <a:pPr>
              <a:lnSpc>
                <a:spcPct val="150000"/>
              </a:lnSpc>
            </a:pPr>
            <a:r>
              <a:rPr lang="lt-LT" sz="2400" dirty="0">
                <a:latin typeface="Arial" panose="020B0604020202020204" pitchFamily="34" charset="0"/>
                <a:cs typeface="Arial" panose="020B0604020202020204" pitchFamily="34" charset="0"/>
              </a:rPr>
              <a:t>Statybos metu → techninis prižiūrėtojas</a:t>
            </a:r>
          </a:p>
          <a:p>
            <a:pPr>
              <a:lnSpc>
                <a:spcPct val="150000"/>
              </a:lnSpc>
            </a:pPr>
            <a:r>
              <a:rPr lang="lt-LT" sz="2400" dirty="0">
                <a:latin typeface="Arial" panose="020B0604020202020204" pitchFamily="34" charset="0"/>
                <a:cs typeface="Arial" panose="020B0604020202020204" pitchFamily="34" charset="0"/>
              </a:rPr>
              <a:t>RRT → nagrinėja fizinių ir juridinių asmenų skundus dėl netinkamo elektroninių ryšių infrastruktūros įrengimo ir </a:t>
            </a:r>
            <a:r>
              <a:rPr lang="lt-LT" sz="2400" dirty="0" smtClean="0">
                <a:latin typeface="Arial" panose="020B0604020202020204" pitchFamily="34" charset="0"/>
                <a:cs typeface="Arial" panose="020B0604020202020204" pitchFamily="34" charset="0"/>
              </a:rPr>
              <a:t>naudojimo</a:t>
            </a:r>
            <a:endParaRPr lang="lt-L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104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6894314" cy="584775"/>
          </a:xfrm>
          <a:prstGeom prst="rect">
            <a:avLst/>
          </a:prstGeom>
          <a:noFill/>
        </p:spPr>
        <p:txBody>
          <a:bodyPr wrap="square" rtlCol="0">
            <a:spAutoFit/>
          </a:bodyPr>
          <a:lstStyle/>
          <a:p>
            <a:r>
              <a:rPr lang="en-US" sz="3200" b="1" dirty="0" err="1" smtClean="0">
                <a:solidFill>
                  <a:schemeClr val="accent5">
                    <a:lumMod val="75000"/>
                  </a:schemeClr>
                </a:solidFill>
                <a:latin typeface="Arial" panose="020B0604020202020204" pitchFamily="34" charset="0"/>
                <a:cs typeface="Arial" panose="020B0604020202020204" pitchFamily="34" charset="0"/>
              </a:rPr>
              <a:t>Statybos</a:t>
            </a:r>
            <a:r>
              <a:rPr lang="en-US" sz="3200" b="1" dirty="0" smtClean="0">
                <a:solidFill>
                  <a:schemeClr val="accent5">
                    <a:lumMod val="75000"/>
                  </a:schemeClr>
                </a:solidFill>
                <a:latin typeface="Arial" panose="020B0604020202020204" pitchFamily="34" charset="0"/>
                <a:cs typeface="Arial" panose="020B0604020202020204" pitchFamily="34" charset="0"/>
              </a:rPr>
              <a:t> </a:t>
            </a:r>
            <a:r>
              <a:rPr lang="lt-LT" sz="3200" b="1" dirty="0" smtClean="0">
                <a:solidFill>
                  <a:schemeClr val="accent5">
                    <a:lumMod val="75000"/>
                  </a:schemeClr>
                </a:solidFill>
                <a:latin typeface="Arial" panose="020B0604020202020204" pitchFamily="34" charset="0"/>
                <a:cs typeface="Arial" panose="020B0604020202020204" pitchFamily="34" charset="0"/>
              </a:rPr>
              <a:t>į</a:t>
            </a:r>
            <a:r>
              <a:rPr lang="en-US" sz="3200" b="1" dirty="0" err="1" smtClean="0">
                <a:solidFill>
                  <a:schemeClr val="accent5">
                    <a:lumMod val="75000"/>
                  </a:schemeClr>
                </a:solidFill>
                <a:latin typeface="Arial" panose="020B0604020202020204" pitchFamily="34" charset="0"/>
                <a:cs typeface="Arial" panose="020B0604020202020204" pitchFamily="34" charset="0"/>
              </a:rPr>
              <a:t>statymo</a:t>
            </a:r>
            <a:r>
              <a:rPr lang="en-US" sz="3200" b="1" dirty="0" smtClean="0">
                <a:solidFill>
                  <a:schemeClr val="accent5">
                    <a:lumMod val="75000"/>
                  </a:schemeClr>
                </a:solidFill>
                <a:latin typeface="Arial" panose="020B0604020202020204" pitchFamily="34" charset="0"/>
                <a:cs typeface="Arial" panose="020B0604020202020204" pitchFamily="34" charset="0"/>
              </a:rPr>
              <a:t> </a:t>
            </a:r>
            <a:r>
              <a:rPr lang="en-US" sz="3200" b="1" dirty="0" err="1" smtClean="0">
                <a:solidFill>
                  <a:schemeClr val="accent5">
                    <a:lumMod val="75000"/>
                  </a:schemeClr>
                </a:solidFill>
                <a:latin typeface="Arial" panose="020B0604020202020204" pitchFamily="34" charset="0"/>
                <a:cs typeface="Arial" panose="020B0604020202020204" pitchFamily="34" charset="0"/>
              </a:rPr>
              <a:t>pakeitimai</a:t>
            </a:r>
            <a:endParaRPr lang="lt-LT" sz="3200" b="1" dirty="0">
              <a:solidFill>
                <a:schemeClr val="accent5">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 name="Rectangle 3"/>
          <p:cNvSpPr/>
          <p:nvPr/>
        </p:nvSpPr>
        <p:spPr>
          <a:xfrm>
            <a:off x="1025154" y="2197592"/>
            <a:ext cx="6768752" cy="1015663"/>
          </a:xfrm>
          <a:prstGeom prst="rect">
            <a:avLst/>
          </a:prstGeom>
        </p:spPr>
        <p:txBody>
          <a:bodyPr wrap="square">
            <a:spAutoFit/>
          </a:bodyPr>
          <a:lstStyle/>
          <a:p>
            <a:pPr marL="45720" indent="0" algn="just">
              <a:buNone/>
            </a:pPr>
            <a:r>
              <a:rPr lang="lt-LT" sz="2000" dirty="0">
                <a:latin typeface="Arial" panose="020B0604020202020204" pitchFamily="34" charset="0"/>
                <a:cs typeface="Arial" panose="020B0604020202020204" pitchFamily="34" charset="0"/>
              </a:rPr>
              <a:t>statybos leidimų išdavimo tvarkos paprastinimas;</a:t>
            </a:r>
          </a:p>
          <a:p>
            <a:pPr marL="45720" indent="0" algn="just">
              <a:buNone/>
            </a:pPr>
            <a:endParaRPr lang="lt-LT" sz="2000" dirty="0">
              <a:latin typeface="Arial" panose="020B0604020202020204" pitchFamily="34" charset="0"/>
              <a:cs typeface="Arial" panose="020B0604020202020204" pitchFamily="34" charset="0"/>
            </a:endParaRPr>
          </a:p>
          <a:p>
            <a:pPr marL="45720" indent="0" algn="just">
              <a:buNone/>
            </a:pPr>
            <a:r>
              <a:rPr lang="lt-LT" sz="2000" dirty="0">
                <a:latin typeface="Arial" panose="020B0604020202020204" pitchFamily="34" charset="0"/>
                <a:cs typeface="Arial" panose="020B0604020202020204" pitchFamily="34" charset="0"/>
              </a:rPr>
              <a:t>statybos proceso dalyvių atsakomybių nustatymas;</a:t>
            </a:r>
          </a:p>
        </p:txBody>
      </p:sp>
    </p:spTree>
    <p:extLst>
      <p:ext uri="{BB962C8B-B14F-4D97-AF65-F5344CB8AC3E}">
        <p14:creationId xmlns:p14="http://schemas.microsoft.com/office/powerpoint/2010/main" val="2255958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5544616" cy="584775"/>
          </a:xfrm>
          <a:prstGeom prst="rect">
            <a:avLst/>
          </a:prstGeom>
          <a:noFill/>
        </p:spPr>
        <p:txBody>
          <a:bodyPr wrap="square" rtlCol="0">
            <a:spAutoFit/>
          </a:bodyPr>
          <a:lstStyle/>
          <a:p>
            <a:r>
              <a:rPr lang="lt-LT" sz="3200" b="1" dirty="0" smtClean="0">
                <a:solidFill>
                  <a:schemeClr val="accent5">
                    <a:lumMod val="75000"/>
                  </a:schemeClr>
                </a:solidFill>
                <a:latin typeface="Arial" panose="020B0604020202020204" pitchFamily="34" charset="0"/>
                <a:cs typeface="Arial" panose="020B0604020202020204" pitchFamily="34" charset="0"/>
              </a:rPr>
              <a:t>Pasiūlymai</a:t>
            </a:r>
            <a:endParaRPr lang="lt-LT" sz="3200" b="1" dirty="0">
              <a:solidFill>
                <a:schemeClr val="accent5">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 name="TextBox 8"/>
          <p:cNvSpPr txBox="1"/>
          <p:nvPr/>
        </p:nvSpPr>
        <p:spPr>
          <a:xfrm>
            <a:off x="342986" y="2204864"/>
            <a:ext cx="4877085" cy="3693319"/>
          </a:xfrm>
          <a:prstGeom prst="rect">
            <a:avLst/>
          </a:prstGeom>
          <a:noFill/>
        </p:spPr>
        <p:txBody>
          <a:bodyPr wrap="square" rtlCol="0">
            <a:spAutoFit/>
          </a:bodyPr>
          <a:lstStyle/>
          <a:p>
            <a:pPr algn="just"/>
            <a:r>
              <a:rPr lang="lt-LT" dirty="0">
                <a:latin typeface="Arial" panose="020B0604020202020204" pitchFamily="34" charset="0"/>
                <a:cs typeface="Arial" panose="020B0604020202020204" pitchFamily="34" charset="0"/>
              </a:rPr>
              <a:t>TIIS tikslas </a:t>
            </a:r>
            <a:r>
              <a:rPr lang="lt-LT" dirty="0" smtClean="0">
                <a:latin typeface="Arial" panose="020B0604020202020204" pitchFamily="34" charset="0"/>
                <a:cs typeface="Arial" panose="020B0604020202020204" pitchFamily="34" charset="0"/>
              </a:rPr>
              <a:t>kaupti</a:t>
            </a:r>
            <a:r>
              <a:rPr lang="en-US" dirty="0" smtClean="0">
                <a:latin typeface="Arial" panose="020B0604020202020204" pitchFamily="34" charset="0"/>
                <a:cs typeface="Arial" panose="020B0604020202020204" pitchFamily="34" charset="0"/>
              </a:rPr>
              <a:t> </a:t>
            </a:r>
            <a:r>
              <a:rPr lang="lt-LT" dirty="0" smtClean="0">
                <a:latin typeface="Arial" panose="020B0604020202020204" pitchFamily="34" charset="0"/>
                <a:cs typeface="Arial" panose="020B0604020202020204" pitchFamily="34" charset="0"/>
              </a:rPr>
              <a:t>informaciją </a:t>
            </a:r>
            <a:r>
              <a:rPr lang="lt-LT" dirty="0">
                <a:latin typeface="Arial" panose="020B0604020202020204" pitchFamily="34" charset="0"/>
                <a:cs typeface="Arial" panose="020B0604020202020204" pitchFamily="34" charset="0"/>
              </a:rPr>
              <a:t>apie </a:t>
            </a:r>
            <a:r>
              <a:rPr lang="en-US" dirty="0" smtClean="0">
                <a:latin typeface="Arial" panose="020B0604020202020204" pitchFamily="34" charset="0"/>
                <a:cs typeface="Arial" panose="020B0604020202020204" pitchFamily="34" charset="0"/>
              </a:rPr>
              <a:t>t</a:t>
            </a:r>
            <a:r>
              <a:rPr lang="lt-LT" dirty="0" err="1" smtClean="0">
                <a:latin typeface="Arial" panose="020B0604020202020204" pitchFamily="34" charset="0"/>
                <a:cs typeface="Arial" panose="020B0604020202020204" pitchFamily="34" charset="0"/>
              </a:rPr>
              <a:t>opografinius</a:t>
            </a:r>
            <a:r>
              <a:rPr lang="lt-LT" dirty="0" smtClean="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ir infrastruktūros objektus vienoje vietoje ir pagal vieningą metodiką, užtikrinti centralizuotai pasiekiamas kompleksines infrastruktūros elektronines paslaugas:</a:t>
            </a:r>
          </a:p>
          <a:p>
            <a:pPr marL="742950" lvl="1" indent="-285750" algn="just">
              <a:buBlip>
                <a:blip r:embed="rId2"/>
              </a:buBlip>
            </a:pPr>
            <a:r>
              <a:rPr lang="lt-LT" dirty="0">
                <a:latin typeface="Arial" panose="020B0604020202020204" pitchFamily="34" charset="0"/>
                <a:cs typeface="Arial" panose="020B0604020202020204" pitchFamily="34" charset="0"/>
              </a:rPr>
              <a:t>topografinių ir inžinerinių tinklų planų derinimo;</a:t>
            </a:r>
          </a:p>
          <a:p>
            <a:pPr marL="742950" lvl="1" indent="-285750" algn="just">
              <a:buBlip>
                <a:blip r:embed="rId2"/>
              </a:buBlip>
            </a:pPr>
            <a:r>
              <a:rPr lang="lt-LT" dirty="0">
                <a:latin typeface="Arial" panose="020B0604020202020204" pitchFamily="34" charset="0"/>
                <a:cs typeface="Arial" panose="020B0604020202020204" pitchFamily="34" charset="0"/>
              </a:rPr>
              <a:t>techninių projektų suvestinių planų derinimo;</a:t>
            </a:r>
          </a:p>
          <a:p>
            <a:pPr marL="742950" lvl="1" indent="-285750" algn="just">
              <a:buBlip>
                <a:blip r:embed="rId2"/>
              </a:buBlip>
            </a:pPr>
            <a:r>
              <a:rPr lang="lt-LT" dirty="0">
                <a:latin typeface="Arial" panose="020B0604020202020204" pitchFamily="34" charset="0"/>
                <a:cs typeface="Arial" panose="020B0604020202020204" pitchFamily="34" charset="0"/>
              </a:rPr>
              <a:t>žemės kasimo leidimų išdavimo;</a:t>
            </a:r>
          </a:p>
          <a:p>
            <a:pPr marL="742950" lvl="1" indent="-285750" algn="just">
              <a:buBlip>
                <a:blip r:embed="rId2"/>
              </a:buBlip>
            </a:pPr>
            <a:r>
              <a:rPr lang="lt-LT" dirty="0">
                <a:latin typeface="Arial" panose="020B0604020202020204" pitchFamily="34" charset="0"/>
                <a:cs typeface="Arial" panose="020B0604020202020204" pitchFamily="34" charset="0"/>
              </a:rPr>
              <a:t>susieti </a:t>
            </a:r>
            <a:r>
              <a:rPr lang="lt-LT" dirty="0" smtClean="0">
                <a:latin typeface="Arial" panose="020B0604020202020204" pitchFamily="34" charset="0"/>
                <a:cs typeface="Arial" panose="020B0604020202020204" pitchFamily="34" charset="0"/>
              </a:rPr>
              <a:t>įvykius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su</a:t>
            </a:r>
            <a:r>
              <a:rPr lang="lt-LT" dirty="0" smtClean="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TPDRIS, TIIS, IS </a:t>
            </a:r>
            <a:r>
              <a:rPr lang="lt-LT" dirty="0" err="1">
                <a:latin typeface="Arial" panose="020B0604020202020204" pitchFamily="34" charset="0"/>
                <a:cs typeface="Arial" panose="020B0604020202020204" pitchFamily="34" charset="0"/>
              </a:rPr>
              <a:t>InfoStatyba</a:t>
            </a:r>
            <a:r>
              <a:rPr lang="lt-LT" dirty="0">
                <a:latin typeface="Arial" panose="020B0604020202020204" pitchFamily="34" charset="0"/>
                <a:cs typeface="Arial" panose="020B0604020202020204" pitchFamily="34" charset="0"/>
              </a:rPr>
              <a:t>, </a:t>
            </a:r>
            <a:r>
              <a:rPr lang="lt-LT" dirty="0" smtClean="0">
                <a:latin typeface="Arial" panose="020B0604020202020204" pitchFamily="34" charset="0"/>
                <a:cs typeface="Arial" panose="020B0604020202020204" pitchFamily="34" charset="0"/>
              </a:rPr>
              <a:t>NT</a:t>
            </a:r>
            <a:r>
              <a:rPr lang="en-US" dirty="0" smtClean="0">
                <a:latin typeface="Arial" panose="020B0604020202020204" pitchFamily="34" charset="0"/>
                <a:cs typeface="Arial" panose="020B0604020202020204" pitchFamily="34" charset="0"/>
              </a:rPr>
              <a:t>R.</a:t>
            </a:r>
            <a:endParaRPr lang="lt-L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277" y="2367167"/>
            <a:ext cx="3416039" cy="253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91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5544616" cy="584775"/>
          </a:xfrm>
          <a:prstGeom prst="rect">
            <a:avLst/>
          </a:prstGeom>
          <a:noFill/>
        </p:spPr>
        <p:txBody>
          <a:bodyPr wrap="square" rtlCol="0">
            <a:spAutoFit/>
          </a:bodyPr>
          <a:lstStyle/>
          <a:p>
            <a:r>
              <a:rPr lang="lt-LT" sz="3200" b="1" dirty="0" smtClean="0">
                <a:solidFill>
                  <a:schemeClr val="accent5">
                    <a:lumMod val="75000"/>
                  </a:schemeClr>
                </a:solidFill>
                <a:latin typeface="Arial" panose="020B0604020202020204" pitchFamily="34" charset="0"/>
                <a:cs typeface="Arial" panose="020B0604020202020204" pitchFamily="34" charset="0"/>
              </a:rPr>
              <a:t>Pasiūlymai</a:t>
            </a:r>
            <a:endParaRPr lang="lt-LT" sz="3200" b="1" dirty="0">
              <a:solidFill>
                <a:schemeClr val="accent5">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 name="TextBox 8"/>
          <p:cNvSpPr txBox="1"/>
          <p:nvPr/>
        </p:nvSpPr>
        <p:spPr>
          <a:xfrm>
            <a:off x="864365" y="1628800"/>
            <a:ext cx="7524059" cy="461665"/>
          </a:xfrm>
          <a:prstGeom prst="rect">
            <a:avLst/>
          </a:prstGeom>
          <a:noFill/>
        </p:spPr>
        <p:txBody>
          <a:bodyPr wrap="square" rtlCol="0">
            <a:spAutoFit/>
          </a:bodyPr>
          <a:lstStyle/>
          <a:p>
            <a:pPr algn="just"/>
            <a:endParaRPr lang="lt-LT"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697" y="2378534"/>
            <a:ext cx="3583367" cy="250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40196" y="2512315"/>
            <a:ext cx="3569334" cy="1938992"/>
          </a:xfrm>
          <a:prstGeom prst="rect">
            <a:avLst/>
          </a:prstGeom>
        </p:spPr>
        <p:txBody>
          <a:bodyPr wrap="square">
            <a:spAutoFit/>
          </a:bodyPr>
          <a:lstStyle/>
          <a:p>
            <a:pPr algn="just"/>
            <a:r>
              <a:rPr lang="en-US" sz="2000" dirty="0" err="1" smtClean="0">
                <a:latin typeface="Arial" panose="020B0604020202020204" pitchFamily="34" charset="0"/>
                <a:cs typeface="Arial" panose="020B0604020202020204" pitchFamily="34" charset="0"/>
              </a:rPr>
              <a:t>Planuojama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sukurti</a:t>
            </a:r>
            <a:r>
              <a:rPr lang="en-US" sz="2000" dirty="0" smtClean="0">
                <a:latin typeface="Arial" panose="020B0604020202020204" pitchFamily="34" charset="0"/>
                <a:cs typeface="Arial" panose="020B0604020202020204" pitchFamily="34" charset="0"/>
              </a:rPr>
              <a:t> </a:t>
            </a:r>
            <a:r>
              <a:rPr lang="lt-LT" sz="2000" dirty="0" smtClean="0">
                <a:latin typeface="Arial" panose="020B0604020202020204" pitchFamily="34" charset="0"/>
                <a:cs typeface="Arial" panose="020B0604020202020204" pitchFamily="34" charset="0"/>
              </a:rPr>
              <a:t>statinio </a:t>
            </a:r>
            <a:r>
              <a:rPr lang="lt-LT" sz="2000" dirty="0">
                <a:latin typeface="Arial" panose="020B0604020202020204" pitchFamily="34" charset="0"/>
                <a:cs typeface="Arial" panose="020B0604020202020204" pitchFamily="34" charset="0"/>
              </a:rPr>
              <a:t>informacinio modeliavimo norminių dokumentų kompleksą ir nacionalinį statybos informacijos klasifikatorių parengti.</a:t>
            </a:r>
          </a:p>
        </p:txBody>
      </p:sp>
    </p:spTree>
    <p:extLst>
      <p:ext uri="{BB962C8B-B14F-4D97-AF65-F5344CB8AC3E}">
        <p14:creationId xmlns:p14="http://schemas.microsoft.com/office/powerpoint/2010/main" val="1115931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5544616" cy="584775"/>
          </a:xfrm>
          <a:prstGeom prst="rect">
            <a:avLst/>
          </a:prstGeom>
          <a:noFill/>
        </p:spPr>
        <p:txBody>
          <a:bodyPr wrap="square" rtlCol="0">
            <a:spAutoFit/>
          </a:bodyPr>
          <a:lstStyle/>
          <a:p>
            <a:r>
              <a:rPr lang="lt-LT" sz="3200" b="1" dirty="0" smtClean="0">
                <a:solidFill>
                  <a:schemeClr val="accent5">
                    <a:lumMod val="75000"/>
                  </a:schemeClr>
                </a:solidFill>
                <a:latin typeface="Arial" panose="020B0604020202020204" pitchFamily="34" charset="0"/>
                <a:cs typeface="Arial" panose="020B0604020202020204" pitchFamily="34" charset="0"/>
              </a:rPr>
              <a:t>Pasiūlymai</a:t>
            </a:r>
            <a:endParaRPr lang="lt-LT" sz="3200" b="1" dirty="0">
              <a:solidFill>
                <a:schemeClr val="accent5">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 name="TextBox 8"/>
          <p:cNvSpPr txBox="1"/>
          <p:nvPr/>
        </p:nvSpPr>
        <p:spPr>
          <a:xfrm>
            <a:off x="864365" y="1628800"/>
            <a:ext cx="7524059" cy="4154984"/>
          </a:xfrm>
          <a:prstGeom prst="rect">
            <a:avLst/>
          </a:prstGeom>
          <a:noFill/>
        </p:spPr>
        <p:txBody>
          <a:bodyPr wrap="square" rtlCol="0">
            <a:spAutoFit/>
          </a:bodyPr>
          <a:lstStyle/>
          <a:p>
            <a:pPr algn="just"/>
            <a:r>
              <a:rPr lang="lt-LT" sz="2400" dirty="0"/>
              <a:t>AM </a:t>
            </a:r>
            <a:r>
              <a:rPr lang="lt-LT" sz="2400" dirty="0" smtClean="0"/>
              <a:t>- informuoja </a:t>
            </a:r>
            <a:r>
              <a:rPr lang="lt-LT" sz="2400" dirty="0"/>
              <a:t>LAR ir SPSC, kad vykdant mokymus, </a:t>
            </a:r>
            <a:r>
              <a:rPr lang="en-US" sz="2400" dirty="0" err="1"/>
              <a:t>taip</a:t>
            </a:r>
            <a:r>
              <a:rPr lang="en-US" sz="2400" dirty="0"/>
              <a:t> pat </a:t>
            </a:r>
            <a:r>
              <a:rPr lang="lt-LT" sz="2400" dirty="0"/>
              <a:t>savo internetinių svetainių tinklalapiuose atkreiptų projektuotojų dėmesį į pasikeitusius STR reikalavimus bei prievolę rengti projekto dalis, numatančias plačiajuosčio internetinio ryšio įvedimo galimybę, projektuojamuose pastatuose</a:t>
            </a:r>
            <a:r>
              <a:rPr lang="lt-LT" sz="2400" dirty="0" smtClean="0"/>
              <a:t>.</a:t>
            </a:r>
          </a:p>
          <a:p>
            <a:pPr algn="just"/>
            <a:endParaRPr lang="lt-LT" sz="2400" dirty="0"/>
          </a:p>
          <a:p>
            <a:pPr algn="just"/>
            <a:r>
              <a:rPr lang="lt-LT" sz="2400" dirty="0" smtClean="0"/>
              <a:t>VTPSI - </a:t>
            </a:r>
            <a:r>
              <a:rPr lang="lt-LT" sz="2400" dirty="0"/>
              <a:t>informuoja tikrinamų objektų </a:t>
            </a:r>
            <a:r>
              <a:rPr lang="en-US" sz="2400" dirty="0" err="1" smtClean="0"/>
              <a:t>statytojus</a:t>
            </a:r>
            <a:r>
              <a:rPr lang="en-US" sz="2400" dirty="0" smtClean="0"/>
              <a:t>, </a:t>
            </a:r>
            <a:r>
              <a:rPr lang="en-US" sz="2400" dirty="0" err="1" smtClean="0"/>
              <a:t>rangovus</a:t>
            </a:r>
            <a:r>
              <a:rPr lang="en-US" sz="2400" dirty="0" smtClean="0"/>
              <a:t>, </a:t>
            </a:r>
            <a:r>
              <a:rPr lang="en-US" sz="2400" dirty="0" err="1" smtClean="0"/>
              <a:t>techninius</a:t>
            </a:r>
            <a:r>
              <a:rPr lang="en-US" sz="2400" dirty="0" smtClean="0"/>
              <a:t> </a:t>
            </a:r>
            <a:r>
              <a:rPr lang="en-US" sz="2400" dirty="0" err="1" smtClean="0"/>
              <a:t>pri</a:t>
            </a:r>
            <a:r>
              <a:rPr lang="lt-LT" sz="2400" dirty="0" err="1" smtClean="0"/>
              <a:t>ežiūrėtojus</a:t>
            </a:r>
            <a:r>
              <a:rPr lang="lt-LT" sz="2400" dirty="0" smtClean="0"/>
              <a:t>, projektuotojus </a:t>
            </a:r>
            <a:r>
              <a:rPr lang="lt-LT" sz="2400" dirty="0"/>
              <a:t>apie prievolę numatyti tinkamus sprendinius ir reikiamą infrastruktūrą galimai plačiajuosčio internetinio ryšio plėtrai</a:t>
            </a:r>
            <a:r>
              <a:rPr lang="lt-LT" sz="2400" dirty="0" smtClean="0"/>
              <a:t>.</a:t>
            </a:r>
            <a:endParaRPr lang="lt-LT" sz="2400" dirty="0"/>
          </a:p>
        </p:txBody>
      </p:sp>
    </p:spTree>
    <p:extLst>
      <p:ext uri="{BB962C8B-B14F-4D97-AF65-F5344CB8AC3E}">
        <p14:creationId xmlns:p14="http://schemas.microsoft.com/office/powerpoint/2010/main" val="3032673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 name="AutoShape 2" descr="Image result for discuss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571" y="1834649"/>
            <a:ext cx="4258394" cy="359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117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5544616" cy="584775"/>
          </a:xfrm>
          <a:prstGeom prst="rect">
            <a:avLst/>
          </a:prstGeom>
          <a:noFill/>
        </p:spPr>
        <p:txBody>
          <a:bodyPr wrap="square" rtlCol="0">
            <a:spAutoFit/>
          </a:bodyPr>
          <a:lstStyle/>
          <a:p>
            <a:r>
              <a:rPr lang="en-US" sz="3200" b="1" dirty="0" err="1" smtClean="0">
                <a:solidFill>
                  <a:schemeClr val="accent5">
                    <a:lumMod val="75000"/>
                  </a:schemeClr>
                </a:solidFill>
                <a:latin typeface="Arial" panose="020B0604020202020204" pitchFamily="34" charset="0"/>
                <a:cs typeface="Arial" panose="020B0604020202020204" pitchFamily="34" charset="0"/>
              </a:rPr>
              <a:t>analogija</a:t>
            </a:r>
            <a:endParaRPr lang="lt-LT" sz="32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10" name="Picture 2" descr="C:\Users\m.narmontas\Pictures\Paveiksliukai prezentacijoms\užstatytas plot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340768"/>
            <a:ext cx="3014323" cy="534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96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6894314" cy="584775"/>
          </a:xfrm>
          <a:prstGeom prst="rect">
            <a:avLst/>
          </a:prstGeom>
          <a:noFill/>
        </p:spPr>
        <p:txBody>
          <a:bodyPr wrap="square" rtlCol="0">
            <a:spAutoFit/>
          </a:bodyPr>
          <a:lstStyle/>
          <a:p>
            <a:r>
              <a:rPr lang="lt-LT" sz="3200" b="1" dirty="0" smtClean="0">
                <a:solidFill>
                  <a:schemeClr val="accent5">
                    <a:lumMod val="75000"/>
                  </a:schemeClr>
                </a:solidFill>
                <a:latin typeface="Arial" panose="020B0604020202020204" pitchFamily="34" charset="0"/>
                <a:cs typeface="Arial" panose="020B0604020202020204" pitchFamily="34" charset="0"/>
              </a:rPr>
              <a:t>Infrastruktūros plėtros įstatymas</a:t>
            </a: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 name="TextBox 3"/>
          <p:cNvSpPr txBox="1"/>
          <p:nvPr/>
        </p:nvSpPr>
        <p:spPr>
          <a:xfrm>
            <a:off x="636177" y="2122981"/>
            <a:ext cx="4031233" cy="3170099"/>
          </a:xfrm>
          <a:prstGeom prst="rect">
            <a:avLst/>
          </a:prstGeom>
          <a:noFill/>
        </p:spPr>
        <p:txBody>
          <a:bodyPr wrap="square" rtlCol="0">
            <a:spAutoFit/>
          </a:bodyPr>
          <a:lstStyle/>
          <a:p>
            <a:pPr algn="just"/>
            <a:r>
              <a:rPr lang="lt-LT" sz="2000" dirty="0" smtClean="0">
                <a:latin typeface="Arial" panose="020B0604020202020204" pitchFamily="34" charset="0"/>
                <a:cs typeface="Arial" panose="020B0604020202020204" pitchFamily="34" charset="0"/>
              </a:rPr>
              <a:t>Inžinerinės </a:t>
            </a:r>
            <a:r>
              <a:rPr lang="lt-LT" sz="2000" dirty="0">
                <a:latin typeface="Arial" panose="020B0604020202020204" pitchFamily="34" charset="0"/>
                <a:cs typeface="Arial" panose="020B0604020202020204" pitchFamily="34" charset="0"/>
              </a:rPr>
              <a:t>infrastruktūros valdytojai privalo leisti naudotis </a:t>
            </a:r>
            <a:r>
              <a:rPr lang="lt-LT" sz="2000" dirty="0" smtClean="0">
                <a:latin typeface="Arial" panose="020B0604020202020204" pitchFamily="34" charset="0"/>
                <a:cs typeface="Arial" panose="020B0604020202020204" pitchFamily="34" charset="0"/>
              </a:rPr>
              <a:t>inžineriniais </a:t>
            </a:r>
            <a:r>
              <a:rPr lang="lt-LT" sz="2000" dirty="0">
                <a:latin typeface="Arial" panose="020B0604020202020204" pitchFamily="34" charset="0"/>
                <a:cs typeface="Arial" panose="020B0604020202020204" pitchFamily="34" charset="0"/>
              </a:rPr>
              <a:t>koridoriais </a:t>
            </a:r>
            <a:r>
              <a:rPr lang="lt-LT" sz="2000" dirty="0" smtClean="0">
                <a:latin typeface="Arial" panose="020B0604020202020204" pitchFamily="34" charset="0"/>
                <a:cs typeface="Arial" panose="020B0604020202020204" pitchFamily="34" charset="0"/>
              </a:rPr>
              <a:t>(apsaugos zonomis) </a:t>
            </a:r>
            <a:r>
              <a:rPr lang="lt-LT" sz="2000" dirty="0">
                <a:latin typeface="Arial" panose="020B0604020202020204" pitchFamily="34" charset="0"/>
                <a:cs typeface="Arial" panose="020B0604020202020204" pitchFamily="34" charset="0"/>
              </a:rPr>
              <a:t>kitiems inžinerinės infrastruktūros valdytojams, įrengiant jų inžinerinius tinklus, nepažeidžiant konkretiems inžineriniams statiniams taikomų įrengimo techninių reikalavimų</a:t>
            </a:r>
            <a:r>
              <a:rPr lang="lt-LT"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508" y="2122981"/>
            <a:ext cx="394151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4088" y="5108414"/>
            <a:ext cx="3168351" cy="369332"/>
          </a:xfrm>
          <a:prstGeom prst="rect">
            <a:avLst/>
          </a:prstGeom>
          <a:noFill/>
        </p:spPr>
        <p:txBody>
          <a:bodyPr wrap="square" rtlCol="0">
            <a:spAutoFit/>
          </a:bodyPr>
          <a:lstStyle/>
          <a:p>
            <a:r>
              <a:rPr lang="lt-LT" dirty="0" smtClean="0"/>
              <a:t>Nuotrauka iš </a:t>
            </a:r>
            <a:r>
              <a:rPr lang="lt-LT" dirty="0" err="1" smtClean="0"/>
              <a:t>Kelprojektas.lt</a:t>
            </a:r>
            <a:endParaRPr lang="en-US" dirty="0"/>
          </a:p>
        </p:txBody>
      </p:sp>
    </p:spTree>
    <p:extLst>
      <p:ext uri="{BB962C8B-B14F-4D97-AF65-F5344CB8AC3E}">
        <p14:creationId xmlns:p14="http://schemas.microsoft.com/office/powerpoint/2010/main" val="1062447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6894314" cy="584775"/>
          </a:xfrm>
          <a:prstGeom prst="rect">
            <a:avLst/>
          </a:prstGeom>
          <a:noFill/>
        </p:spPr>
        <p:txBody>
          <a:bodyPr wrap="square" rtlCol="0">
            <a:spAutoFit/>
          </a:bodyPr>
          <a:lstStyle/>
          <a:p>
            <a:r>
              <a:rPr lang="lt-LT" sz="3200" b="1" dirty="0" smtClean="0">
                <a:solidFill>
                  <a:schemeClr val="accent5">
                    <a:lumMod val="75000"/>
                  </a:schemeClr>
                </a:solidFill>
                <a:latin typeface="Arial" panose="020B0604020202020204" pitchFamily="34" charset="0"/>
                <a:cs typeface="Arial" panose="020B0604020202020204" pitchFamily="34" charset="0"/>
              </a:rPr>
              <a:t>Infrastruktūros plėtros įstatymas</a:t>
            </a: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 name="TextBox 3"/>
          <p:cNvSpPr txBox="1"/>
          <p:nvPr/>
        </p:nvSpPr>
        <p:spPr>
          <a:xfrm>
            <a:off x="899592" y="1700808"/>
            <a:ext cx="7632848" cy="3724096"/>
          </a:xfrm>
          <a:prstGeom prst="rect">
            <a:avLst/>
          </a:prstGeom>
          <a:noFill/>
        </p:spPr>
        <p:txBody>
          <a:bodyPr wrap="square" rtlCol="0">
            <a:spAutoFit/>
          </a:bodyPr>
          <a:lstStyle/>
          <a:p>
            <a:pPr algn="just"/>
            <a:endParaRPr lang="lt-LT" sz="2000" dirty="0" smtClean="0">
              <a:latin typeface="Arial" panose="020B0604020202020204" pitchFamily="34" charset="0"/>
              <a:cs typeface="Arial" panose="020B0604020202020204" pitchFamily="34" charset="0"/>
            </a:endParaRPr>
          </a:p>
          <a:p>
            <a:pPr algn="just"/>
            <a:r>
              <a:rPr lang="lt-LT" sz="2000" dirty="0" smtClean="0">
                <a:latin typeface="Arial" panose="020B0604020202020204" pitchFamily="34" charset="0"/>
                <a:cs typeface="Arial" panose="020B0604020202020204" pitchFamily="34" charset="0"/>
              </a:rPr>
              <a:t>Savivaldybės </a:t>
            </a:r>
            <a:r>
              <a:rPr lang="lt-LT" sz="2000" dirty="0">
                <a:latin typeface="Arial" panose="020B0604020202020204" pitchFamily="34" charset="0"/>
                <a:cs typeface="Arial" panose="020B0604020202020204" pitchFamily="34" charset="0"/>
              </a:rPr>
              <a:t>inžinerinė infrastruktūra planuojama inžinerinių komunikacijų </a:t>
            </a:r>
            <a:r>
              <a:rPr lang="lt-LT" sz="2000" dirty="0" smtClean="0">
                <a:latin typeface="Arial" panose="020B0604020202020204" pitchFamily="34" charset="0"/>
                <a:cs typeface="Arial" panose="020B0604020202020204" pitchFamily="34" charset="0"/>
              </a:rPr>
              <a:t>koridoriuose. Inžinerinių </a:t>
            </a:r>
            <a:r>
              <a:rPr lang="lt-LT" sz="2000" dirty="0">
                <a:latin typeface="Arial" panose="020B0604020202020204" pitchFamily="34" charset="0"/>
                <a:cs typeface="Arial" panose="020B0604020202020204" pitchFamily="34" charset="0"/>
              </a:rPr>
              <a:t>komunikacijų </a:t>
            </a:r>
            <a:r>
              <a:rPr lang="lt-LT" sz="2000" dirty="0" smtClean="0">
                <a:latin typeface="Arial" panose="020B0604020202020204" pitchFamily="34" charset="0"/>
                <a:cs typeface="Arial" panose="020B0604020202020204" pitchFamily="34" charset="0"/>
              </a:rPr>
              <a:t>koridoriams </a:t>
            </a:r>
            <a:r>
              <a:rPr lang="lt-LT" sz="2000" dirty="0">
                <a:latin typeface="Arial" panose="020B0604020202020204" pitchFamily="34" charset="0"/>
                <a:cs typeface="Arial" panose="020B0604020202020204" pitchFamily="34" charset="0"/>
              </a:rPr>
              <a:t>formuojami atskiri žemės sklypai. </a:t>
            </a:r>
            <a:endParaRPr lang="lt-LT" sz="2000" dirty="0" smtClean="0">
              <a:latin typeface="Arial" panose="020B0604020202020204" pitchFamily="34" charset="0"/>
              <a:cs typeface="Arial" panose="020B0604020202020204" pitchFamily="34" charset="0"/>
            </a:endParaRPr>
          </a:p>
          <a:p>
            <a:pPr algn="just"/>
            <a:endParaRPr lang="lt-LT" sz="2000" dirty="0" smtClean="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lt-LT" sz="2000" dirty="0" smtClean="0">
                <a:latin typeface="Arial" panose="020B0604020202020204" pitchFamily="34" charset="0"/>
                <a:cs typeface="Arial" panose="020B0604020202020204" pitchFamily="34" charset="0"/>
              </a:rPr>
              <a:t>Jei komunikacijų </a:t>
            </a:r>
            <a:r>
              <a:rPr lang="lt-LT" sz="2000" dirty="0">
                <a:latin typeface="Arial" panose="020B0604020202020204" pitchFamily="34" charset="0"/>
                <a:cs typeface="Arial" panose="020B0604020202020204" pitchFamily="34" charset="0"/>
              </a:rPr>
              <a:t>koridoriai nesuplanuoti ir </a:t>
            </a:r>
            <a:r>
              <a:rPr lang="lt-LT" sz="2000" dirty="0" smtClean="0">
                <a:latin typeface="Arial" panose="020B0604020202020204" pitchFamily="34" charset="0"/>
                <a:cs typeface="Arial" panose="020B0604020202020204" pitchFamily="34" charset="0"/>
              </a:rPr>
              <a:t>tinklų </a:t>
            </a:r>
            <a:r>
              <a:rPr lang="lt-LT" sz="2000" dirty="0">
                <a:latin typeface="Arial" panose="020B0604020202020204" pitchFamily="34" charset="0"/>
                <a:cs typeface="Arial" panose="020B0604020202020204" pitchFamily="34" charset="0"/>
              </a:rPr>
              <a:t>negalima įrengti esamuose susisiekimo ir inžinerinių tinklų koridorių teritorijų naudojimo būdo žemės sklypuose, šių tinklų įrengimui </a:t>
            </a:r>
            <a:r>
              <a:rPr lang="lt-LT" sz="2000" dirty="0" smtClean="0">
                <a:latin typeface="Arial" panose="020B0604020202020204" pitchFamily="34" charset="0"/>
                <a:cs typeface="Arial" panose="020B0604020202020204" pitchFamily="34" charset="0"/>
              </a:rPr>
              <a:t>nustatomi </a:t>
            </a:r>
            <a:r>
              <a:rPr lang="lt-LT" sz="2000" dirty="0">
                <a:latin typeface="Arial" panose="020B0604020202020204" pitchFamily="34" charset="0"/>
                <a:cs typeface="Arial" panose="020B0604020202020204" pitchFamily="34" charset="0"/>
              </a:rPr>
              <a:t>servitutai</a:t>
            </a:r>
            <a:r>
              <a:rPr lang="lt-LT" sz="2000" dirty="0" smtClean="0">
                <a:latin typeface="Arial" panose="020B0604020202020204" pitchFamily="34" charset="0"/>
                <a:cs typeface="Arial" panose="020B0604020202020204" pitchFamily="34" charset="0"/>
              </a:rPr>
              <a:t>.</a:t>
            </a:r>
          </a:p>
          <a:p>
            <a:endParaRPr lang="en-US" dirty="0"/>
          </a:p>
          <a:p>
            <a:endParaRPr lang="en-US" dirty="0"/>
          </a:p>
        </p:txBody>
      </p:sp>
    </p:spTree>
    <p:extLst>
      <p:ext uri="{BB962C8B-B14F-4D97-AF65-F5344CB8AC3E}">
        <p14:creationId xmlns:p14="http://schemas.microsoft.com/office/powerpoint/2010/main" val="108904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5544616" cy="584775"/>
          </a:xfrm>
          <a:prstGeom prst="rect">
            <a:avLst/>
          </a:prstGeom>
          <a:noFill/>
        </p:spPr>
        <p:txBody>
          <a:bodyPr wrap="square" rtlCol="0">
            <a:spAutoFit/>
          </a:bodyPr>
          <a:lstStyle/>
          <a:p>
            <a:r>
              <a:rPr lang="en-US" sz="3200" b="1" dirty="0" err="1" smtClean="0">
                <a:solidFill>
                  <a:schemeClr val="accent5">
                    <a:lumMod val="75000"/>
                  </a:schemeClr>
                </a:solidFill>
                <a:latin typeface="Arial" panose="020B0604020202020204" pitchFamily="34" charset="0"/>
                <a:cs typeface="Arial" panose="020B0604020202020204" pitchFamily="34" charset="0"/>
              </a:rPr>
              <a:t>procesas</a:t>
            </a:r>
            <a:endParaRPr lang="lt-LT" sz="32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431" y="2348880"/>
            <a:ext cx="2723178" cy="278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708920"/>
            <a:ext cx="3680149" cy="212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851920" y="3632250"/>
            <a:ext cx="1080120" cy="51683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013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5544616" cy="584775"/>
          </a:xfrm>
          <a:prstGeom prst="rect">
            <a:avLst/>
          </a:prstGeom>
          <a:noFill/>
        </p:spPr>
        <p:txBody>
          <a:bodyPr wrap="square" rtlCol="0">
            <a:spAutoFit/>
          </a:bodyPr>
          <a:lstStyle/>
          <a:p>
            <a:r>
              <a:rPr lang="en-US" sz="3200" b="1" dirty="0" err="1" smtClean="0">
                <a:solidFill>
                  <a:schemeClr val="accent5">
                    <a:lumMod val="75000"/>
                  </a:schemeClr>
                </a:solidFill>
                <a:latin typeface="Arial" panose="020B0604020202020204" pitchFamily="34" charset="0"/>
                <a:cs typeface="Arial" panose="020B0604020202020204" pitchFamily="34" charset="0"/>
              </a:rPr>
              <a:t>reglamentavimas</a:t>
            </a:r>
            <a:endParaRPr lang="lt-LT" sz="32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 name="TextBox 8"/>
          <p:cNvSpPr txBox="1"/>
          <p:nvPr/>
        </p:nvSpPr>
        <p:spPr>
          <a:xfrm>
            <a:off x="864366" y="1844824"/>
            <a:ext cx="4499722" cy="4708981"/>
          </a:xfrm>
          <a:prstGeom prst="rect">
            <a:avLst/>
          </a:prstGeom>
          <a:noFill/>
        </p:spPr>
        <p:txBody>
          <a:bodyPr wrap="square" rtlCol="0">
            <a:spAutoFit/>
          </a:bodyPr>
          <a:lstStyle/>
          <a:p>
            <a:pPr algn="just"/>
            <a:r>
              <a:rPr lang="lt-LT" sz="2000" dirty="0" err="1">
                <a:latin typeface="Arial" panose="020B0604020202020204" pitchFamily="34" charset="0"/>
                <a:cs typeface="Arial" panose="020B0604020202020204" pitchFamily="34" charset="0"/>
              </a:rPr>
              <a:t>I</a:t>
            </a:r>
            <a:r>
              <a:rPr lang="en-US" sz="2000" dirty="0" err="1" smtClean="0">
                <a:latin typeface="Arial" panose="020B0604020202020204" pitchFamily="34" charset="0"/>
                <a:cs typeface="Arial" panose="020B0604020202020204" pitchFamily="34" charset="0"/>
              </a:rPr>
              <a:t>nžinerinės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infrastruktūros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vystymo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elektros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dujų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naftos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tiekimo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tinklų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planų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rengimo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taisyklių</a:t>
            </a:r>
            <a:r>
              <a:rPr lang="lt-LT" sz="2000" dirty="0" smtClean="0">
                <a:latin typeface="Arial" panose="020B0604020202020204" pitchFamily="34" charset="0"/>
                <a:cs typeface="Arial" panose="020B0604020202020204" pitchFamily="34" charset="0"/>
              </a:rPr>
              <a:t> pakeitimas</a:t>
            </a:r>
          </a:p>
          <a:p>
            <a:pPr algn="just"/>
            <a:endParaRPr lang="lt-LT" sz="2000" dirty="0">
              <a:latin typeface="Arial" panose="020B0604020202020204" pitchFamily="34" charset="0"/>
              <a:cs typeface="Arial" panose="020B0604020202020204" pitchFamily="34" charset="0"/>
            </a:endParaRPr>
          </a:p>
          <a:p>
            <a:pPr algn="just"/>
            <a:r>
              <a:rPr lang="lt-LT" sz="2000" dirty="0">
                <a:latin typeface="Arial" panose="020B0604020202020204" pitchFamily="34" charset="0"/>
                <a:cs typeface="Arial" panose="020B0604020202020204" pitchFamily="34" charset="0"/>
              </a:rPr>
              <a:t>Elektroninių ryšių infrastruktūros vystymo specialiųjų planų rengimo taisyklės</a:t>
            </a:r>
          </a:p>
          <a:p>
            <a:pPr algn="just"/>
            <a:endParaRPr lang="lt-LT" sz="2000" dirty="0" smtClean="0">
              <a:latin typeface="Arial" panose="020B0604020202020204" pitchFamily="34" charset="0"/>
              <a:cs typeface="Arial" panose="020B0604020202020204" pitchFamily="34" charset="0"/>
            </a:endParaRPr>
          </a:p>
          <a:p>
            <a:pPr algn="just"/>
            <a:endParaRPr lang="lt-LT" sz="2000" b="1" cap="all" dirty="0" smtClean="0">
              <a:latin typeface="Arial" panose="020B0604020202020204" pitchFamily="34" charset="0"/>
              <a:cs typeface="Arial" panose="020B0604020202020204" pitchFamily="34" charset="0"/>
            </a:endParaRPr>
          </a:p>
          <a:p>
            <a:pPr algn="just"/>
            <a:endParaRPr lang="lt-LT" sz="2000" b="1" cap="all" dirty="0">
              <a:latin typeface="Arial" panose="020B0604020202020204" pitchFamily="34" charset="0"/>
              <a:cs typeface="Arial" panose="020B0604020202020204" pitchFamily="34" charset="0"/>
            </a:endParaRPr>
          </a:p>
          <a:p>
            <a:pPr algn="just"/>
            <a:endParaRPr lang="lt-LT" sz="2000" b="1" cap="all" dirty="0" smtClean="0">
              <a:latin typeface="Arial" panose="020B0604020202020204" pitchFamily="34" charset="0"/>
              <a:cs typeface="Arial" panose="020B0604020202020204" pitchFamily="34" charset="0"/>
            </a:endParaRPr>
          </a:p>
          <a:p>
            <a:pPr algn="just"/>
            <a:endParaRPr lang="lt-LT" sz="2000" b="1" cap="all" dirty="0">
              <a:latin typeface="Arial" panose="020B0604020202020204" pitchFamily="34" charset="0"/>
              <a:cs typeface="Arial" panose="020B0604020202020204" pitchFamily="34" charset="0"/>
            </a:endParaRPr>
          </a:p>
          <a:p>
            <a:pPr algn="just"/>
            <a:endParaRPr lang="lt-LT" sz="2000" b="1" cap="all" dirty="0" smtClean="0">
              <a:latin typeface="Arial" panose="020B0604020202020204" pitchFamily="34" charset="0"/>
              <a:cs typeface="Arial" panose="020B0604020202020204" pitchFamily="34" charset="0"/>
            </a:endParaRPr>
          </a:p>
          <a:p>
            <a:pPr algn="just"/>
            <a:endParaRPr lang="lt-LT" sz="2000" b="1" cap="all" dirty="0">
              <a:latin typeface="Arial" panose="020B0604020202020204" pitchFamily="34" charset="0"/>
              <a:cs typeface="Arial" panose="020B0604020202020204" pitchFamily="34" charset="0"/>
            </a:endParaRPr>
          </a:p>
          <a:p>
            <a:pPr algn="just"/>
            <a:endParaRPr lang="lt-LT" sz="2000" b="1" cap="all"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844824"/>
            <a:ext cx="2401887"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687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5544616" cy="584775"/>
          </a:xfrm>
          <a:prstGeom prst="rect">
            <a:avLst/>
          </a:prstGeom>
          <a:noFill/>
        </p:spPr>
        <p:txBody>
          <a:bodyPr wrap="square" rtlCol="0">
            <a:spAutoFit/>
          </a:bodyPr>
          <a:lstStyle/>
          <a:p>
            <a:r>
              <a:rPr lang="lt-LT" sz="3200" b="1" dirty="0" smtClean="0">
                <a:solidFill>
                  <a:schemeClr val="accent5">
                    <a:lumMod val="75000"/>
                  </a:schemeClr>
                </a:solidFill>
                <a:latin typeface="Arial" panose="020B0604020202020204" pitchFamily="34" charset="0"/>
                <a:cs typeface="Arial" panose="020B0604020202020204" pitchFamily="34" charset="0"/>
              </a:rPr>
              <a:t>STR Statinio projektavimas</a:t>
            </a: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 name="TextBox 8"/>
          <p:cNvSpPr txBox="1"/>
          <p:nvPr/>
        </p:nvSpPr>
        <p:spPr>
          <a:xfrm>
            <a:off x="864365" y="1844824"/>
            <a:ext cx="7524059" cy="4708981"/>
          </a:xfrm>
          <a:prstGeom prst="rect">
            <a:avLst/>
          </a:prstGeom>
          <a:noFill/>
        </p:spPr>
        <p:txBody>
          <a:bodyPr wrap="square" rtlCol="0">
            <a:spAutoFit/>
          </a:bodyPr>
          <a:lstStyle/>
          <a:p>
            <a:pPr algn="just"/>
            <a:r>
              <a:rPr lang="lt-LT" sz="2000" dirty="0" smtClean="0">
                <a:latin typeface="Arial" panose="020B0604020202020204" pitchFamily="34" charset="0"/>
                <a:cs typeface="Arial" panose="020B0604020202020204" pitchFamily="34" charset="0"/>
              </a:rPr>
              <a:t>jau </a:t>
            </a:r>
            <a:r>
              <a:rPr lang="lt-LT" sz="2000" dirty="0">
                <a:latin typeface="Arial" panose="020B0604020202020204" pitchFamily="34" charset="0"/>
                <a:cs typeface="Arial" panose="020B0604020202020204" pitchFamily="34" charset="0"/>
              </a:rPr>
              <a:t>pastato projektavimo eigoje, techniniame projekte elektroninių ryšių (telekomunikacijų) dalyje  turėtų būti pateikiami elektroninių ryšių įrenginių ir tinklų projektiniai sprendiniai, </a:t>
            </a:r>
            <a:endParaRPr lang="lt-LT" sz="2000" dirty="0" smtClean="0">
              <a:latin typeface="Arial" panose="020B0604020202020204" pitchFamily="34" charset="0"/>
              <a:cs typeface="Arial" panose="020B0604020202020204" pitchFamily="34" charset="0"/>
            </a:endParaRPr>
          </a:p>
          <a:p>
            <a:pPr algn="just"/>
            <a:endParaRPr lang="lt-LT" sz="2000" dirty="0" smtClean="0">
              <a:latin typeface="Arial" panose="020B0604020202020204" pitchFamily="34" charset="0"/>
              <a:cs typeface="Arial" panose="020B0604020202020204" pitchFamily="34" charset="0"/>
            </a:endParaRPr>
          </a:p>
          <a:p>
            <a:pPr algn="just"/>
            <a:r>
              <a:rPr lang="lt-LT" sz="2000" dirty="0" smtClean="0">
                <a:latin typeface="Arial" panose="020B0604020202020204" pitchFamily="34" charset="0"/>
                <a:cs typeface="Arial" panose="020B0604020202020204" pitchFamily="34" charset="0"/>
              </a:rPr>
              <a:t>o </a:t>
            </a:r>
            <a:r>
              <a:rPr lang="lt-LT" sz="2000" dirty="0">
                <a:latin typeface="Arial" panose="020B0604020202020204" pitchFamily="34" charset="0"/>
                <a:cs typeface="Arial" panose="020B0604020202020204" pitchFamily="34" charset="0"/>
              </a:rPr>
              <a:t>pastatų rekonstravimo ar kapitalinio remonto atvejais – pateikiami duomenys apie esamų elektroninio ryšio sistemų (įrenginių ir tinklų) techninę būklę, jų panaudojimo galimybes, atitiktį normatyvinių dokumentų, taisyklių reikalavimams, kiti duomenys.</a:t>
            </a:r>
          </a:p>
          <a:p>
            <a:pPr>
              <a:lnSpc>
                <a:spcPct val="200000"/>
              </a:lnSpc>
              <a:defRPr/>
            </a:pPr>
            <a:endParaRPr lang="en-US" sz="2000" dirty="0">
              <a:latin typeface="Arial" panose="020B0604020202020204" pitchFamily="34" charset="0"/>
              <a:cs typeface="Arial" panose="020B0604020202020204" pitchFamily="34" charset="0"/>
            </a:endParaRPr>
          </a:p>
          <a:p>
            <a:pPr marL="457200" indent="-457200">
              <a:lnSpc>
                <a:spcPct val="200000"/>
              </a:lnSpc>
              <a:buFont typeface="+mj-lt"/>
              <a:buAutoNum type="alphaLcParenR"/>
              <a:defRPr/>
            </a:pPr>
            <a:endParaRPr lang="lt-LT" sz="2000" dirty="0" smtClean="0">
              <a:latin typeface="Arial" panose="020B0604020202020204" pitchFamily="34" charset="0"/>
              <a:cs typeface="Arial" panose="020B0604020202020204" pitchFamily="34" charset="0"/>
            </a:endParaRPr>
          </a:p>
          <a:p>
            <a:pPr marL="457200" indent="-457200">
              <a:lnSpc>
                <a:spcPct val="200000"/>
              </a:lnSpc>
              <a:buFont typeface="+mj-lt"/>
              <a:buAutoNum type="alphaLcParenR"/>
              <a:defRPr/>
            </a:pPr>
            <a:endParaRPr lang="lt-L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710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5544616" cy="584775"/>
          </a:xfrm>
          <a:prstGeom prst="rect">
            <a:avLst/>
          </a:prstGeom>
          <a:noFill/>
        </p:spPr>
        <p:txBody>
          <a:bodyPr wrap="square" rtlCol="0">
            <a:spAutoFit/>
          </a:bodyPr>
          <a:lstStyle/>
          <a:p>
            <a:r>
              <a:rPr lang="lt-LT" sz="3200" b="1" dirty="0">
                <a:solidFill>
                  <a:schemeClr val="accent5">
                    <a:lumMod val="75000"/>
                  </a:schemeClr>
                </a:solidFill>
                <a:latin typeface="Arial" panose="020B0604020202020204" pitchFamily="34" charset="0"/>
                <a:cs typeface="Arial" panose="020B0604020202020204" pitchFamily="34" charset="0"/>
              </a:rPr>
              <a:t>STR Statinio projektavimas</a:t>
            </a: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 name="TextBox 8"/>
          <p:cNvSpPr txBox="1"/>
          <p:nvPr/>
        </p:nvSpPr>
        <p:spPr>
          <a:xfrm>
            <a:off x="864365" y="1844824"/>
            <a:ext cx="7524059" cy="5016758"/>
          </a:xfrm>
          <a:prstGeom prst="rect">
            <a:avLst/>
          </a:prstGeom>
          <a:noFill/>
        </p:spPr>
        <p:txBody>
          <a:bodyPr wrap="square" rtlCol="0">
            <a:spAutoFit/>
          </a:bodyPr>
          <a:lstStyle/>
          <a:p>
            <a:pPr algn="just"/>
            <a:r>
              <a:rPr lang="lt-LT" sz="2000" dirty="0">
                <a:latin typeface="Arial" panose="020B0604020202020204" pitchFamily="34" charset="0"/>
                <a:cs typeface="Arial" panose="020B0604020202020204" pitchFamily="34" charset="0"/>
              </a:rPr>
              <a:t>Nustatyta pareiga išduodant SLD patikrinti, ar projekto sprendiniuose numatyta optimizuoti pastato inžinerinių sistemų suderinamumą. Nustačius neatitikimą, SLD neišduodamas. </a:t>
            </a:r>
            <a:endParaRPr lang="lt-LT" sz="2000" dirty="0" smtClean="0">
              <a:latin typeface="Arial" panose="020B0604020202020204" pitchFamily="34" charset="0"/>
              <a:cs typeface="Arial" panose="020B0604020202020204" pitchFamily="34" charset="0"/>
            </a:endParaRPr>
          </a:p>
          <a:p>
            <a:pPr algn="just"/>
            <a:r>
              <a:rPr lang="lt-LT" sz="2000" dirty="0" smtClean="0">
                <a:latin typeface="Arial" panose="020B0604020202020204" pitchFamily="34" charset="0"/>
                <a:cs typeface="Arial" panose="020B0604020202020204" pitchFamily="34" charset="0"/>
              </a:rPr>
              <a:t> </a:t>
            </a:r>
            <a:endParaRPr lang="lt-LT" sz="2000" dirty="0">
              <a:latin typeface="Arial" panose="020B0604020202020204" pitchFamily="34" charset="0"/>
              <a:cs typeface="Arial" panose="020B0604020202020204" pitchFamily="34" charset="0"/>
            </a:endParaRPr>
          </a:p>
          <a:p>
            <a:pPr algn="just"/>
            <a:r>
              <a:rPr lang="lt-LT" sz="2000" dirty="0" smtClean="0">
                <a:latin typeface="Arial" panose="020B0604020202020204" pitchFamily="34" charset="0"/>
                <a:cs typeface="Arial" panose="020B0604020202020204" pitchFamily="34" charset="0"/>
              </a:rPr>
              <a:t>Naujai </a:t>
            </a:r>
            <a:r>
              <a:rPr lang="lt-LT" sz="2000" dirty="0">
                <a:latin typeface="Arial" panose="020B0604020202020204" pitchFamily="34" charset="0"/>
                <a:cs typeface="Arial" panose="020B0604020202020204" pitchFamily="34" charset="0"/>
              </a:rPr>
              <a:t>statomame, rekonstruojamame ir atnaujinamame (modernizuojamame) pastate (kai atliekami kapitalinio remonto darbai</a:t>
            </a:r>
            <a:r>
              <a:rPr lang="lt-LT" sz="2000" dirty="0" smtClean="0">
                <a:latin typeface="Arial" panose="020B0604020202020204" pitchFamily="34" charset="0"/>
                <a:cs typeface="Arial" panose="020B0604020202020204" pitchFamily="34" charset="0"/>
              </a:rPr>
              <a:t>):</a:t>
            </a:r>
          </a:p>
          <a:p>
            <a:pPr algn="just"/>
            <a:endParaRPr lang="lt-LT" sz="2000" dirty="0">
              <a:latin typeface="Arial" panose="020B0604020202020204" pitchFamily="34" charset="0"/>
              <a:cs typeface="Arial" panose="020B0604020202020204" pitchFamily="34" charset="0"/>
            </a:endParaRPr>
          </a:p>
          <a:p>
            <a:pPr algn="just"/>
            <a:r>
              <a:rPr lang="lt-LT" sz="2000" dirty="0" smtClean="0">
                <a:latin typeface="Arial" panose="020B0604020202020204" pitchFamily="34" charset="0"/>
                <a:cs typeface="Arial" panose="020B0604020202020204" pitchFamily="34" charset="0"/>
              </a:rPr>
              <a:t>1) galutinio </a:t>
            </a:r>
            <a:r>
              <a:rPr lang="lt-LT" sz="2000" dirty="0">
                <a:latin typeface="Arial" panose="020B0604020202020204" pitchFamily="34" charset="0"/>
                <a:cs typeface="Arial" panose="020B0604020202020204" pitchFamily="34" charset="0"/>
              </a:rPr>
              <a:t>paslaugų gavėjo vietoje, t.y. bute (įskaitant jų bendros nuosavybės elementus), turi būti įrengta sparčiajam elektroniniam ryšiui parengta pastato inžinerinė sistema iki tinklo galinių </a:t>
            </a:r>
            <a:r>
              <a:rPr lang="lt-LT" sz="2000" dirty="0" smtClean="0">
                <a:latin typeface="Arial" panose="020B0604020202020204" pitchFamily="34" charset="0"/>
                <a:cs typeface="Arial" panose="020B0604020202020204" pitchFamily="34" charset="0"/>
              </a:rPr>
              <a:t>taškų</a:t>
            </a:r>
          </a:p>
          <a:p>
            <a:pPr algn="just"/>
            <a:endParaRPr lang="lt-LT" sz="2000" dirty="0">
              <a:latin typeface="Arial" panose="020B0604020202020204" pitchFamily="34" charset="0"/>
              <a:cs typeface="Arial" panose="020B0604020202020204" pitchFamily="34" charset="0"/>
            </a:endParaRPr>
          </a:p>
          <a:p>
            <a:pPr algn="just"/>
            <a:r>
              <a:rPr lang="lt-LT" sz="2000" dirty="0" smtClean="0">
                <a:latin typeface="Arial" panose="020B0604020202020204" pitchFamily="34" charset="0"/>
                <a:cs typeface="Arial" panose="020B0604020202020204" pitchFamily="34" charset="0"/>
              </a:rPr>
              <a:t>2) turi </a:t>
            </a:r>
            <a:r>
              <a:rPr lang="lt-LT" sz="2000" dirty="0">
                <a:latin typeface="Arial" panose="020B0604020202020204" pitchFamily="34" charset="0"/>
                <a:cs typeface="Arial" panose="020B0604020202020204" pitchFamily="34" charset="0"/>
              </a:rPr>
              <a:t>būti įrengtas elektroninių ryšių prieigos </a:t>
            </a:r>
            <a:r>
              <a:rPr lang="lt-LT" sz="2000" dirty="0" smtClean="0">
                <a:latin typeface="Arial" panose="020B0604020202020204" pitchFamily="34" charset="0"/>
                <a:cs typeface="Arial" panose="020B0604020202020204" pitchFamily="34" charset="0"/>
              </a:rPr>
              <a:t>punktas</a:t>
            </a:r>
            <a:endParaRPr lang="lt-LT" sz="2000" dirty="0">
              <a:solidFill>
                <a:srgbClr val="0070C0"/>
              </a:solidFill>
              <a:latin typeface="Arial" panose="020B0604020202020204" pitchFamily="34" charset="0"/>
              <a:cs typeface="Arial" panose="020B0604020202020204" pitchFamily="34" charset="0"/>
            </a:endParaRPr>
          </a:p>
          <a:p>
            <a:pPr algn="just"/>
            <a:endParaRPr lang="lt-LT" sz="2000" dirty="0" smtClean="0">
              <a:latin typeface="Arial" panose="020B0604020202020204" pitchFamily="34" charset="0"/>
              <a:cs typeface="Arial" panose="020B0604020202020204" pitchFamily="34" charset="0"/>
            </a:endParaRPr>
          </a:p>
          <a:p>
            <a:pPr algn="just"/>
            <a:endParaRPr lang="lt-L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696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620688"/>
            <a:ext cx="5544616" cy="584775"/>
          </a:xfrm>
          <a:prstGeom prst="rect">
            <a:avLst/>
          </a:prstGeom>
          <a:noFill/>
        </p:spPr>
        <p:txBody>
          <a:bodyPr wrap="square" rtlCol="0">
            <a:spAutoFit/>
          </a:bodyPr>
          <a:lstStyle/>
          <a:p>
            <a:r>
              <a:rPr lang="lt-LT" sz="3200" b="1" dirty="0" smtClean="0">
                <a:solidFill>
                  <a:schemeClr val="accent5">
                    <a:lumMod val="75000"/>
                  </a:schemeClr>
                </a:solidFill>
                <a:latin typeface="Arial" panose="020B0604020202020204" pitchFamily="34" charset="0"/>
                <a:cs typeface="Arial" panose="020B0604020202020204" pitchFamily="34" charset="0"/>
              </a:rPr>
              <a:t>Reikalavimai projektavimas</a:t>
            </a:r>
            <a:endParaRPr lang="lt-LT" sz="3200" b="1" dirty="0">
              <a:solidFill>
                <a:schemeClr val="accent5">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1025154" y="2708920"/>
            <a:ext cx="7003229" cy="923330"/>
          </a:xfrm>
          <a:prstGeom prst="rect">
            <a:avLst/>
          </a:prstGeom>
          <a:noFill/>
        </p:spPr>
        <p:txBody>
          <a:bodyPr wrap="square" rtlCol="0">
            <a:spAutoFit/>
          </a:bodyPr>
          <a:lstStyle/>
          <a:p>
            <a:r>
              <a:rPr lang="lt-LT" sz="2000" dirty="0" smtClean="0">
                <a:cs typeface="Arial" panose="020B0604020202020204" pitchFamily="34" charset="0"/>
              </a:rPr>
              <a:t> </a:t>
            </a:r>
          </a:p>
          <a:p>
            <a:endParaRPr lang="lt-LT" b="1" dirty="0" smtClean="0">
              <a:cs typeface="Arial" panose="020B0604020202020204" pitchFamily="34" charset="0"/>
            </a:endParaRPr>
          </a:p>
          <a:p>
            <a:endParaRPr lang="lt-LT" sz="1600" dirty="0" smtClean="0">
              <a:cs typeface="Arial" panose="020B0604020202020204" pitchFamily="34" charset="0"/>
            </a:endParaRPr>
          </a:p>
        </p:txBody>
      </p:sp>
      <p:cxnSp>
        <p:nvCxnSpPr>
          <p:cNvPr id="6" name="Straight Connector 5"/>
          <p:cNvCxnSpPr/>
          <p:nvPr/>
        </p:nvCxnSpPr>
        <p:spPr>
          <a:xfrm>
            <a:off x="1025154" y="1248783"/>
            <a:ext cx="676875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grybauskaite pasi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5" descr="Image result for grybauskaite pasi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 name="Content Placeholder 2"/>
          <p:cNvSpPr txBox="1">
            <a:spLocks/>
          </p:cNvSpPr>
          <p:nvPr/>
        </p:nvSpPr>
        <p:spPr>
          <a:xfrm>
            <a:off x="621100" y="4543277"/>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sz="2000" dirty="0" smtClean="0">
                <a:solidFill>
                  <a:schemeClr val="tx1"/>
                </a:solidFill>
              </a:rPr>
              <a:t>* </a:t>
            </a:r>
            <a:r>
              <a:rPr lang="lt-LT" sz="1800" dirty="0" smtClean="0">
                <a:solidFill>
                  <a:schemeClr val="tx1"/>
                </a:solidFill>
              </a:rPr>
              <a:t>Elektroninių ryšių inžinerinės sistemos (aparatinės, elektroninių ryšių spintos, elektroninių ryšių lizdai, horizontalios trasos, </a:t>
            </a:r>
            <a:r>
              <a:rPr lang="lt-LT" sz="1800" u="sng" dirty="0" smtClean="0">
                <a:solidFill>
                  <a:schemeClr val="tx1"/>
                </a:solidFill>
              </a:rPr>
              <a:t>kanalai</a:t>
            </a:r>
            <a:r>
              <a:rPr lang="lt-LT" sz="1800" dirty="0" smtClean="0">
                <a:solidFill>
                  <a:schemeClr val="tx1"/>
                </a:solidFill>
              </a:rPr>
              <a:t>, </a:t>
            </a:r>
            <a:r>
              <a:rPr lang="lt-LT" sz="1800" u="sng" dirty="0" smtClean="0">
                <a:solidFill>
                  <a:schemeClr val="tx1"/>
                </a:solidFill>
              </a:rPr>
              <a:t>magistralinės trasos</a:t>
            </a:r>
            <a:r>
              <a:rPr lang="lt-LT" sz="1800" dirty="0" smtClean="0">
                <a:solidFill>
                  <a:schemeClr val="tx1"/>
                </a:solidFill>
              </a:rPr>
              <a:t>, skirstomosios dėžutės, elektroninių ryšių tinklų </a:t>
            </a:r>
            <a:r>
              <a:rPr lang="lt-LT" sz="1800" u="sng" dirty="0" smtClean="0">
                <a:solidFill>
                  <a:schemeClr val="tx1"/>
                </a:solidFill>
              </a:rPr>
              <a:t>įvadai</a:t>
            </a:r>
            <a:r>
              <a:rPr lang="lt-LT" sz="1800" dirty="0" smtClean="0">
                <a:solidFill>
                  <a:schemeClr val="tx1"/>
                </a:solidFill>
              </a:rPr>
              <a:t>, įskaitant įvadus stoguose) turi būti suprojektuotos pagal Elektroninių ryšių įrengimo, žymėjimo, priežiūros ir naudojimo taisyklėse (patvirtintos </a:t>
            </a:r>
            <a:r>
              <a:rPr lang="en-US" sz="1800" dirty="0" smtClean="0">
                <a:solidFill>
                  <a:schemeClr val="tx1"/>
                </a:solidFill>
              </a:rPr>
              <a:t>RRT</a:t>
            </a:r>
            <a:r>
              <a:rPr lang="lt-LT" sz="1800" dirty="0" smtClean="0">
                <a:solidFill>
                  <a:schemeClr val="tx1"/>
                </a:solidFill>
              </a:rPr>
              <a:t>) nustatytus reikalavimus.</a:t>
            </a:r>
          </a:p>
          <a:p>
            <a:endParaRPr lang="lt-LT" sz="2000" b="1" dirty="0" smtClean="0"/>
          </a:p>
          <a:p>
            <a:endParaRPr lang="lt-LT" sz="2000" b="1" dirty="0" smtClean="0"/>
          </a:p>
          <a:p>
            <a:endParaRPr lang="lt-LT" sz="2000" b="1" dirty="0" smtClean="0"/>
          </a:p>
          <a:p>
            <a:endParaRPr lang="lt-LT" sz="2000" b="1" dirty="0" smtClean="0"/>
          </a:p>
          <a:p>
            <a:endParaRPr lang="lt-LT" sz="2000" b="1" dirty="0" smtClean="0"/>
          </a:p>
          <a:p>
            <a:endParaRPr lang="lt-LT" sz="2000" b="1" dirty="0" smtClean="0"/>
          </a:p>
          <a:p>
            <a:endParaRPr lang="lt-LT" sz="2000" dirty="0" smtClean="0"/>
          </a:p>
          <a:p>
            <a:endParaRPr lang="lt-LT"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73" y="1844824"/>
            <a:ext cx="6799233" cy="229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548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11528</TotalTime>
  <Words>605</Words>
  <Application>Microsoft Office PowerPoint</Application>
  <PresentationFormat>On-screen Show (4:3)</PresentationFormat>
  <Paragraphs>85</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 Narmontas</dc:creator>
  <cp:lastModifiedBy>Marius Narmontas</cp:lastModifiedBy>
  <cp:revision>178</cp:revision>
  <dcterms:created xsi:type="dcterms:W3CDTF">2016-01-19T14:26:11Z</dcterms:created>
  <dcterms:modified xsi:type="dcterms:W3CDTF">2017-06-08T07:41:19Z</dcterms:modified>
</cp:coreProperties>
</file>